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notesMasterIdLst>
    <p:notesMasterId r:id="rId36"/>
  </p:notesMasterIdLst>
  <p:sldIdLst>
    <p:sldId id="256" r:id="rId2"/>
    <p:sldId id="301" r:id="rId3"/>
    <p:sldId id="259" r:id="rId4"/>
    <p:sldId id="260" r:id="rId5"/>
    <p:sldId id="292" r:id="rId6"/>
    <p:sldId id="262" r:id="rId7"/>
    <p:sldId id="261" r:id="rId8"/>
    <p:sldId id="263" r:id="rId9"/>
    <p:sldId id="264" r:id="rId10"/>
    <p:sldId id="265" r:id="rId11"/>
    <p:sldId id="291" r:id="rId12"/>
    <p:sldId id="266" r:id="rId13"/>
    <p:sldId id="273" r:id="rId14"/>
    <p:sldId id="274" r:id="rId15"/>
    <p:sldId id="279" r:id="rId16"/>
    <p:sldId id="298" r:id="rId17"/>
    <p:sldId id="299" r:id="rId18"/>
    <p:sldId id="300" r:id="rId19"/>
    <p:sldId id="281" r:id="rId20"/>
    <p:sldId id="282" r:id="rId21"/>
    <p:sldId id="283" r:id="rId22"/>
    <p:sldId id="284" r:id="rId23"/>
    <p:sldId id="286" r:id="rId24"/>
    <p:sldId id="288" r:id="rId25"/>
    <p:sldId id="285" r:id="rId26"/>
    <p:sldId id="272" r:id="rId27"/>
    <p:sldId id="269" r:id="rId28"/>
    <p:sldId id="289" r:id="rId29"/>
    <p:sldId id="270" r:id="rId30"/>
    <p:sldId id="275" r:id="rId31"/>
    <p:sldId id="278" r:id="rId32"/>
    <p:sldId id="277" r:id="rId33"/>
    <p:sldId id="290" r:id="rId34"/>
    <p:sldId id="287"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E4F96"/>
    <a:srgbClr val="EEBB44"/>
    <a:srgbClr val="FF6600"/>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182" autoAdjust="0"/>
    <p:restoredTop sz="94660"/>
  </p:normalViewPr>
  <p:slideViewPr>
    <p:cSldViewPr snapToGrid="0">
      <p:cViewPr varScale="1">
        <p:scale>
          <a:sx n="107" d="100"/>
          <a:sy n="107" d="100"/>
        </p:scale>
        <p:origin x="48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32A545-7EE0-422E-84F9-03EA4EFFDE25}"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fr-FR"/>
        </a:p>
      </dgm:t>
    </dgm:pt>
    <dgm:pt modelId="{2A3DC364-EFDC-4176-8B13-3E0EFEEBD06E}">
      <dgm:prSet phldrT="[Texte]"/>
      <dgm:spPr>
        <a:solidFill>
          <a:srgbClr val="FF6600"/>
        </a:solidFill>
      </dgm:spPr>
      <dgm:t>
        <a:bodyPr/>
        <a:lstStyle/>
        <a:p>
          <a:r>
            <a:rPr lang="fr-FR" dirty="0"/>
            <a:t>Signalement</a:t>
          </a:r>
        </a:p>
      </dgm:t>
    </dgm:pt>
    <dgm:pt modelId="{7D6D4E7F-17C8-405F-89A2-0F282E7F62EC}" type="parTrans" cxnId="{957D9EA7-80EF-4E98-A796-93DA11DE0587}">
      <dgm:prSet/>
      <dgm:spPr/>
      <dgm:t>
        <a:bodyPr/>
        <a:lstStyle/>
        <a:p>
          <a:endParaRPr lang="fr-FR"/>
        </a:p>
      </dgm:t>
    </dgm:pt>
    <dgm:pt modelId="{294229E0-B130-49E8-BE0D-853B9AD28BE6}" type="sibTrans" cxnId="{957D9EA7-80EF-4E98-A796-93DA11DE0587}">
      <dgm:prSet/>
      <dgm:spPr/>
      <dgm:t>
        <a:bodyPr/>
        <a:lstStyle/>
        <a:p>
          <a:endParaRPr lang="fr-FR"/>
        </a:p>
      </dgm:t>
    </dgm:pt>
    <dgm:pt modelId="{ECCF9F0E-CD69-4D0A-A8E0-26749723C447}">
      <dgm:prSet phldrT="[Texte]"/>
      <dgm:spPr>
        <a:solidFill>
          <a:schemeClr val="bg1">
            <a:lumMod val="65000"/>
          </a:schemeClr>
        </a:solidFill>
      </dgm:spPr>
      <dgm:t>
        <a:bodyPr/>
        <a:lstStyle/>
        <a:p>
          <a:r>
            <a:rPr lang="fr-FR" dirty="0"/>
            <a:t>Pré-analyse</a:t>
          </a:r>
        </a:p>
      </dgm:t>
    </dgm:pt>
    <dgm:pt modelId="{84C02734-3412-4A41-B64A-BECF3AAF073B}" type="parTrans" cxnId="{2BEA3246-87F7-4CC1-8BBE-EF324246843F}">
      <dgm:prSet/>
      <dgm:spPr/>
      <dgm:t>
        <a:bodyPr/>
        <a:lstStyle/>
        <a:p>
          <a:endParaRPr lang="fr-FR"/>
        </a:p>
      </dgm:t>
    </dgm:pt>
    <dgm:pt modelId="{86084183-FFEF-458C-A216-E2D642951037}" type="sibTrans" cxnId="{2BEA3246-87F7-4CC1-8BBE-EF324246843F}">
      <dgm:prSet/>
      <dgm:spPr/>
      <dgm:t>
        <a:bodyPr/>
        <a:lstStyle/>
        <a:p>
          <a:endParaRPr lang="fr-FR"/>
        </a:p>
      </dgm:t>
    </dgm:pt>
    <dgm:pt modelId="{3CAC8982-4E8E-4306-958A-CB1353DA9956}">
      <dgm:prSet phldrT="[Texte]"/>
      <dgm:spPr>
        <a:solidFill>
          <a:srgbClr val="EEBB44"/>
        </a:solidFill>
      </dgm:spPr>
      <dgm:t>
        <a:bodyPr/>
        <a:lstStyle/>
        <a:p>
          <a:r>
            <a:rPr lang="fr-FR" dirty="0"/>
            <a:t>Informations complémentaires</a:t>
          </a:r>
        </a:p>
      </dgm:t>
    </dgm:pt>
    <dgm:pt modelId="{9C8C72BA-7771-4F72-8E5E-B261B5E64519}" type="parTrans" cxnId="{E5C54B79-AB8F-4CFB-B0BA-88D9E27369A1}">
      <dgm:prSet/>
      <dgm:spPr/>
      <dgm:t>
        <a:bodyPr/>
        <a:lstStyle/>
        <a:p>
          <a:endParaRPr lang="fr-FR"/>
        </a:p>
      </dgm:t>
    </dgm:pt>
    <dgm:pt modelId="{16128AB5-DB47-4058-A1F0-8288E4EF3B59}" type="sibTrans" cxnId="{E5C54B79-AB8F-4CFB-B0BA-88D9E27369A1}">
      <dgm:prSet/>
      <dgm:spPr/>
      <dgm:t>
        <a:bodyPr/>
        <a:lstStyle/>
        <a:p>
          <a:endParaRPr lang="fr-FR"/>
        </a:p>
      </dgm:t>
    </dgm:pt>
    <dgm:pt modelId="{713CBE09-3CC6-403B-A2F9-516E9466A94D}">
      <dgm:prSet phldrT="[Texte]"/>
      <dgm:spPr>
        <a:solidFill>
          <a:srgbClr val="00B050"/>
        </a:solidFill>
      </dgm:spPr>
      <dgm:t>
        <a:bodyPr/>
        <a:lstStyle/>
        <a:p>
          <a:r>
            <a:rPr lang="fr-FR" dirty="0"/>
            <a:t>Analyse</a:t>
          </a:r>
        </a:p>
      </dgm:t>
    </dgm:pt>
    <dgm:pt modelId="{B8583DAD-33C4-4947-A058-7762F0785632}" type="parTrans" cxnId="{502EA007-3533-47B5-9A59-CD30E8779D59}">
      <dgm:prSet/>
      <dgm:spPr/>
      <dgm:t>
        <a:bodyPr/>
        <a:lstStyle/>
        <a:p>
          <a:endParaRPr lang="fr-FR"/>
        </a:p>
      </dgm:t>
    </dgm:pt>
    <dgm:pt modelId="{F0F2420F-F3EC-49E9-842E-55415BB26820}" type="sibTrans" cxnId="{502EA007-3533-47B5-9A59-CD30E8779D59}">
      <dgm:prSet/>
      <dgm:spPr/>
      <dgm:t>
        <a:bodyPr/>
        <a:lstStyle/>
        <a:p>
          <a:endParaRPr lang="fr-FR"/>
        </a:p>
      </dgm:t>
    </dgm:pt>
    <dgm:pt modelId="{55B80291-01D7-4DF8-A074-36DE58EBE013}">
      <dgm:prSet phldrT="[Texte]"/>
      <dgm:spPr>
        <a:solidFill>
          <a:srgbClr val="2E4F96"/>
        </a:solidFill>
      </dgm:spPr>
      <dgm:t>
        <a:bodyPr/>
        <a:lstStyle/>
        <a:p>
          <a:r>
            <a:rPr lang="fr-FR" dirty="0"/>
            <a:t>Plan d’action</a:t>
          </a:r>
        </a:p>
      </dgm:t>
    </dgm:pt>
    <dgm:pt modelId="{08F7B30C-6B6F-4B62-B23D-76C6CCA0661B}" type="parTrans" cxnId="{2F1CC736-7FA9-4ABE-97BC-6A87B2679942}">
      <dgm:prSet/>
      <dgm:spPr/>
      <dgm:t>
        <a:bodyPr/>
        <a:lstStyle/>
        <a:p>
          <a:endParaRPr lang="fr-FR"/>
        </a:p>
      </dgm:t>
    </dgm:pt>
    <dgm:pt modelId="{FD360383-A451-470A-B27C-9228C6F1EFA1}" type="sibTrans" cxnId="{2F1CC736-7FA9-4ABE-97BC-6A87B2679942}">
      <dgm:prSet/>
      <dgm:spPr/>
      <dgm:t>
        <a:bodyPr/>
        <a:lstStyle/>
        <a:p>
          <a:endParaRPr lang="fr-FR"/>
        </a:p>
      </dgm:t>
    </dgm:pt>
    <dgm:pt modelId="{32F3191C-F791-4B8A-B065-71117D8DC888}">
      <dgm:prSet/>
      <dgm:spPr>
        <a:solidFill>
          <a:srgbClr val="7030A0"/>
        </a:solidFill>
      </dgm:spPr>
      <dgm:t>
        <a:bodyPr/>
        <a:lstStyle/>
        <a:p>
          <a:r>
            <a:rPr lang="fr-FR" dirty="0"/>
            <a:t>Suivi</a:t>
          </a:r>
        </a:p>
      </dgm:t>
    </dgm:pt>
    <dgm:pt modelId="{08E70320-DCCC-47F7-94C3-7A048222F162}" type="parTrans" cxnId="{AF72D273-2667-4263-AE4B-A4F24B47185F}">
      <dgm:prSet/>
      <dgm:spPr/>
      <dgm:t>
        <a:bodyPr/>
        <a:lstStyle/>
        <a:p>
          <a:endParaRPr lang="fr-FR"/>
        </a:p>
      </dgm:t>
    </dgm:pt>
    <dgm:pt modelId="{F1CE4465-4B8D-416F-870D-09BE0B597E91}" type="sibTrans" cxnId="{AF72D273-2667-4263-AE4B-A4F24B47185F}">
      <dgm:prSet/>
      <dgm:spPr/>
      <dgm:t>
        <a:bodyPr/>
        <a:lstStyle/>
        <a:p>
          <a:endParaRPr lang="fr-FR"/>
        </a:p>
      </dgm:t>
    </dgm:pt>
    <dgm:pt modelId="{78B8D937-3376-41D1-AD24-FBB31FFF39C2}">
      <dgm:prSet/>
      <dgm:spPr>
        <a:solidFill>
          <a:schemeClr val="accent3"/>
        </a:solidFill>
      </dgm:spPr>
      <dgm:t>
        <a:bodyPr/>
        <a:lstStyle/>
        <a:p>
          <a:r>
            <a:rPr lang="fr-FR" dirty="0"/>
            <a:t>Clôture</a:t>
          </a:r>
        </a:p>
      </dgm:t>
    </dgm:pt>
    <dgm:pt modelId="{39B0240E-EF74-461C-9743-563CA6BC0379}" type="parTrans" cxnId="{CF53F7A8-66F4-4124-BDF9-9CAC136C5DD0}">
      <dgm:prSet/>
      <dgm:spPr/>
      <dgm:t>
        <a:bodyPr/>
        <a:lstStyle/>
        <a:p>
          <a:endParaRPr lang="fr-FR"/>
        </a:p>
      </dgm:t>
    </dgm:pt>
    <dgm:pt modelId="{88B3F5A5-3555-41E9-9381-5B4E18BB0FFC}" type="sibTrans" cxnId="{CF53F7A8-66F4-4124-BDF9-9CAC136C5DD0}">
      <dgm:prSet/>
      <dgm:spPr/>
      <dgm:t>
        <a:bodyPr/>
        <a:lstStyle/>
        <a:p>
          <a:endParaRPr lang="fr-FR"/>
        </a:p>
      </dgm:t>
    </dgm:pt>
    <dgm:pt modelId="{C736A3CD-40AC-4B9B-80E3-3292BD39A875}" type="pres">
      <dgm:prSet presAssocID="{2C32A545-7EE0-422E-84F9-03EA4EFFDE25}" presName="Name0" presStyleCnt="0">
        <dgm:presLayoutVars>
          <dgm:dir/>
          <dgm:resizeHandles val="exact"/>
        </dgm:presLayoutVars>
      </dgm:prSet>
      <dgm:spPr/>
    </dgm:pt>
    <dgm:pt modelId="{D58BD6B0-C4BD-4A24-9A1F-815F08AAF670}" type="pres">
      <dgm:prSet presAssocID="{2C32A545-7EE0-422E-84F9-03EA4EFFDE25}" presName="cycle" presStyleCnt="0"/>
      <dgm:spPr/>
    </dgm:pt>
    <dgm:pt modelId="{7428D7B5-BDF8-4437-81C1-F5DE4878F6EC}" type="pres">
      <dgm:prSet presAssocID="{2A3DC364-EFDC-4176-8B13-3E0EFEEBD06E}" presName="nodeFirstNode" presStyleLbl="node1" presStyleIdx="0" presStyleCnt="7">
        <dgm:presLayoutVars>
          <dgm:bulletEnabled val="1"/>
        </dgm:presLayoutVars>
      </dgm:prSet>
      <dgm:spPr/>
    </dgm:pt>
    <dgm:pt modelId="{054D2098-D1A9-4C26-B5DB-0A2E4C38FA31}" type="pres">
      <dgm:prSet presAssocID="{294229E0-B130-49E8-BE0D-853B9AD28BE6}" presName="sibTransFirstNode" presStyleLbl="bgShp" presStyleIdx="0" presStyleCnt="1"/>
      <dgm:spPr/>
    </dgm:pt>
    <dgm:pt modelId="{B489E8B3-447D-4F3D-9D92-705AA80E227A}" type="pres">
      <dgm:prSet presAssocID="{ECCF9F0E-CD69-4D0A-A8E0-26749723C447}" presName="nodeFollowingNodes" presStyleLbl="node1" presStyleIdx="1" presStyleCnt="7">
        <dgm:presLayoutVars>
          <dgm:bulletEnabled val="1"/>
        </dgm:presLayoutVars>
      </dgm:prSet>
      <dgm:spPr/>
    </dgm:pt>
    <dgm:pt modelId="{362A653A-F265-467E-A9DB-C92F0A5E309C}" type="pres">
      <dgm:prSet presAssocID="{3CAC8982-4E8E-4306-958A-CB1353DA9956}" presName="nodeFollowingNodes" presStyleLbl="node1" presStyleIdx="2" presStyleCnt="7">
        <dgm:presLayoutVars>
          <dgm:bulletEnabled val="1"/>
        </dgm:presLayoutVars>
      </dgm:prSet>
      <dgm:spPr/>
    </dgm:pt>
    <dgm:pt modelId="{CDD87641-EFCD-445F-AA1F-87102D5EB38E}" type="pres">
      <dgm:prSet presAssocID="{713CBE09-3CC6-403B-A2F9-516E9466A94D}" presName="nodeFollowingNodes" presStyleLbl="node1" presStyleIdx="3" presStyleCnt="7">
        <dgm:presLayoutVars>
          <dgm:bulletEnabled val="1"/>
        </dgm:presLayoutVars>
      </dgm:prSet>
      <dgm:spPr/>
    </dgm:pt>
    <dgm:pt modelId="{6754966E-72BD-4A6F-9240-26198E7638E1}" type="pres">
      <dgm:prSet presAssocID="{55B80291-01D7-4DF8-A074-36DE58EBE013}" presName="nodeFollowingNodes" presStyleLbl="node1" presStyleIdx="4" presStyleCnt="7">
        <dgm:presLayoutVars>
          <dgm:bulletEnabled val="1"/>
        </dgm:presLayoutVars>
      </dgm:prSet>
      <dgm:spPr/>
    </dgm:pt>
    <dgm:pt modelId="{FF82B743-4C8B-4D30-9B2C-FA6C4F05D2BB}" type="pres">
      <dgm:prSet presAssocID="{32F3191C-F791-4B8A-B065-71117D8DC888}" presName="nodeFollowingNodes" presStyleLbl="node1" presStyleIdx="5" presStyleCnt="7">
        <dgm:presLayoutVars>
          <dgm:bulletEnabled val="1"/>
        </dgm:presLayoutVars>
      </dgm:prSet>
      <dgm:spPr/>
    </dgm:pt>
    <dgm:pt modelId="{04A9A73E-1965-49CA-95CF-CB92F41F85EC}" type="pres">
      <dgm:prSet presAssocID="{78B8D937-3376-41D1-AD24-FBB31FFF39C2}" presName="nodeFollowingNodes" presStyleLbl="node1" presStyleIdx="6" presStyleCnt="7">
        <dgm:presLayoutVars>
          <dgm:bulletEnabled val="1"/>
        </dgm:presLayoutVars>
      </dgm:prSet>
      <dgm:spPr/>
    </dgm:pt>
  </dgm:ptLst>
  <dgm:cxnLst>
    <dgm:cxn modelId="{502EA007-3533-47B5-9A59-CD30E8779D59}" srcId="{2C32A545-7EE0-422E-84F9-03EA4EFFDE25}" destId="{713CBE09-3CC6-403B-A2F9-516E9466A94D}" srcOrd="3" destOrd="0" parTransId="{B8583DAD-33C4-4947-A058-7762F0785632}" sibTransId="{F0F2420F-F3EC-49E9-842E-55415BB26820}"/>
    <dgm:cxn modelId="{A5728E25-615F-4896-8407-3A5AE19C9C31}" type="presOf" srcId="{294229E0-B130-49E8-BE0D-853B9AD28BE6}" destId="{054D2098-D1A9-4C26-B5DB-0A2E4C38FA31}" srcOrd="0" destOrd="0" presId="urn:microsoft.com/office/officeart/2005/8/layout/cycle3"/>
    <dgm:cxn modelId="{832FBD32-B5BF-4DEF-806C-53763937FA68}" type="presOf" srcId="{55B80291-01D7-4DF8-A074-36DE58EBE013}" destId="{6754966E-72BD-4A6F-9240-26198E7638E1}" srcOrd="0" destOrd="0" presId="urn:microsoft.com/office/officeart/2005/8/layout/cycle3"/>
    <dgm:cxn modelId="{2F1CC736-7FA9-4ABE-97BC-6A87B2679942}" srcId="{2C32A545-7EE0-422E-84F9-03EA4EFFDE25}" destId="{55B80291-01D7-4DF8-A074-36DE58EBE013}" srcOrd="4" destOrd="0" parTransId="{08F7B30C-6B6F-4B62-B23D-76C6CCA0661B}" sibTransId="{FD360383-A451-470A-B27C-9228C6F1EFA1}"/>
    <dgm:cxn modelId="{BDA06738-3B2F-42E5-9CB0-F2479B2575FC}" type="presOf" srcId="{ECCF9F0E-CD69-4D0A-A8E0-26749723C447}" destId="{B489E8B3-447D-4F3D-9D92-705AA80E227A}" srcOrd="0" destOrd="0" presId="urn:microsoft.com/office/officeart/2005/8/layout/cycle3"/>
    <dgm:cxn modelId="{7307E464-3370-4AB8-8109-A2727CC20B6B}" type="presOf" srcId="{3CAC8982-4E8E-4306-958A-CB1353DA9956}" destId="{362A653A-F265-467E-A9DB-C92F0A5E309C}" srcOrd="0" destOrd="0" presId="urn:microsoft.com/office/officeart/2005/8/layout/cycle3"/>
    <dgm:cxn modelId="{2BEA3246-87F7-4CC1-8BBE-EF324246843F}" srcId="{2C32A545-7EE0-422E-84F9-03EA4EFFDE25}" destId="{ECCF9F0E-CD69-4D0A-A8E0-26749723C447}" srcOrd="1" destOrd="0" parTransId="{84C02734-3412-4A41-B64A-BECF3AAF073B}" sibTransId="{86084183-FFEF-458C-A216-E2D642951037}"/>
    <dgm:cxn modelId="{AF72D273-2667-4263-AE4B-A4F24B47185F}" srcId="{2C32A545-7EE0-422E-84F9-03EA4EFFDE25}" destId="{32F3191C-F791-4B8A-B065-71117D8DC888}" srcOrd="5" destOrd="0" parTransId="{08E70320-DCCC-47F7-94C3-7A048222F162}" sibTransId="{F1CE4465-4B8D-416F-870D-09BE0B597E91}"/>
    <dgm:cxn modelId="{2CDD5B78-FBAA-4C40-99B4-DA494E3EDC36}" type="presOf" srcId="{2A3DC364-EFDC-4176-8B13-3E0EFEEBD06E}" destId="{7428D7B5-BDF8-4437-81C1-F5DE4878F6EC}" srcOrd="0" destOrd="0" presId="urn:microsoft.com/office/officeart/2005/8/layout/cycle3"/>
    <dgm:cxn modelId="{E5C54B79-AB8F-4CFB-B0BA-88D9E27369A1}" srcId="{2C32A545-7EE0-422E-84F9-03EA4EFFDE25}" destId="{3CAC8982-4E8E-4306-958A-CB1353DA9956}" srcOrd="2" destOrd="0" parTransId="{9C8C72BA-7771-4F72-8E5E-B261B5E64519}" sibTransId="{16128AB5-DB47-4058-A1F0-8288E4EF3B59}"/>
    <dgm:cxn modelId="{F809FD59-9AFC-4C5C-84FA-EB3E306FE837}" type="presOf" srcId="{2C32A545-7EE0-422E-84F9-03EA4EFFDE25}" destId="{C736A3CD-40AC-4B9B-80E3-3292BD39A875}" srcOrd="0" destOrd="0" presId="urn:microsoft.com/office/officeart/2005/8/layout/cycle3"/>
    <dgm:cxn modelId="{957D9EA7-80EF-4E98-A796-93DA11DE0587}" srcId="{2C32A545-7EE0-422E-84F9-03EA4EFFDE25}" destId="{2A3DC364-EFDC-4176-8B13-3E0EFEEBD06E}" srcOrd="0" destOrd="0" parTransId="{7D6D4E7F-17C8-405F-89A2-0F282E7F62EC}" sibTransId="{294229E0-B130-49E8-BE0D-853B9AD28BE6}"/>
    <dgm:cxn modelId="{CF53F7A8-66F4-4124-BDF9-9CAC136C5DD0}" srcId="{2C32A545-7EE0-422E-84F9-03EA4EFFDE25}" destId="{78B8D937-3376-41D1-AD24-FBB31FFF39C2}" srcOrd="6" destOrd="0" parTransId="{39B0240E-EF74-461C-9743-563CA6BC0379}" sibTransId="{88B3F5A5-3555-41E9-9381-5B4E18BB0FFC}"/>
    <dgm:cxn modelId="{FB2CF0C8-6324-46D7-9681-7E05163C9507}" type="presOf" srcId="{713CBE09-3CC6-403B-A2F9-516E9466A94D}" destId="{CDD87641-EFCD-445F-AA1F-87102D5EB38E}" srcOrd="0" destOrd="0" presId="urn:microsoft.com/office/officeart/2005/8/layout/cycle3"/>
    <dgm:cxn modelId="{51C770F2-4B65-428D-9C0B-4E29390F2B97}" type="presOf" srcId="{78B8D937-3376-41D1-AD24-FBB31FFF39C2}" destId="{04A9A73E-1965-49CA-95CF-CB92F41F85EC}" srcOrd="0" destOrd="0" presId="urn:microsoft.com/office/officeart/2005/8/layout/cycle3"/>
    <dgm:cxn modelId="{E70C6DF9-2FAD-4189-A375-95C0BD6A23DF}" type="presOf" srcId="{32F3191C-F791-4B8A-B065-71117D8DC888}" destId="{FF82B743-4C8B-4D30-9B2C-FA6C4F05D2BB}" srcOrd="0" destOrd="0" presId="urn:microsoft.com/office/officeart/2005/8/layout/cycle3"/>
    <dgm:cxn modelId="{D293771C-C335-46E8-A695-97D0077A6E59}" type="presParOf" srcId="{C736A3CD-40AC-4B9B-80E3-3292BD39A875}" destId="{D58BD6B0-C4BD-4A24-9A1F-815F08AAF670}" srcOrd="0" destOrd="0" presId="urn:microsoft.com/office/officeart/2005/8/layout/cycle3"/>
    <dgm:cxn modelId="{C6AB33F1-A205-4F50-8B55-BEC5E6A8307E}" type="presParOf" srcId="{D58BD6B0-C4BD-4A24-9A1F-815F08AAF670}" destId="{7428D7B5-BDF8-4437-81C1-F5DE4878F6EC}" srcOrd="0" destOrd="0" presId="urn:microsoft.com/office/officeart/2005/8/layout/cycle3"/>
    <dgm:cxn modelId="{72497FB7-DF1D-4BFD-BF40-0BCA91B96FEF}" type="presParOf" srcId="{D58BD6B0-C4BD-4A24-9A1F-815F08AAF670}" destId="{054D2098-D1A9-4C26-B5DB-0A2E4C38FA31}" srcOrd="1" destOrd="0" presId="urn:microsoft.com/office/officeart/2005/8/layout/cycle3"/>
    <dgm:cxn modelId="{E92FD640-AFE2-4664-990E-1D7C713F01E1}" type="presParOf" srcId="{D58BD6B0-C4BD-4A24-9A1F-815F08AAF670}" destId="{B489E8B3-447D-4F3D-9D92-705AA80E227A}" srcOrd="2" destOrd="0" presId="urn:microsoft.com/office/officeart/2005/8/layout/cycle3"/>
    <dgm:cxn modelId="{41914D9C-B82B-4409-9703-C0DE3A1D0D38}" type="presParOf" srcId="{D58BD6B0-C4BD-4A24-9A1F-815F08AAF670}" destId="{362A653A-F265-467E-A9DB-C92F0A5E309C}" srcOrd="3" destOrd="0" presId="urn:microsoft.com/office/officeart/2005/8/layout/cycle3"/>
    <dgm:cxn modelId="{39ADA872-6F23-41CE-BDA8-7C87956059AC}" type="presParOf" srcId="{D58BD6B0-C4BD-4A24-9A1F-815F08AAF670}" destId="{CDD87641-EFCD-445F-AA1F-87102D5EB38E}" srcOrd="4" destOrd="0" presId="urn:microsoft.com/office/officeart/2005/8/layout/cycle3"/>
    <dgm:cxn modelId="{204D2347-8CF2-411E-AA9D-2F96A60EF0D3}" type="presParOf" srcId="{D58BD6B0-C4BD-4A24-9A1F-815F08AAF670}" destId="{6754966E-72BD-4A6F-9240-26198E7638E1}" srcOrd="5" destOrd="0" presId="urn:microsoft.com/office/officeart/2005/8/layout/cycle3"/>
    <dgm:cxn modelId="{973AD2C3-A4A6-4BB9-8105-4B15E94339EB}" type="presParOf" srcId="{D58BD6B0-C4BD-4A24-9A1F-815F08AAF670}" destId="{FF82B743-4C8B-4D30-9B2C-FA6C4F05D2BB}" srcOrd="6" destOrd="0" presId="urn:microsoft.com/office/officeart/2005/8/layout/cycle3"/>
    <dgm:cxn modelId="{CC187DFE-1A86-4E39-9E1B-8DA0B089D038}" type="presParOf" srcId="{D58BD6B0-C4BD-4A24-9A1F-815F08AAF670}" destId="{04A9A73E-1965-49CA-95CF-CB92F41F85EC}" srcOrd="7"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4D2098-D1A9-4C26-B5DB-0A2E4C38FA31}">
      <dsp:nvSpPr>
        <dsp:cNvPr id="0" name=""/>
        <dsp:cNvSpPr/>
      </dsp:nvSpPr>
      <dsp:spPr>
        <a:xfrm>
          <a:off x="1116795" y="-32473"/>
          <a:ext cx="4956229" cy="4956229"/>
        </a:xfrm>
        <a:prstGeom prst="circularArrow">
          <a:avLst>
            <a:gd name="adj1" fmla="val 5544"/>
            <a:gd name="adj2" fmla="val 330680"/>
            <a:gd name="adj3" fmla="val 14514246"/>
            <a:gd name="adj4" fmla="val 16951107"/>
            <a:gd name="adj5" fmla="val 575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428D7B5-BDF8-4437-81C1-F5DE4878F6EC}">
      <dsp:nvSpPr>
        <dsp:cNvPr id="0" name=""/>
        <dsp:cNvSpPr/>
      </dsp:nvSpPr>
      <dsp:spPr>
        <a:xfrm>
          <a:off x="2822566" y="1556"/>
          <a:ext cx="1544688" cy="772344"/>
        </a:xfrm>
        <a:prstGeom prst="roundRect">
          <a:avLst/>
        </a:prstGeom>
        <a:solidFill>
          <a:srgbClr val="FF66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kern="1200" dirty="0"/>
            <a:t>Signalement</a:t>
          </a:r>
        </a:p>
      </dsp:txBody>
      <dsp:txXfrm>
        <a:off x="2860269" y="39259"/>
        <a:ext cx="1469282" cy="696938"/>
      </dsp:txXfrm>
    </dsp:sp>
    <dsp:sp modelId="{B489E8B3-447D-4F3D-9D92-705AA80E227A}">
      <dsp:nvSpPr>
        <dsp:cNvPr id="0" name=""/>
        <dsp:cNvSpPr/>
      </dsp:nvSpPr>
      <dsp:spPr>
        <a:xfrm>
          <a:off x="4474991" y="797322"/>
          <a:ext cx="1544688" cy="772344"/>
        </a:xfrm>
        <a:prstGeom prst="roundRect">
          <a:avLst/>
        </a:prstGeom>
        <a:solidFill>
          <a:schemeClr val="bg1">
            <a:lumMod val="6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kern="1200" dirty="0"/>
            <a:t>Pré-analyse</a:t>
          </a:r>
        </a:p>
      </dsp:txBody>
      <dsp:txXfrm>
        <a:off x="4512694" y="835025"/>
        <a:ext cx="1469282" cy="696938"/>
      </dsp:txXfrm>
    </dsp:sp>
    <dsp:sp modelId="{362A653A-F265-467E-A9DB-C92F0A5E309C}">
      <dsp:nvSpPr>
        <dsp:cNvPr id="0" name=""/>
        <dsp:cNvSpPr/>
      </dsp:nvSpPr>
      <dsp:spPr>
        <a:xfrm>
          <a:off x="4883106" y="2585392"/>
          <a:ext cx="1544688" cy="772344"/>
        </a:xfrm>
        <a:prstGeom prst="roundRect">
          <a:avLst/>
        </a:prstGeom>
        <a:solidFill>
          <a:srgbClr val="EEBB44"/>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kern="1200" dirty="0"/>
            <a:t>Informations complémentaires</a:t>
          </a:r>
        </a:p>
      </dsp:txBody>
      <dsp:txXfrm>
        <a:off x="4920809" y="2623095"/>
        <a:ext cx="1469282" cy="696938"/>
      </dsp:txXfrm>
    </dsp:sp>
    <dsp:sp modelId="{CDD87641-EFCD-445F-AA1F-87102D5EB38E}">
      <dsp:nvSpPr>
        <dsp:cNvPr id="0" name=""/>
        <dsp:cNvSpPr/>
      </dsp:nvSpPr>
      <dsp:spPr>
        <a:xfrm>
          <a:off x="3739593" y="4019313"/>
          <a:ext cx="1544688" cy="772344"/>
        </a:xfrm>
        <a:prstGeom prst="roundRect">
          <a:avLst/>
        </a:prstGeom>
        <a:solidFill>
          <a:srgbClr val="00B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kern="1200" dirty="0"/>
            <a:t>Analyse</a:t>
          </a:r>
        </a:p>
      </dsp:txBody>
      <dsp:txXfrm>
        <a:off x="3777296" y="4057016"/>
        <a:ext cx="1469282" cy="696938"/>
      </dsp:txXfrm>
    </dsp:sp>
    <dsp:sp modelId="{6754966E-72BD-4A6F-9240-26198E7638E1}">
      <dsp:nvSpPr>
        <dsp:cNvPr id="0" name=""/>
        <dsp:cNvSpPr/>
      </dsp:nvSpPr>
      <dsp:spPr>
        <a:xfrm>
          <a:off x="1905539" y="4019313"/>
          <a:ext cx="1544688" cy="772344"/>
        </a:xfrm>
        <a:prstGeom prst="roundRect">
          <a:avLst/>
        </a:prstGeom>
        <a:solidFill>
          <a:srgbClr val="2E4F96"/>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kern="1200" dirty="0"/>
            <a:t>Plan d’action</a:t>
          </a:r>
        </a:p>
      </dsp:txBody>
      <dsp:txXfrm>
        <a:off x="1943242" y="4057016"/>
        <a:ext cx="1469282" cy="696938"/>
      </dsp:txXfrm>
    </dsp:sp>
    <dsp:sp modelId="{FF82B743-4C8B-4D30-9B2C-FA6C4F05D2BB}">
      <dsp:nvSpPr>
        <dsp:cNvPr id="0" name=""/>
        <dsp:cNvSpPr/>
      </dsp:nvSpPr>
      <dsp:spPr>
        <a:xfrm>
          <a:off x="762026" y="2585392"/>
          <a:ext cx="1544688" cy="772344"/>
        </a:xfrm>
        <a:prstGeom prst="roundRect">
          <a:avLst/>
        </a:prstGeom>
        <a:solidFill>
          <a:srgbClr val="7030A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kern="1200" dirty="0"/>
            <a:t>Suivi</a:t>
          </a:r>
        </a:p>
      </dsp:txBody>
      <dsp:txXfrm>
        <a:off x="799729" y="2623095"/>
        <a:ext cx="1469282" cy="696938"/>
      </dsp:txXfrm>
    </dsp:sp>
    <dsp:sp modelId="{04A9A73E-1965-49CA-95CF-CB92F41F85EC}">
      <dsp:nvSpPr>
        <dsp:cNvPr id="0" name=""/>
        <dsp:cNvSpPr/>
      </dsp:nvSpPr>
      <dsp:spPr>
        <a:xfrm>
          <a:off x="1170141" y="797322"/>
          <a:ext cx="1544688" cy="772344"/>
        </a:xfrm>
        <a:prstGeom prst="roundRect">
          <a:avLst/>
        </a:prstGeom>
        <a:solidFill>
          <a:schemeClr val="accent3"/>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kern="1200" dirty="0"/>
            <a:t>Clôture</a:t>
          </a:r>
        </a:p>
      </dsp:txBody>
      <dsp:txXfrm>
        <a:off x="1207844" y="835025"/>
        <a:ext cx="1469282" cy="696938"/>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0B92D4-98D2-4574-9742-6B2E60E3B466}" type="datetimeFigureOut">
              <a:rPr lang="fr-FR" smtClean="0"/>
              <a:t>02/03/2026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BA05A7-8BCD-4F59-B526-5B34CEF2B672}" type="slidenum">
              <a:rPr lang="fr-FR" smtClean="0"/>
              <a:t>‹N°›</a:t>
            </a:fld>
            <a:endParaRPr lang="fr-FR"/>
          </a:p>
        </p:txBody>
      </p:sp>
    </p:spTree>
    <p:extLst>
      <p:ext uri="{BB962C8B-B14F-4D97-AF65-F5344CB8AC3E}">
        <p14:creationId xmlns:p14="http://schemas.microsoft.com/office/powerpoint/2010/main" val="671820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6D6B03F-66A6-4310-A94C-4CD3E6FCDD03}" type="slidenum">
              <a:rPr lang="fr-FR" smtClean="0"/>
              <a:t>24</a:t>
            </a:fld>
            <a:endParaRPr lang="fr-FR"/>
          </a:p>
        </p:txBody>
      </p:sp>
    </p:spTree>
    <p:extLst>
      <p:ext uri="{BB962C8B-B14F-4D97-AF65-F5344CB8AC3E}">
        <p14:creationId xmlns:p14="http://schemas.microsoft.com/office/powerpoint/2010/main" val="9412227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fr-FR"/>
              <a:t>Modifiez le style du titre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C1BE7C74-BF06-46F9-AA0B-7037CF2964FE}" type="datetime4">
              <a:rPr lang="fr-FR" smtClean="0"/>
              <a:t>2 mars 2026</a:t>
            </a:fld>
            <a:endParaRPr lang="en-US" dirty="0"/>
          </a:p>
        </p:txBody>
      </p:sp>
      <p:sp>
        <p:nvSpPr>
          <p:cNvPr id="5" name="Footer Placeholder 4"/>
          <p:cNvSpPr>
            <a:spLocks noGrp="1"/>
          </p:cNvSpPr>
          <p:nvPr>
            <p:ph type="ftr" sz="quarter" idx="11"/>
          </p:nvPr>
        </p:nvSpPr>
        <p:spPr/>
        <p:txBody>
          <a:bodyPr/>
          <a:lstStyle/>
          <a:p>
            <a:r>
              <a:rPr lang="en-US"/>
              <a:t>Equipe Qualité-Gestion des risques</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‹N°›</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7740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464BDF9-D80F-4406-942B-5C55DCA9482D}" type="datetime4">
              <a:rPr lang="fr-FR" smtClean="0"/>
              <a:t>2 mars 2026</a:t>
            </a:fld>
            <a:endParaRPr lang="en-US" dirty="0"/>
          </a:p>
        </p:txBody>
      </p:sp>
      <p:sp>
        <p:nvSpPr>
          <p:cNvPr id="5" name="Footer Placeholder 4"/>
          <p:cNvSpPr>
            <a:spLocks noGrp="1"/>
          </p:cNvSpPr>
          <p:nvPr>
            <p:ph type="ftr" sz="quarter" idx="11"/>
          </p:nvPr>
        </p:nvSpPr>
        <p:spPr/>
        <p:txBody>
          <a:bodyPr/>
          <a:lstStyle/>
          <a:p>
            <a:r>
              <a:rPr lang="en-US"/>
              <a:t>Equipe Qualité-Gestion des risques</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13622244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fr-FR"/>
              <a:t>Modifiez le style du titre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04E74879-5596-45D7-8269-341B7EDDE0D7}" type="datetime4">
              <a:rPr lang="fr-FR" smtClean="0"/>
              <a:t>2 mars 2026</a:t>
            </a:fld>
            <a:endParaRPr lang="en-US" dirty="0"/>
          </a:p>
        </p:txBody>
      </p:sp>
      <p:sp>
        <p:nvSpPr>
          <p:cNvPr id="5" name="Footer Placeholder 4"/>
          <p:cNvSpPr>
            <a:spLocks noGrp="1"/>
          </p:cNvSpPr>
          <p:nvPr>
            <p:ph type="ftr" sz="quarter" idx="11"/>
          </p:nvPr>
        </p:nvSpPr>
        <p:spPr/>
        <p:txBody>
          <a:bodyPr/>
          <a:lstStyle/>
          <a:p>
            <a:r>
              <a:rPr lang="en-US"/>
              <a:t>Equipe Qualité-Gestion des risques</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‹N°›</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56948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fr-FR"/>
              <a:t>Modifiez le style du titre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035C674-AB40-4123-880D-DB1A068B7F11}" type="datetime4">
              <a:rPr lang="fr-FR" smtClean="0"/>
              <a:t>2 mars 2026</a:t>
            </a:fld>
            <a:endParaRPr lang="en-US" dirty="0"/>
          </a:p>
        </p:txBody>
      </p:sp>
      <p:sp>
        <p:nvSpPr>
          <p:cNvPr id="6" name="Footer Placeholder 5"/>
          <p:cNvSpPr>
            <a:spLocks noGrp="1"/>
          </p:cNvSpPr>
          <p:nvPr>
            <p:ph type="ftr" sz="quarter" idx="11"/>
          </p:nvPr>
        </p:nvSpPr>
        <p:spPr/>
        <p:txBody>
          <a:bodyPr/>
          <a:lstStyle/>
          <a:p>
            <a:r>
              <a:rPr lang="en-US"/>
              <a:t>Equipe Qualité-Gestion des risques</a:t>
            </a:r>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25759565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fr-FR"/>
              <a:t>Modifiez le style du titre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1097280" y="2582334"/>
            <a:ext cx="4937760" cy="33782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6217920" y="2582334"/>
            <a:ext cx="4937760" cy="33782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2EE270B-86A3-4E7D-BB0E-6A1AA567B85D}" type="datetime4">
              <a:rPr lang="fr-FR" smtClean="0"/>
              <a:t>2 mars 2026</a:t>
            </a:fld>
            <a:endParaRPr lang="en-US" dirty="0"/>
          </a:p>
        </p:txBody>
      </p:sp>
      <p:sp>
        <p:nvSpPr>
          <p:cNvPr id="8" name="Footer Placeholder 7"/>
          <p:cNvSpPr>
            <a:spLocks noGrp="1"/>
          </p:cNvSpPr>
          <p:nvPr>
            <p:ph type="ftr" sz="quarter" idx="11"/>
          </p:nvPr>
        </p:nvSpPr>
        <p:spPr/>
        <p:txBody>
          <a:bodyPr/>
          <a:lstStyle/>
          <a:p>
            <a:r>
              <a:rPr lang="en-US"/>
              <a:t>Equipe Qualité-Gestion des risques</a:t>
            </a:r>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23709015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657FFE3F-C30F-455D-876C-8BAD03413249}" type="datetime4">
              <a:rPr lang="fr-FR" smtClean="0"/>
              <a:t>2 mars 2026</a:t>
            </a:fld>
            <a:endParaRPr lang="en-US" dirty="0"/>
          </a:p>
        </p:txBody>
      </p:sp>
      <p:sp>
        <p:nvSpPr>
          <p:cNvPr id="4" name="Footer Placeholder 3"/>
          <p:cNvSpPr>
            <a:spLocks noGrp="1"/>
          </p:cNvSpPr>
          <p:nvPr>
            <p:ph type="ftr" sz="quarter" idx="11"/>
          </p:nvPr>
        </p:nvSpPr>
        <p:spPr/>
        <p:txBody>
          <a:bodyPr/>
          <a:lstStyle/>
          <a:p>
            <a:r>
              <a:rPr lang="en-US"/>
              <a:t>Equipe Qualité-Gestion des risques</a:t>
            </a:r>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3932702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0A2BCCF-584D-4A2C-8E06-A9D8C51E0CCE}" type="datetime4">
              <a:rPr lang="fr-FR" smtClean="0"/>
              <a:t>2 mars 2026</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US"/>
              <a:t>Equipe Qualité-Gestion des risques</a:t>
            </a:r>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1432837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fr-FR"/>
              <a:t>Modifiez le style du titre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9D2D662D-75EB-4315-B52C-2AA790E2B0DB}" type="datetime4">
              <a:rPr lang="fr-FR" smtClean="0"/>
              <a:t>2 mars 2026</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en-US"/>
              <a:t>Equipe Qualité-Gestion des risques</a:t>
            </a:r>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9E57DC2-970A-4B3E-BB1C-7A09969E49DF}" type="slidenum">
              <a:rPr lang="en-US" smtClean="0"/>
              <a:pPr/>
              <a:t>‹N°›</a:t>
            </a:fld>
            <a:endParaRPr lang="en-US" dirty="0"/>
          </a:p>
        </p:txBody>
      </p:sp>
    </p:spTree>
    <p:extLst>
      <p:ext uri="{BB962C8B-B14F-4D97-AF65-F5344CB8AC3E}">
        <p14:creationId xmlns:p14="http://schemas.microsoft.com/office/powerpoint/2010/main" val="4097969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EEB428DC-6ECF-4461-A328-B38CC2CE3D6E}" type="datetime4">
              <a:rPr lang="fr-FR" smtClean="0"/>
              <a:t>2 mars 2026</a:t>
            </a:fld>
            <a:endParaRPr lang="en-US" dirty="0"/>
          </a:p>
        </p:txBody>
      </p:sp>
      <p:sp>
        <p:nvSpPr>
          <p:cNvPr id="6" name="Footer Placeholder 5"/>
          <p:cNvSpPr>
            <a:spLocks noGrp="1"/>
          </p:cNvSpPr>
          <p:nvPr>
            <p:ph type="ftr" sz="quarter" idx="11"/>
          </p:nvPr>
        </p:nvSpPr>
        <p:spPr/>
        <p:txBody>
          <a:bodyPr/>
          <a:lstStyle/>
          <a:p>
            <a:r>
              <a:rPr lang="en-US"/>
              <a:t>Equipe Qualité-Gestion des risques</a:t>
            </a:r>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pPr/>
              <a:t>‹N°›</a:t>
            </a:fld>
            <a:endParaRPr lang="en-US" dirty="0"/>
          </a:p>
        </p:txBody>
      </p:sp>
    </p:spTree>
    <p:extLst>
      <p:ext uri="{BB962C8B-B14F-4D97-AF65-F5344CB8AC3E}">
        <p14:creationId xmlns:p14="http://schemas.microsoft.com/office/powerpoint/2010/main" val="36637199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673A125E-B9FA-4086-99A2-C0C53F61D26C}" type="datetime4">
              <a:rPr lang="fr-FR" smtClean="0"/>
              <a:t>2 mars 2026</a:t>
            </a:fld>
            <a:endParaRPr lang="en-US" dirty="0"/>
          </a:p>
        </p:txBody>
      </p:sp>
      <p:sp>
        <p:nvSpPr>
          <p:cNvPr id="5" name="Footer Placeholder 4"/>
          <p:cNvSpPr>
            <a:spLocks noGrp="1"/>
          </p:cNvSpPr>
          <p:nvPr>
            <p:ph type="ftr" sz="quarter" idx="11"/>
          </p:nvPr>
        </p:nvSpPr>
        <p:spPr/>
        <p:txBody>
          <a:bodyPr/>
          <a:lstStyle/>
          <a:p>
            <a:r>
              <a:rPr lang="en-US"/>
              <a:t>Equipe Qualité-Gestion des risques</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203822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6E4C431A-CA77-4B31-B075-B60F515D30FE}" type="datetime4">
              <a:rPr lang="fr-FR" smtClean="0"/>
              <a:t>2 mars 2026</a:t>
            </a:fld>
            <a:endParaRPr lang="en-US" dirty="0"/>
          </a:p>
        </p:txBody>
      </p:sp>
      <p:sp>
        <p:nvSpPr>
          <p:cNvPr id="5" name="Footer Placeholder 4"/>
          <p:cNvSpPr>
            <a:spLocks noGrp="1"/>
          </p:cNvSpPr>
          <p:nvPr>
            <p:ph type="ftr" sz="quarter" idx="11"/>
          </p:nvPr>
        </p:nvSpPr>
        <p:spPr/>
        <p:txBody>
          <a:bodyPr/>
          <a:lstStyle/>
          <a:p>
            <a:r>
              <a:rPr lang="en-US"/>
              <a:t>Equipe Qualité-Gestion des risques</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37251992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fr-FR"/>
              <a:t>Modifiez le style du titre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DF9F142-03BA-4251-9386-9A320FE3C875}" type="datetime4">
              <a:rPr lang="fr-FR" smtClean="0"/>
              <a:t>2 mars 2026</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en-US"/>
              <a:t>Equipe Qualité-Gestion des risques</a:t>
            </a:r>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9E57DC2-970A-4B3E-BB1C-7A09969E49DF}" type="slidenum">
              <a:rPr lang="en-US" smtClean="0"/>
              <a:pPr/>
              <a:t>‹N°›</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22829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5.jp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9.gif"/><Relationship Id="rId4" Type="http://schemas.openxmlformats.org/officeDocument/2006/relationships/image" Target="../media/image38.gif"/></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47.jpg"/><Relationship Id="rId4" Type="http://schemas.openxmlformats.org/officeDocument/2006/relationships/image" Target="../media/image46.jpg"/></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E27C3-03AB-4025-AB38-19B6F609C193}"/>
              </a:ext>
            </a:extLst>
          </p:cNvPr>
          <p:cNvSpPr>
            <a:spLocks noGrp="1"/>
          </p:cNvSpPr>
          <p:nvPr>
            <p:ph type="ctrTitle"/>
          </p:nvPr>
        </p:nvSpPr>
        <p:spPr/>
        <p:txBody>
          <a:bodyPr>
            <a:normAutofit/>
          </a:bodyPr>
          <a:lstStyle/>
          <a:p>
            <a:pPr>
              <a:spcBef>
                <a:spcPts val="600"/>
              </a:spcBef>
              <a:spcAft>
                <a:spcPts val="600"/>
              </a:spcAft>
            </a:pPr>
            <a:r>
              <a:rPr lang="fr-FR" b="1" dirty="0">
                <a:latin typeface="Trebuchet MS" panose="020B0603020202020204" pitchFamily="34" charset="0"/>
              </a:rPr>
              <a:t>La Qualité et la sécurité des soins</a:t>
            </a:r>
            <a:br>
              <a:rPr lang="fr-FR" dirty="0">
                <a:latin typeface="Trebuchet MS" panose="020B0603020202020204" pitchFamily="34" charset="0"/>
              </a:rPr>
            </a:br>
            <a:r>
              <a:rPr lang="fr-FR" sz="2800" dirty="0">
                <a:latin typeface="Trebuchet MS" panose="020B0603020202020204" pitchFamily="34" charset="0"/>
              </a:rPr>
              <a:t>Les établissement de santé évaluent, s'évaluent et sont évalués</a:t>
            </a:r>
            <a:endParaRPr lang="fr-FR" sz="6000" dirty="0">
              <a:latin typeface="Trebuchet MS" panose="020B0603020202020204" pitchFamily="34" charset="0"/>
            </a:endParaRPr>
          </a:p>
        </p:txBody>
      </p:sp>
      <p:sp>
        <p:nvSpPr>
          <p:cNvPr id="3" name="Sous-titre 2">
            <a:extLst>
              <a:ext uri="{FF2B5EF4-FFF2-40B4-BE49-F238E27FC236}">
                <a16:creationId xmlns:a16="http://schemas.microsoft.com/office/drawing/2014/main" id="{6991DA90-2A6A-4517-88BC-FB65914A7EF8}"/>
              </a:ext>
            </a:extLst>
          </p:cNvPr>
          <p:cNvSpPr>
            <a:spLocks noGrp="1"/>
          </p:cNvSpPr>
          <p:nvPr>
            <p:ph type="subTitle" idx="1"/>
          </p:nvPr>
        </p:nvSpPr>
        <p:spPr/>
        <p:txBody>
          <a:bodyPr/>
          <a:lstStyle/>
          <a:p>
            <a:fld id="{EEC77BC3-8A8A-4F6D-8850-894BFA2728ED}" type="datetime4">
              <a:rPr lang="fr-FR" smtClean="0">
                <a:solidFill>
                  <a:schemeClr val="tx1"/>
                </a:solidFill>
              </a:rPr>
              <a:t>2 mars 2026</a:t>
            </a:fld>
            <a:endParaRPr lang="fr-FR" dirty="0">
              <a:solidFill>
                <a:schemeClr val="tx1"/>
              </a:solidFill>
            </a:endParaRPr>
          </a:p>
        </p:txBody>
      </p:sp>
      <p:pic>
        <p:nvPicPr>
          <p:cNvPr id="5" name="Image 4">
            <a:extLst>
              <a:ext uri="{FF2B5EF4-FFF2-40B4-BE49-F238E27FC236}">
                <a16:creationId xmlns:a16="http://schemas.microsoft.com/office/drawing/2014/main" id="{D77A2657-6BF1-4A95-9F65-EABF7FFBE625}"/>
              </a:ext>
            </a:extLst>
          </p:cNvPr>
          <p:cNvPicPr>
            <a:picLocks noChangeAspect="1"/>
          </p:cNvPicPr>
          <p:nvPr/>
        </p:nvPicPr>
        <p:blipFill>
          <a:blip r:embed="rId2"/>
          <a:stretch>
            <a:fillRect/>
          </a:stretch>
        </p:blipFill>
        <p:spPr>
          <a:xfrm>
            <a:off x="120770" y="99166"/>
            <a:ext cx="1373687" cy="728970"/>
          </a:xfrm>
          <a:prstGeom prst="rect">
            <a:avLst/>
          </a:prstGeom>
        </p:spPr>
      </p:pic>
    </p:spTree>
    <p:extLst>
      <p:ext uri="{BB962C8B-B14F-4D97-AF65-F5344CB8AC3E}">
        <p14:creationId xmlns:p14="http://schemas.microsoft.com/office/powerpoint/2010/main" val="3237912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a:extLst>
              <a:ext uri="{FF2B5EF4-FFF2-40B4-BE49-F238E27FC236}">
                <a16:creationId xmlns:a16="http://schemas.microsoft.com/office/drawing/2014/main" id="{311A002F-3224-4BB4-8030-2FE4F3852E3C}"/>
              </a:ext>
            </a:extLst>
          </p:cNvPr>
          <p:cNvSpPr txBox="1"/>
          <p:nvPr/>
        </p:nvSpPr>
        <p:spPr>
          <a:xfrm>
            <a:off x="4152519" y="6477959"/>
            <a:ext cx="3886962" cy="276999"/>
          </a:xfrm>
          <a:prstGeom prst="rect">
            <a:avLst/>
          </a:prstGeom>
          <a:noFill/>
        </p:spPr>
        <p:txBody>
          <a:bodyPr wrap="none" rtlCol="0">
            <a:spAutoFit/>
          </a:bodyPr>
          <a:lstStyle/>
          <a:p>
            <a:r>
              <a:rPr lang="fr-FR" sz="1200" dirty="0"/>
              <a:t>Équipe Qualité-Gestion des risques CHLP – le </a:t>
            </a:r>
            <a:fld id="{12F8AB7A-5979-4691-8383-96532F25641A}" type="datetime4">
              <a:rPr lang="fr-FR" sz="1200" smtClean="0"/>
              <a:t>2 mars 2026</a:t>
            </a:fld>
            <a:endParaRPr lang="fr-FR" sz="1200" dirty="0"/>
          </a:p>
        </p:txBody>
      </p:sp>
      <p:pic>
        <p:nvPicPr>
          <p:cNvPr id="3" name="Image 2">
            <a:extLst>
              <a:ext uri="{FF2B5EF4-FFF2-40B4-BE49-F238E27FC236}">
                <a16:creationId xmlns:a16="http://schemas.microsoft.com/office/drawing/2014/main" id="{15B43BD2-155D-491C-8261-0D2FB610D2DB}"/>
              </a:ext>
            </a:extLst>
          </p:cNvPr>
          <p:cNvPicPr>
            <a:picLocks noChangeAspect="1"/>
          </p:cNvPicPr>
          <p:nvPr/>
        </p:nvPicPr>
        <p:blipFill>
          <a:blip r:embed="rId2"/>
          <a:stretch>
            <a:fillRect/>
          </a:stretch>
        </p:blipFill>
        <p:spPr>
          <a:xfrm>
            <a:off x="1582736" y="0"/>
            <a:ext cx="9026529" cy="6309175"/>
          </a:xfrm>
          <a:prstGeom prst="rect">
            <a:avLst/>
          </a:prstGeom>
        </p:spPr>
      </p:pic>
    </p:spTree>
    <p:extLst>
      <p:ext uri="{BB962C8B-B14F-4D97-AF65-F5344CB8AC3E}">
        <p14:creationId xmlns:p14="http://schemas.microsoft.com/office/powerpoint/2010/main" val="6943359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831EF57-C8E5-4B0F-9EAA-34FAD76F719B}"/>
              </a:ext>
            </a:extLst>
          </p:cNvPr>
          <p:cNvPicPr>
            <a:picLocks noChangeAspect="1"/>
          </p:cNvPicPr>
          <p:nvPr/>
        </p:nvPicPr>
        <p:blipFill>
          <a:blip r:embed="rId2"/>
          <a:stretch>
            <a:fillRect/>
          </a:stretch>
        </p:blipFill>
        <p:spPr>
          <a:xfrm>
            <a:off x="199785" y="164732"/>
            <a:ext cx="1371719" cy="731583"/>
          </a:xfrm>
          <a:prstGeom prst="rect">
            <a:avLst/>
          </a:prstGeom>
        </p:spPr>
      </p:pic>
      <p:sp>
        <p:nvSpPr>
          <p:cNvPr id="4" name="ZoneTexte 3">
            <a:extLst>
              <a:ext uri="{FF2B5EF4-FFF2-40B4-BE49-F238E27FC236}">
                <a16:creationId xmlns:a16="http://schemas.microsoft.com/office/drawing/2014/main" id="{AB8D7EF1-6997-433E-8E16-8E3ADF3F75A3}"/>
              </a:ext>
            </a:extLst>
          </p:cNvPr>
          <p:cNvSpPr txBox="1"/>
          <p:nvPr/>
        </p:nvSpPr>
        <p:spPr>
          <a:xfrm>
            <a:off x="1820174" y="299690"/>
            <a:ext cx="8928339" cy="523220"/>
          </a:xfrm>
          <a:prstGeom prst="rect">
            <a:avLst/>
          </a:prstGeom>
          <a:noFill/>
        </p:spPr>
        <p:txBody>
          <a:bodyPr wrap="square" rtlCol="0">
            <a:spAutoFit/>
          </a:bodyPr>
          <a:lstStyle/>
          <a:p>
            <a:r>
              <a:rPr lang="fr-FR" sz="2800" dirty="0">
                <a:solidFill>
                  <a:srgbClr val="2E4F96"/>
                </a:solidFill>
                <a:latin typeface="Trebuchet MS" panose="020B0603020202020204" pitchFamily="34" charset="0"/>
              </a:rPr>
              <a:t>QUALITE – SECURITE DES SOINS</a:t>
            </a:r>
          </a:p>
        </p:txBody>
      </p:sp>
      <p:sp>
        <p:nvSpPr>
          <p:cNvPr id="6" name="ZoneTexte 5">
            <a:extLst>
              <a:ext uri="{FF2B5EF4-FFF2-40B4-BE49-F238E27FC236}">
                <a16:creationId xmlns:a16="http://schemas.microsoft.com/office/drawing/2014/main" id="{CD0D42C4-0231-49F3-8640-51E5D1CD432D}"/>
              </a:ext>
            </a:extLst>
          </p:cNvPr>
          <p:cNvSpPr txBox="1"/>
          <p:nvPr/>
        </p:nvSpPr>
        <p:spPr>
          <a:xfrm>
            <a:off x="1846055" y="879062"/>
            <a:ext cx="8928339" cy="400110"/>
          </a:xfrm>
          <a:prstGeom prst="rect">
            <a:avLst/>
          </a:prstGeom>
          <a:noFill/>
        </p:spPr>
        <p:txBody>
          <a:bodyPr wrap="square" rtlCol="0">
            <a:spAutoFit/>
          </a:bodyPr>
          <a:lstStyle/>
          <a:p>
            <a:r>
              <a:rPr lang="fr-FR" sz="2000" dirty="0">
                <a:solidFill>
                  <a:srgbClr val="2E4F96"/>
                </a:solidFill>
                <a:latin typeface="Trebuchet MS" panose="020B0603020202020204" pitchFamily="34" charset="0"/>
              </a:rPr>
              <a:t>Représentations</a:t>
            </a:r>
          </a:p>
        </p:txBody>
      </p:sp>
      <p:pic>
        <p:nvPicPr>
          <p:cNvPr id="9" name="Image 8"/>
          <p:cNvPicPr>
            <a:picLocks noChangeAspect="1"/>
          </p:cNvPicPr>
          <p:nvPr/>
        </p:nvPicPr>
        <p:blipFill rotWithShape="1">
          <a:blip r:embed="rId3">
            <a:extLst>
              <a:ext uri="{28A0092B-C50C-407E-A947-70E740481C1C}">
                <a14:useLocalDpi xmlns:a14="http://schemas.microsoft.com/office/drawing/2010/main" val="0"/>
              </a:ext>
            </a:extLst>
          </a:blip>
          <a:srcRect l="28401" r="31158"/>
          <a:stretch/>
        </p:blipFill>
        <p:spPr>
          <a:xfrm>
            <a:off x="8588189" y="1080239"/>
            <a:ext cx="3377308" cy="4697523"/>
          </a:xfrm>
          <a:prstGeom prst="rect">
            <a:avLst/>
          </a:prstGeom>
        </p:spPr>
      </p:pic>
      <p:sp>
        <p:nvSpPr>
          <p:cNvPr id="10" name="ZoneTexte 9">
            <a:extLst>
              <a:ext uri="{FF2B5EF4-FFF2-40B4-BE49-F238E27FC236}">
                <a16:creationId xmlns:a16="http://schemas.microsoft.com/office/drawing/2014/main" id="{311A002F-3224-4BB4-8030-2FE4F3852E3C}"/>
              </a:ext>
            </a:extLst>
          </p:cNvPr>
          <p:cNvSpPr txBox="1"/>
          <p:nvPr/>
        </p:nvSpPr>
        <p:spPr>
          <a:xfrm>
            <a:off x="4152519" y="6477959"/>
            <a:ext cx="3886962" cy="276999"/>
          </a:xfrm>
          <a:prstGeom prst="rect">
            <a:avLst/>
          </a:prstGeom>
          <a:noFill/>
        </p:spPr>
        <p:txBody>
          <a:bodyPr wrap="none" rtlCol="0">
            <a:spAutoFit/>
          </a:bodyPr>
          <a:lstStyle/>
          <a:p>
            <a:r>
              <a:rPr lang="fr-FR" sz="1200" dirty="0"/>
              <a:t>Équipe Qualité-Gestion des risques CHLP – le </a:t>
            </a:r>
            <a:fld id="{12F8AB7A-5979-4691-8383-96532F25641A}" type="datetime4">
              <a:rPr lang="fr-FR" sz="1200" smtClean="0"/>
              <a:t>2 mars 2026</a:t>
            </a:fld>
            <a:endParaRPr lang="fr-FR" sz="1200" dirty="0"/>
          </a:p>
        </p:txBody>
      </p:sp>
    </p:spTree>
    <p:extLst>
      <p:ext uri="{BB962C8B-B14F-4D97-AF65-F5344CB8AC3E}">
        <p14:creationId xmlns:p14="http://schemas.microsoft.com/office/powerpoint/2010/main" val="1727386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831EF57-C8E5-4B0F-9EAA-34FAD76F719B}"/>
              </a:ext>
            </a:extLst>
          </p:cNvPr>
          <p:cNvPicPr>
            <a:picLocks noChangeAspect="1"/>
          </p:cNvPicPr>
          <p:nvPr/>
        </p:nvPicPr>
        <p:blipFill>
          <a:blip r:embed="rId4"/>
          <a:stretch>
            <a:fillRect/>
          </a:stretch>
        </p:blipFill>
        <p:spPr>
          <a:xfrm>
            <a:off x="199785" y="164732"/>
            <a:ext cx="1371719" cy="731583"/>
          </a:xfrm>
          <a:prstGeom prst="rect">
            <a:avLst/>
          </a:prstGeom>
        </p:spPr>
      </p:pic>
      <p:pic>
        <p:nvPicPr>
          <p:cNvPr id="8" name="La qualité et la sécurité dans les établissements de santé">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750318" y="380372"/>
            <a:ext cx="10204662" cy="5740122"/>
          </a:xfrm>
          <a:prstGeom prst="rect">
            <a:avLst/>
          </a:prstGeom>
          <a:ln>
            <a:solidFill>
              <a:schemeClr val="tx1"/>
            </a:solidFill>
          </a:ln>
        </p:spPr>
      </p:pic>
      <p:sp>
        <p:nvSpPr>
          <p:cNvPr id="9" name="ZoneTexte 8">
            <a:extLst>
              <a:ext uri="{FF2B5EF4-FFF2-40B4-BE49-F238E27FC236}">
                <a16:creationId xmlns:a16="http://schemas.microsoft.com/office/drawing/2014/main" id="{DE9BD1DF-407E-4BB7-9327-CF5F8B652D10}"/>
              </a:ext>
            </a:extLst>
          </p:cNvPr>
          <p:cNvSpPr txBox="1"/>
          <p:nvPr/>
        </p:nvSpPr>
        <p:spPr>
          <a:xfrm>
            <a:off x="4152519" y="6477959"/>
            <a:ext cx="3886962" cy="276999"/>
          </a:xfrm>
          <a:prstGeom prst="rect">
            <a:avLst/>
          </a:prstGeom>
          <a:noFill/>
        </p:spPr>
        <p:txBody>
          <a:bodyPr wrap="none" rtlCol="0">
            <a:spAutoFit/>
          </a:bodyPr>
          <a:lstStyle/>
          <a:p>
            <a:r>
              <a:rPr lang="fr-FR" sz="1200" dirty="0"/>
              <a:t>Équipe Qualité-Gestion des risques CHLP – le </a:t>
            </a:r>
            <a:fld id="{12F8AB7A-5979-4691-8383-96532F25641A}" type="datetime4">
              <a:rPr lang="fr-FR" sz="1200" smtClean="0"/>
              <a:t>2 mars 2026</a:t>
            </a:fld>
            <a:endParaRPr lang="fr-FR" sz="1200" dirty="0"/>
          </a:p>
        </p:txBody>
      </p:sp>
    </p:spTree>
    <p:extLst>
      <p:ext uri="{BB962C8B-B14F-4D97-AF65-F5344CB8AC3E}">
        <p14:creationId xmlns:p14="http://schemas.microsoft.com/office/powerpoint/2010/main" val="4230400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653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8"/>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831EF57-C8E5-4B0F-9EAA-34FAD76F719B}"/>
              </a:ext>
            </a:extLst>
          </p:cNvPr>
          <p:cNvPicPr>
            <a:picLocks noChangeAspect="1"/>
          </p:cNvPicPr>
          <p:nvPr/>
        </p:nvPicPr>
        <p:blipFill>
          <a:blip r:embed="rId2"/>
          <a:stretch>
            <a:fillRect/>
          </a:stretch>
        </p:blipFill>
        <p:spPr>
          <a:xfrm>
            <a:off x="199785" y="164732"/>
            <a:ext cx="1371719" cy="731583"/>
          </a:xfrm>
          <a:prstGeom prst="rect">
            <a:avLst/>
          </a:prstGeom>
        </p:spPr>
      </p:pic>
      <p:sp>
        <p:nvSpPr>
          <p:cNvPr id="4" name="ZoneTexte 3">
            <a:extLst>
              <a:ext uri="{FF2B5EF4-FFF2-40B4-BE49-F238E27FC236}">
                <a16:creationId xmlns:a16="http://schemas.microsoft.com/office/drawing/2014/main" id="{AB8D7EF1-6997-433E-8E16-8E3ADF3F75A3}"/>
              </a:ext>
            </a:extLst>
          </p:cNvPr>
          <p:cNvSpPr txBox="1"/>
          <p:nvPr/>
        </p:nvSpPr>
        <p:spPr>
          <a:xfrm>
            <a:off x="1820174" y="299690"/>
            <a:ext cx="8928339" cy="523220"/>
          </a:xfrm>
          <a:prstGeom prst="rect">
            <a:avLst/>
          </a:prstGeom>
          <a:noFill/>
        </p:spPr>
        <p:txBody>
          <a:bodyPr wrap="square" rtlCol="0">
            <a:spAutoFit/>
          </a:bodyPr>
          <a:lstStyle/>
          <a:p>
            <a:r>
              <a:rPr lang="fr-FR" sz="2800" dirty="0">
                <a:solidFill>
                  <a:srgbClr val="2E4F96"/>
                </a:solidFill>
                <a:latin typeface="Trebuchet MS" panose="020B0603020202020204" pitchFamily="34" charset="0"/>
              </a:rPr>
              <a:t>QUALITE – SECURITE DES SOINS</a:t>
            </a:r>
          </a:p>
        </p:txBody>
      </p:sp>
      <p:sp>
        <p:nvSpPr>
          <p:cNvPr id="8" name="ZoneTexte 7">
            <a:extLst>
              <a:ext uri="{FF2B5EF4-FFF2-40B4-BE49-F238E27FC236}">
                <a16:creationId xmlns:a16="http://schemas.microsoft.com/office/drawing/2014/main" id="{E53BE762-7C24-48B7-9136-779EB4C973F2}"/>
              </a:ext>
            </a:extLst>
          </p:cNvPr>
          <p:cNvSpPr txBox="1"/>
          <p:nvPr/>
        </p:nvSpPr>
        <p:spPr>
          <a:xfrm>
            <a:off x="4152519" y="6477959"/>
            <a:ext cx="3886962" cy="276999"/>
          </a:xfrm>
          <a:prstGeom prst="rect">
            <a:avLst/>
          </a:prstGeom>
          <a:noFill/>
        </p:spPr>
        <p:txBody>
          <a:bodyPr wrap="none" rtlCol="0">
            <a:spAutoFit/>
          </a:bodyPr>
          <a:lstStyle/>
          <a:p>
            <a:r>
              <a:rPr lang="fr-FR" sz="1200" dirty="0"/>
              <a:t>Équipe Qualité-Gestion des risques CHLP – le </a:t>
            </a:r>
            <a:fld id="{12F8AB7A-5979-4691-8383-96532F25641A}" type="datetime4">
              <a:rPr lang="fr-FR" sz="1200" smtClean="0"/>
              <a:t>2 mars 2026</a:t>
            </a:fld>
            <a:endParaRPr lang="fr-FR" sz="1200" dirty="0"/>
          </a:p>
        </p:txBody>
      </p:sp>
      <p:pic>
        <p:nvPicPr>
          <p:cNvPr id="7" name="Image 6">
            <a:extLst>
              <a:ext uri="{FF2B5EF4-FFF2-40B4-BE49-F238E27FC236}">
                <a16:creationId xmlns:a16="http://schemas.microsoft.com/office/drawing/2014/main" id="{0BBBF9DE-3420-4032-BC64-1AD8C4431264}"/>
              </a:ext>
            </a:extLst>
          </p:cNvPr>
          <p:cNvPicPr>
            <a:picLocks noChangeAspect="1"/>
          </p:cNvPicPr>
          <p:nvPr/>
        </p:nvPicPr>
        <p:blipFill>
          <a:blip r:embed="rId3"/>
          <a:stretch>
            <a:fillRect/>
          </a:stretch>
        </p:blipFill>
        <p:spPr>
          <a:xfrm>
            <a:off x="4920280" y="1033581"/>
            <a:ext cx="6238402" cy="5068702"/>
          </a:xfrm>
          <a:prstGeom prst="rect">
            <a:avLst/>
          </a:prstGeom>
        </p:spPr>
      </p:pic>
      <p:sp>
        <p:nvSpPr>
          <p:cNvPr id="10" name="ZoneTexte 9">
            <a:extLst>
              <a:ext uri="{FF2B5EF4-FFF2-40B4-BE49-F238E27FC236}">
                <a16:creationId xmlns:a16="http://schemas.microsoft.com/office/drawing/2014/main" id="{56A1B806-84CB-484D-AF8E-01E7770DF2EB}"/>
              </a:ext>
            </a:extLst>
          </p:cNvPr>
          <p:cNvSpPr txBox="1"/>
          <p:nvPr/>
        </p:nvSpPr>
        <p:spPr>
          <a:xfrm>
            <a:off x="637172" y="2690769"/>
            <a:ext cx="3712571" cy="1754326"/>
          </a:xfrm>
          <a:prstGeom prst="rect">
            <a:avLst/>
          </a:prstGeom>
          <a:noFill/>
        </p:spPr>
        <p:txBody>
          <a:bodyPr wrap="square" rtlCol="0">
            <a:spAutoFit/>
          </a:bodyPr>
          <a:lstStyle/>
          <a:p>
            <a:pPr algn="just"/>
            <a:r>
              <a:rPr lang="fr-FR" dirty="0"/>
              <a:t>La roue de Deming ou PDCA est une méthode d'amélioration continue qui présente 4 phases à enchaîner de manière itérative pour améliorer un fonctionnement existant (process, organisation, produit …).</a:t>
            </a:r>
            <a:endParaRPr lang="fr-FR" dirty="0">
              <a:latin typeface="Tahoma" panose="020B0604030504040204" pitchFamily="34" charset="0"/>
              <a:ea typeface="Tahoma" panose="020B0604030504040204" pitchFamily="34" charset="0"/>
              <a:cs typeface="Tahoma" panose="020B0604030504040204" pitchFamily="34" charset="0"/>
            </a:endParaRPr>
          </a:p>
        </p:txBody>
      </p:sp>
      <p:sp>
        <p:nvSpPr>
          <p:cNvPr id="11" name="ZoneTexte 10">
            <a:extLst>
              <a:ext uri="{FF2B5EF4-FFF2-40B4-BE49-F238E27FC236}">
                <a16:creationId xmlns:a16="http://schemas.microsoft.com/office/drawing/2014/main" id="{643D89D6-09F9-49CF-997B-CD248786E593}"/>
              </a:ext>
            </a:extLst>
          </p:cNvPr>
          <p:cNvSpPr txBox="1"/>
          <p:nvPr/>
        </p:nvSpPr>
        <p:spPr>
          <a:xfrm>
            <a:off x="637172" y="1969513"/>
            <a:ext cx="3712571" cy="369332"/>
          </a:xfrm>
          <a:prstGeom prst="rect">
            <a:avLst/>
          </a:prstGeom>
          <a:noFill/>
        </p:spPr>
        <p:txBody>
          <a:bodyPr wrap="square" rtlCol="0">
            <a:spAutoFit/>
          </a:bodyPr>
          <a:lstStyle/>
          <a:p>
            <a:pPr algn="just"/>
            <a:r>
              <a:rPr lang="fr-FR" b="1" dirty="0">
                <a:solidFill>
                  <a:srgbClr val="2E4F96"/>
                </a:solidFill>
              </a:rPr>
              <a:t>La roue de Deming</a:t>
            </a:r>
            <a:endParaRPr lang="fr-FR" b="1" dirty="0">
              <a:solidFill>
                <a:srgbClr val="2E4F96"/>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2262936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831EF57-C8E5-4B0F-9EAA-34FAD76F719B}"/>
              </a:ext>
            </a:extLst>
          </p:cNvPr>
          <p:cNvPicPr>
            <a:picLocks noChangeAspect="1"/>
          </p:cNvPicPr>
          <p:nvPr/>
        </p:nvPicPr>
        <p:blipFill>
          <a:blip r:embed="rId2"/>
          <a:stretch>
            <a:fillRect/>
          </a:stretch>
        </p:blipFill>
        <p:spPr>
          <a:xfrm>
            <a:off x="199785" y="164732"/>
            <a:ext cx="1371719" cy="731583"/>
          </a:xfrm>
          <a:prstGeom prst="rect">
            <a:avLst/>
          </a:prstGeom>
        </p:spPr>
      </p:pic>
      <p:sp>
        <p:nvSpPr>
          <p:cNvPr id="4" name="ZoneTexte 3">
            <a:extLst>
              <a:ext uri="{FF2B5EF4-FFF2-40B4-BE49-F238E27FC236}">
                <a16:creationId xmlns:a16="http://schemas.microsoft.com/office/drawing/2014/main" id="{AB8D7EF1-6997-433E-8E16-8E3ADF3F75A3}"/>
              </a:ext>
            </a:extLst>
          </p:cNvPr>
          <p:cNvSpPr txBox="1"/>
          <p:nvPr/>
        </p:nvSpPr>
        <p:spPr>
          <a:xfrm>
            <a:off x="1820174" y="299690"/>
            <a:ext cx="8928339" cy="523220"/>
          </a:xfrm>
          <a:prstGeom prst="rect">
            <a:avLst/>
          </a:prstGeom>
          <a:noFill/>
        </p:spPr>
        <p:txBody>
          <a:bodyPr wrap="square" rtlCol="0">
            <a:spAutoFit/>
          </a:bodyPr>
          <a:lstStyle/>
          <a:p>
            <a:r>
              <a:rPr lang="fr-FR" sz="2800" dirty="0">
                <a:solidFill>
                  <a:srgbClr val="2E4F96"/>
                </a:solidFill>
                <a:latin typeface="Trebuchet MS" panose="020B0603020202020204" pitchFamily="34" charset="0"/>
              </a:rPr>
              <a:t>QUALITE – SECURITE DES SOINS</a:t>
            </a:r>
          </a:p>
        </p:txBody>
      </p:sp>
      <p:sp>
        <p:nvSpPr>
          <p:cNvPr id="6" name="ZoneTexte 5">
            <a:extLst>
              <a:ext uri="{FF2B5EF4-FFF2-40B4-BE49-F238E27FC236}">
                <a16:creationId xmlns:a16="http://schemas.microsoft.com/office/drawing/2014/main" id="{CD0D42C4-0231-49F3-8640-51E5D1CD432D}"/>
              </a:ext>
            </a:extLst>
          </p:cNvPr>
          <p:cNvSpPr txBox="1"/>
          <p:nvPr/>
        </p:nvSpPr>
        <p:spPr>
          <a:xfrm>
            <a:off x="1846055" y="879062"/>
            <a:ext cx="8928339" cy="400110"/>
          </a:xfrm>
          <a:prstGeom prst="rect">
            <a:avLst/>
          </a:prstGeom>
          <a:noFill/>
        </p:spPr>
        <p:txBody>
          <a:bodyPr wrap="square" rtlCol="0">
            <a:spAutoFit/>
          </a:bodyPr>
          <a:lstStyle/>
          <a:p>
            <a:r>
              <a:rPr lang="fr-FR" sz="2000" dirty="0">
                <a:solidFill>
                  <a:srgbClr val="2E4F96"/>
                </a:solidFill>
                <a:latin typeface="Trebuchet MS" panose="020B0603020202020204" pitchFamily="34" charset="0"/>
              </a:rPr>
              <a:t>Introduction</a:t>
            </a:r>
          </a:p>
        </p:txBody>
      </p:sp>
      <p:sp>
        <p:nvSpPr>
          <p:cNvPr id="7" name="ZoneTexte 6">
            <a:extLst>
              <a:ext uri="{FF2B5EF4-FFF2-40B4-BE49-F238E27FC236}">
                <a16:creationId xmlns:a16="http://schemas.microsoft.com/office/drawing/2014/main" id="{2FD6DE26-C01A-42A5-A4BD-19BC27F4D502}"/>
              </a:ext>
            </a:extLst>
          </p:cNvPr>
          <p:cNvSpPr txBox="1"/>
          <p:nvPr/>
        </p:nvSpPr>
        <p:spPr>
          <a:xfrm>
            <a:off x="439947" y="2061713"/>
            <a:ext cx="11330712" cy="923330"/>
          </a:xfrm>
          <a:prstGeom prst="rect">
            <a:avLst/>
          </a:prstGeom>
          <a:noFill/>
        </p:spPr>
        <p:txBody>
          <a:bodyPr wrap="square" rtlCol="0">
            <a:spAutoFit/>
          </a:bodyPr>
          <a:lstStyle/>
          <a:p>
            <a:pPr algn="just"/>
            <a:r>
              <a:rPr lang="fr-FR" dirty="0"/>
              <a:t>La mise en œuvre d’actions relatives à la qualité et à la sécurité des soins constitue une priorité essentielle dans un établissement de santé. Cela se traduit au quotidien par la volonté de garantir la sécurité des soins pour les patients ; mais également d’améliorer leur qualité de prise en charge et leur satisfaction.</a:t>
            </a:r>
            <a:endParaRPr lang="fr-FR" dirty="0">
              <a:latin typeface="Tahoma" panose="020B0604030504040204" pitchFamily="34" charset="0"/>
              <a:ea typeface="Tahoma" panose="020B0604030504040204" pitchFamily="34" charset="0"/>
              <a:cs typeface="Tahoma" panose="020B0604030504040204" pitchFamily="34" charset="0"/>
            </a:endParaRPr>
          </a:p>
        </p:txBody>
      </p:sp>
      <p:pic>
        <p:nvPicPr>
          <p:cNvPr id="9" name="Imag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0965" y="2841898"/>
            <a:ext cx="4100231" cy="3413888"/>
          </a:xfrm>
          <a:prstGeom prst="rect">
            <a:avLst/>
          </a:prstGeom>
        </p:spPr>
      </p:pic>
      <p:sp>
        <p:nvSpPr>
          <p:cNvPr id="10" name="ZoneTexte 9">
            <a:extLst>
              <a:ext uri="{FF2B5EF4-FFF2-40B4-BE49-F238E27FC236}">
                <a16:creationId xmlns:a16="http://schemas.microsoft.com/office/drawing/2014/main" id="{69FEE8F5-AA41-4D93-9FC6-B6D956C93142}"/>
              </a:ext>
            </a:extLst>
          </p:cNvPr>
          <p:cNvSpPr txBox="1"/>
          <p:nvPr/>
        </p:nvSpPr>
        <p:spPr>
          <a:xfrm>
            <a:off x="4152519" y="6477959"/>
            <a:ext cx="3886962" cy="276999"/>
          </a:xfrm>
          <a:prstGeom prst="rect">
            <a:avLst/>
          </a:prstGeom>
          <a:noFill/>
        </p:spPr>
        <p:txBody>
          <a:bodyPr wrap="none" rtlCol="0">
            <a:spAutoFit/>
          </a:bodyPr>
          <a:lstStyle/>
          <a:p>
            <a:r>
              <a:rPr lang="fr-FR" sz="1200" dirty="0"/>
              <a:t>Équipe Qualité-Gestion des risques CHLP – le </a:t>
            </a:r>
            <a:fld id="{12F8AB7A-5979-4691-8383-96532F25641A}" type="datetime4">
              <a:rPr lang="fr-FR" sz="1200" smtClean="0"/>
              <a:t>2 mars 2026</a:t>
            </a:fld>
            <a:endParaRPr lang="fr-FR" sz="1200" dirty="0"/>
          </a:p>
        </p:txBody>
      </p:sp>
    </p:spTree>
    <p:extLst>
      <p:ext uri="{BB962C8B-B14F-4D97-AF65-F5344CB8AC3E}">
        <p14:creationId xmlns:p14="http://schemas.microsoft.com/office/powerpoint/2010/main" val="3045190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831EF57-C8E5-4B0F-9EAA-34FAD76F719B}"/>
              </a:ext>
            </a:extLst>
          </p:cNvPr>
          <p:cNvPicPr>
            <a:picLocks noChangeAspect="1"/>
          </p:cNvPicPr>
          <p:nvPr/>
        </p:nvPicPr>
        <p:blipFill>
          <a:blip r:embed="rId2"/>
          <a:stretch>
            <a:fillRect/>
          </a:stretch>
        </p:blipFill>
        <p:spPr>
          <a:xfrm>
            <a:off x="199785" y="164732"/>
            <a:ext cx="1371719" cy="731583"/>
          </a:xfrm>
          <a:prstGeom prst="rect">
            <a:avLst/>
          </a:prstGeom>
        </p:spPr>
      </p:pic>
      <p:sp>
        <p:nvSpPr>
          <p:cNvPr id="4" name="ZoneTexte 3">
            <a:extLst>
              <a:ext uri="{FF2B5EF4-FFF2-40B4-BE49-F238E27FC236}">
                <a16:creationId xmlns:a16="http://schemas.microsoft.com/office/drawing/2014/main" id="{AB8D7EF1-6997-433E-8E16-8E3ADF3F75A3}"/>
              </a:ext>
            </a:extLst>
          </p:cNvPr>
          <p:cNvSpPr txBox="1"/>
          <p:nvPr/>
        </p:nvSpPr>
        <p:spPr>
          <a:xfrm>
            <a:off x="1820174" y="299690"/>
            <a:ext cx="8928339" cy="523220"/>
          </a:xfrm>
          <a:prstGeom prst="rect">
            <a:avLst/>
          </a:prstGeom>
          <a:noFill/>
        </p:spPr>
        <p:txBody>
          <a:bodyPr wrap="square" rtlCol="0">
            <a:spAutoFit/>
          </a:bodyPr>
          <a:lstStyle/>
          <a:p>
            <a:r>
              <a:rPr lang="fr-FR" sz="2800" dirty="0">
                <a:solidFill>
                  <a:srgbClr val="2E4F96"/>
                </a:solidFill>
                <a:latin typeface="Trebuchet MS" panose="020B0603020202020204" pitchFamily="34" charset="0"/>
              </a:rPr>
              <a:t>QUALITE – SECURITE DES SOINS</a:t>
            </a:r>
          </a:p>
        </p:txBody>
      </p:sp>
      <p:sp>
        <p:nvSpPr>
          <p:cNvPr id="6" name="ZoneTexte 5">
            <a:extLst>
              <a:ext uri="{FF2B5EF4-FFF2-40B4-BE49-F238E27FC236}">
                <a16:creationId xmlns:a16="http://schemas.microsoft.com/office/drawing/2014/main" id="{CD0D42C4-0231-49F3-8640-51E5D1CD432D}"/>
              </a:ext>
            </a:extLst>
          </p:cNvPr>
          <p:cNvSpPr txBox="1"/>
          <p:nvPr/>
        </p:nvSpPr>
        <p:spPr>
          <a:xfrm>
            <a:off x="1846055" y="879062"/>
            <a:ext cx="8928339" cy="400110"/>
          </a:xfrm>
          <a:prstGeom prst="rect">
            <a:avLst/>
          </a:prstGeom>
          <a:noFill/>
        </p:spPr>
        <p:txBody>
          <a:bodyPr wrap="square" rtlCol="0">
            <a:spAutoFit/>
          </a:bodyPr>
          <a:lstStyle/>
          <a:p>
            <a:r>
              <a:rPr lang="fr-FR" sz="2000" dirty="0">
                <a:solidFill>
                  <a:srgbClr val="2E4F96"/>
                </a:solidFill>
                <a:latin typeface="Trebuchet MS" panose="020B0603020202020204" pitchFamily="34" charset="0"/>
              </a:rPr>
              <a:t>Les droits et devoirs du patient</a:t>
            </a:r>
          </a:p>
        </p:txBody>
      </p:sp>
      <p:pic>
        <p:nvPicPr>
          <p:cNvPr id="16" name="Imag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4446" y="1807929"/>
            <a:ext cx="6651066" cy="3741224"/>
          </a:xfrm>
          <a:prstGeom prst="rect">
            <a:avLst/>
          </a:prstGeom>
        </p:spPr>
      </p:pic>
      <p:pic>
        <p:nvPicPr>
          <p:cNvPr id="17" name="Image 16"/>
          <p:cNvPicPr>
            <a:picLocks noChangeAspect="1"/>
          </p:cNvPicPr>
          <p:nvPr/>
        </p:nvPicPr>
        <p:blipFill>
          <a:blip r:embed="rId4">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7506165" y="549000"/>
            <a:ext cx="4612010" cy="5760000"/>
          </a:xfrm>
          <a:prstGeom prst="rect">
            <a:avLst/>
          </a:prstGeom>
        </p:spPr>
      </p:pic>
      <p:sp>
        <p:nvSpPr>
          <p:cNvPr id="10" name="ZoneTexte 9">
            <a:extLst>
              <a:ext uri="{FF2B5EF4-FFF2-40B4-BE49-F238E27FC236}">
                <a16:creationId xmlns:a16="http://schemas.microsoft.com/office/drawing/2014/main" id="{4F0C075D-1718-4785-9FAD-9B3172A3354B}"/>
              </a:ext>
            </a:extLst>
          </p:cNvPr>
          <p:cNvSpPr txBox="1"/>
          <p:nvPr/>
        </p:nvSpPr>
        <p:spPr>
          <a:xfrm>
            <a:off x="4152519" y="6477959"/>
            <a:ext cx="3886962" cy="276999"/>
          </a:xfrm>
          <a:prstGeom prst="rect">
            <a:avLst/>
          </a:prstGeom>
          <a:noFill/>
        </p:spPr>
        <p:txBody>
          <a:bodyPr wrap="none" rtlCol="0">
            <a:spAutoFit/>
          </a:bodyPr>
          <a:lstStyle/>
          <a:p>
            <a:r>
              <a:rPr lang="fr-FR" sz="1200" dirty="0"/>
              <a:t>Équipe Qualité-Gestion des risques CHLP – le </a:t>
            </a:r>
            <a:fld id="{12F8AB7A-5979-4691-8383-96532F25641A}" type="datetime4">
              <a:rPr lang="fr-FR" sz="1200" smtClean="0"/>
              <a:t>2 mars 2026</a:t>
            </a:fld>
            <a:endParaRPr lang="fr-FR" sz="1200" dirty="0"/>
          </a:p>
        </p:txBody>
      </p:sp>
    </p:spTree>
    <p:extLst>
      <p:ext uri="{BB962C8B-B14F-4D97-AF65-F5344CB8AC3E}">
        <p14:creationId xmlns:p14="http://schemas.microsoft.com/office/powerpoint/2010/main" val="856880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831EF57-C8E5-4B0F-9EAA-34FAD76F719B}"/>
              </a:ext>
            </a:extLst>
          </p:cNvPr>
          <p:cNvPicPr>
            <a:picLocks noChangeAspect="1"/>
          </p:cNvPicPr>
          <p:nvPr/>
        </p:nvPicPr>
        <p:blipFill>
          <a:blip r:embed="rId2"/>
          <a:stretch>
            <a:fillRect/>
          </a:stretch>
        </p:blipFill>
        <p:spPr>
          <a:xfrm>
            <a:off x="199785" y="164732"/>
            <a:ext cx="1371719" cy="731583"/>
          </a:xfrm>
          <a:prstGeom prst="rect">
            <a:avLst/>
          </a:prstGeom>
        </p:spPr>
      </p:pic>
      <p:sp>
        <p:nvSpPr>
          <p:cNvPr id="4" name="ZoneTexte 3">
            <a:extLst>
              <a:ext uri="{FF2B5EF4-FFF2-40B4-BE49-F238E27FC236}">
                <a16:creationId xmlns:a16="http://schemas.microsoft.com/office/drawing/2014/main" id="{AB8D7EF1-6997-433E-8E16-8E3ADF3F75A3}"/>
              </a:ext>
            </a:extLst>
          </p:cNvPr>
          <p:cNvSpPr txBox="1"/>
          <p:nvPr/>
        </p:nvSpPr>
        <p:spPr>
          <a:xfrm>
            <a:off x="1820174" y="299690"/>
            <a:ext cx="8928339" cy="523220"/>
          </a:xfrm>
          <a:prstGeom prst="rect">
            <a:avLst/>
          </a:prstGeom>
          <a:noFill/>
        </p:spPr>
        <p:txBody>
          <a:bodyPr wrap="square" rtlCol="0">
            <a:spAutoFit/>
          </a:bodyPr>
          <a:lstStyle/>
          <a:p>
            <a:r>
              <a:rPr lang="fr-FR" sz="2800" dirty="0">
                <a:solidFill>
                  <a:srgbClr val="2E4F96"/>
                </a:solidFill>
                <a:latin typeface="Trebuchet MS" panose="020B0603020202020204" pitchFamily="34" charset="0"/>
              </a:rPr>
              <a:t>QUALITE – SECURITE DES SOINS</a:t>
            </a:r>
          </a:p>
        </p:txBody>
      </p:sp>
      <p:sp>
        <p:nvSpPr>
          <p:cNvPr id="6" name="ZoneTexte 5">
            <a:extLst>
              <a:ext uri="{FF2B5EF4-FFF2-40B4-BE49-F238E27FC236}">
                <a16:creationId xmlns:a16="http://schemas.microsoft.com/office/drawing/2014/main" id="{CD0D42C4-0231-49F3-8640-51E5D1CD432D}"/>
              </a:ext>
            </a:extLst>
          </p:cNvPr>
          <p:cNvSpPr txBox="1"/>
          <p:nvPr/>
        </p:nvSpPr>
        <p:spPr>
          <a:xfrm>
            <a:off x="1846055" y="879062"/>
            <a:ext cx="8928339" cy="400110"/>
          </a:xfrm>
          <a:prstGeom prst="rect">
            <a:avLst/>
          </a:prstGeom>
          <a:noFill/>
        </p:spPr>
        <p:txBody>
          <a:bodyPr wrap="square" rtlCol="0">
            <a:spAutoFit/>
          </a:bodyPr>
          <a:lstStyle/>
          <a:p>
            <a:r>
              <a:rPr lang="fr-FR" sz="2000" dirty="0">
                <a:solidFill>
                  <a:srgbClr val="2E4F96"/>
                </a:solidFill>
                <a:latin typeface="Trebuchet MS" panose="020B0603020202020204" pitchFamily="34" charset="0"/>
              </a:rPr>
              <a:t>L’expérience et la satisfaction patient</a:t>
            </a:r>
          </a:p>
        </p:txBody>
      </p:sp>
      <p:sp>
        <p:nvSpPr>
          <p:cNvPr id="7" name="ZoneTexte 6">
            <a:extLst>
              <a:ext uri="{FF2B5EF4-FFF2-40B4-BE49-F238E27FC236}">
                <a16:creationId xmlns:a16="http://schemas.microsoft.com/office/drawing/2014/main" id="{2FD6DE26-C01A-42A5-A4BD-19BC27F4D502}"/>
              </a:ext>
            </a:extLst>
          </p:cNvPr>
          <p:cNvSpPr txBox="1"/>
          <p:nvPr/>
        </p:nvSpPr>
        <p:spPr>
          <a:xfrm>
            <a:off x="439947" y="2061713"/>
            <a:ext cx="11330712" cy="646331"/>
          </a:xfrm>
          <a:prstGeom prst="rect">
            <a:avLst/>
          </a:prstGeom>
          <a:noFill/>
        </p:spPr>
        <p:txBody>
          <a:bodyPr wrap="square" rtlCol="0">
            <a:spAutoFit/>
          </a:bodyPr>
          <a:lstStyle/>
          <a:p>
            <a:pPr algn="just"/>
            <a:r>
              <a:rPr lang="fr-FR" dirty="0"/>
              <a:t>Qu’il soit satisfait ou mécontent, les critiques aident à améliorer les pratiques et valorisent les compétences des professionnels hospitaliers.</a:t>
            </a:r>
            <a:endParaRPr lang="fr-FR" dirty="0">
              <a:latin typeface="Tahoma" panose="020B0604030504040204" pitchFamily="34" charset="0"/>
              <a:ea typeface="Tahoma" panose="020B0604030504040204" pitchFamily="34" charset="0"/>
              <a:cs typeface="Tahoma" panose="020B0604030504040204" pitchFamily="34" charset="0"/>
            </a:endParaRPr>
          </a:p>
        </p:txBody>
      </p:sp>
      <p:pic>
        <p:nvPicPr>
          <p:cNvPr id="10" name="Imag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64824" y="3309571"/>
            <a:ext cx="4240495" cy="2785423"/>
          </a:xfrm>
          <a:prstGeom prst="rect">
            <a:avLst/>
          </a:prstGeom>
          <a:ln>
            <a:noFill/>
          </a:ln>
          <a:effectLst>
            <a:softEdge rad="112500"/>
          </a:effectLst>
        </p:spPr>
      </p:pic>
      <p:sp>
        <p:nvSpPr>
          <p:cNvPr id="11" name="ZoneTexte 10">
            <a:extLst>
              <a:ext uri="{FF2B5EF4-FFF2-40B4-BE49-F238E27FC236}">
                <a16:creationId xmlns:a16="http://schemas.microsoft.com/office/drawing/2014/main" id="{07FBB107-5DE0-41BA-BBC4-1EC0B8A888C4}"/>
              </a:ext>
            </a:extLst>
          </p:cNvPr>
          <p:cNvSpPr txBox="1"/>
          <p:nvPr/>
        </p:nvSpPr>
        <p:spPr>
          <a:xfrm>
            <a:off x="4152519" y="6477959"/>
            <a:ext cx="3886962" cy="276999"/>
          </a:xfrm>
          <a:prstGeom prst="rect">
            <a:avLst/>
          </a:prstGeom>
          <a:noFill/>
        </p:spPr>
        <p:txBody>
          <a:bodyPr wrap="none" rtlCol="0">
            <a:spAutoFit/>
          </a:bodyPr>
          <a:lstStyle/>
          <a:p>
            <a:r>
              <a:rPr lang="fr-FR" sz="1200" dirty="0"/>
              <a:t>Équipe Qualité-Gestion des risques CHLP – le </a:t>
            </a:r>
            <a:fld id="{12F8AB7A-5979-4691-8383-96532F25641A}" type="datetime4">
              <a:rPr lang="fr-FR" sz="1200" smtClean="0"/>
              <a:t>2 mars 2026</a:t>
            </a:fld>
            <a:endParaRPr lang="fr-FR" sz="1200" dirty="0"/>
          </a:p>
        </p:txBody>
      </p:sp>
    </p:spTree>
    <p:extLst>
      <p:ext uri="{BB962C8B-B14F-4D97-AF65-F5344CB8AC3E}">
        <p14:creationId xmlns:p14="http://schemas.microsoft.com/office/powerpoint/2010/main" val="3961981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831EF57-C8E5-4B0F-9EAA-34FAD76F719B}"/>
              </a:ext>
            </a:extLst>
          </p:cNvPr>
          <p:cNvPicPr>
            <a:picLocks noChangeAspect="1"/>
          </p:cNvPicPr>
          <p:nvPr/>
        </p:nvPicPr>
        <p:blipFill>
          <a:blip r:embed="rId2"/>
          <a:stretch>
            <a:fillRect/>
          </a:stretch>
        </p:blipFill>
        <p:spPr>
          <a:xfrm>
            <a:off x="199785" y="164732"/>
            <a:ext cx="1371719" cy="731583"/>
          </a:xfrm>
          <a:prstGeom prst="rect">
            <a:avLst/>
          </a:prstGeom>
        </p:spPr>
      </p:pic>
      <p:sp>
        <p:nvSpPr>
          <p:cNvPr id="4" name="ZoneTexte 3">
            <a:extLst>
              <a:ext uri="{FF2B5EF4-FFF2-40B4-BE49-F238E27FC236}">
                <a16:creationId xmlns:a16="http://schemas.microsoft.com/office/drawing/2014/main" id="{AB8D7EF1-6997-433E-8E16-8E3ADF3F75A3}"/>
              </a:ext>
            </a:extLst>
          </p:cNvPr>
          <p:cNvSpPr txBox="1"/>
          <p:nvPr/>
        </p:nvSpPr>
        <p:spPr>
          <a:xfrm>
            <a:off x="1820174" y="299690"/>
            <a:ext cx="8928339" cy="523220"/>
          </a:xfrm>
          <a:prstGeom prst="rect">
            <a:avLst/>
          </a:prstGeom>
          <a:noFill/>
        </p:spPr>
        <p:txBody>
          <a:bodyPr wrap="square" rtlCol="0">
            <a:spAutoFit/>
          </a:bodyPr>
          <a:lstStyle/>
          <a:p>
            <a:r>
              <a:rPr lang="fr-FR" sz="2800" dirty="0">
                <a:solidFill>
                  <a:srgbClr val="2E4F96"/>
                </a:solidFill>
                <a:latin typeface="Trebuchet MS" panose="020B0603020202020204" pitchFamily="34" charset="0"/>
              </a:rPr>
              <a:t>QUALITE – SECURITE DES SOINS</a:t>
            </a:r>
          </a:p>
        </p:txBody>
      </p:sp>
      <p:sp>
        <p:nvSpPr>
          <p:cNvPr id="6" name="ZoneTexte 5">
            <a:extLst>
              <a:ext uri="{FF2B5EF4-FFF2-40B4-BE49-F238E27FC236}">
                <a16:creationId xmlns:a16="http://schemas.microsoft.com/office/drawing/2014/main" id="{CD0D42C4-0231-49F3-8640-51E5D1CD432D}"/>
              </a:ext>
            </a:extLst>
          </p:cNvPr>
          <p:cNvSpPr txBox="1"/>
          <p:nvPr/>
        </p:nvSpPr>
        <p:spPr>
          <a:xfrm>
            <a:off x="1846055" y="879062"/>
            <a:ext cx="8928339" cy="400110"/>
          </a:xfrm>
          <a:prstGeom prst="rect">
            <a:avLst/>
          </a:prstGeom>
          <a:noFill/>
        </p:spPr>
        <p:txBody>
          <a:bodyPr wrap="square" rtlCol="0">
            <a:spAutoFit/>
          </a:bodyPr>
          <a:lstStyle/>
          <a:p>
            <a:r>
              <a:rPr lang="fr-FR" sz="2000" dirty="0">
                <a:solidFill>
                  <a:srgbClr val="2E4F96"/>
                </a:solidFill>
                <a:latin typeface="Trebuchet MS" panose="020B0603020202020204" pitchFamily="34" charset="0"/>
              </a:rPr>
              <a:t>L’expérience et la satisfaction patient</a:t>
            </a:r>
          </a:p>
        </p:txBody>
      </p:sp>
      <p:pic>
        <p:nvPicPr>
          <p:cNvPr id="9" name="Image 8"/>
          <p:cNvPicPr>
            <a:picLocks noChangeAspect="1"/>
          </p:cNvPicPr>
          <p:nvPr/>
        </p:nvPicPr>
        <p:blipFill>
          <a:blip r:embed="rId3"/>
          <a:stretch>
            <a:fillRect/>
          </a:stretch>
        </p:blipFill>
        <p:spPr>
          <a:xfrm rot="644203">
            <a:off x="1660036" y="2124619"/>
            <a:ext cx="1996301" cy="2822356"/>
          </a:xfrm>
          <a:prstGeom prst="rect">
            <a:avLst/>
          </a:prstGeom>
          <a:ln w="3175">
            <a:solidFill>
              <a:schemeClr val="bg1">
                <a:lumMod val="50000"/>
              </a:schemeClr>
            </a:solidFill>
          </a:ln>
        </p:spPr>
      </p:pic>
      <p:pic>
        <p:nvPicPr>
          <p:cNvPr id="5" name="Image 4"/>
          <p:cNvPicPr>
            <a:picLocks noChangeAspect="1"/>
          </p:cNvPicPr>
          <p:nvPr/>
        </p:nvPicPr>
        <p:blipFill>
          <a:blip r:embed="rId4"/>
          <a:stretch>
            <a:fillRect/>
          </a:stretch>
        </p:blipFill>
        <p:spPr>
          <a:xfrm rot="20524596">
            <a:off x="1517235" y="2478187"/>
            <a:ext cx="1997397" cy="2842920"/>
          </a:xfrm>
          <a:prstGeom prst="rect">
            <a:avLst/>
          </a:prstGeom>
          <a:ln w="3175">
            <a:solidFill>
              <a:schemeClr val="bg1">
                <a:lumMod val="50000"/>
              </a:schemeClr>
            </a:solidFill>
          </a:ln>
        </p:spPr>
      </p:pic>
      <p:pic>
        <p:nvPicPr>
          <p:cNvPr id="11" name="Image 10"/>
          <p:cNvPicPr>
            <a:picLocks noChangeAspect="1"/>
          </p:cNvPicPr>
          <p:nvPr/>
        </p:nvPicPr>
        <p:blipFill>
          <a:blip r:embed="rId5"/>
          <a:stretch>
            <a:fillRect/>
          </a:stretch>
        </p:blipFill>
        <p:spPr>
          <a:xfrm>
            <a:off x="803576" y="1467520"/>
            <a:ext cx="3185717" cy="4511418"/>
          </a:xfrm>
          <a:prstGeom prst="rect">
            <a:avLst/>
          </a:prstGeom>
          <a:ln>
            <a:solidFill>
              <a:schemeClr val="tx1"/>
            </a:solidFill>
          </a:ln>
          <a:effectLst>
            <a:outerShdw blurRad="292100" dist="139700" dir="2700000" algn="tl" rotWithShape="0">
              <a:srgbClr val="333333">
                <a:alpha val="65000"/>
              </a:srgbClr>
            </a:outerShdw>
          </a:effectLst>
        </p:spPr>
      </p:pic>
      <p:pic>
        <p:nvPicPr>
          <p:cNvPr id="14" name="Imag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37399" y="3899647"/>
            <a:ext cx="2222227" cy="2222227"/>
          </a:xfrm>
          <a:prstGeom prst="rect">
            <a:avLst/>
          </a:prstGeom>
          <a:ln>
            <a:noFill/>
          </a:ln>
          <a:effectLst>
            <a:softEdge rad="112500"/>
          </a:effectLst>
        </p:spPr>
      </p:pic>
      <p:pic>
        <p:nvPicPr>
          <p:cNvPr id="15" name="Image 14"/>
          <p:cNvPicPr>
            <a:picLocks noChangeAspect="1"/>
          </p:cNvPicPr>
          <p:nvPr/>
        </p:nvPicPr>
        <p:blipFill>
          <a:blip r:embed="rId7"/>
          <a:stretch>
            <a:fillRect/>
          </a:stretch>
        </p:blipFill>
        <p:spPr>
          <a:xfrm rot="21369764">
            <a:off x="8974331" y="374440"/>
            <a:ext cx="2345910" cy="3343018"/>
          </a:xfrm>
          <a:prstGeom prst="rect">
            <a:avLst/>
          </a:prstGeom>
        </p:spPr>
      </p:pic>
      <p:sp>
        <p:nvSpPr>
          <p:cNvPr id="13" name="ZoneTexte 12">
            <a:extLst>
              <a:ext uri="{FF2B5EF4-FFF2-40B4-BE49-F238E27FC236}">
                <a16:creationId xmlns:a16="http://schemas.microsoft.com/office/drawing/2014/main" id="{7FA7939E-30E4-4433-B68A-62FC36C24D19}"/>
              </a:ext>
            </a:extLst>
          </p:cNvPr>
          <p:cNvSpPr txBox="1"/>
          <p:nvPr/>
        </p:nvSpPr>
        <p:spPr>
          <a:xfrm>
            <a:off x="4152519" y="6477959"/>
            <a:ext cx="3886962" cy="276999"/>
          </a:xfrm>
          <a:prstGeom prst="rect">
            <a:avLst/>
          </a:prstGeom>
          <a:noFill/>
        </p:spPr>
        <p:txBody>
          <a:bodyPr wrap="none" rtlCol="0">
            <a:spAutoFit/>
          </a:bodyPr>
          <a:lstStyle/>
          <a:p>
            <a:r>
              <a:rPr lang="fr-FR" sz="1200" dirty="0"/>
              <a:t>Équipe Qualité-Gestion des risques CHLP – le </a:t>
            </a:r>
            <a:fld id="{12F8AB7A-5979-4691-8383-96532F25641A}" type="datetime4">
              <a:rPr lang="fr-FR" sz="1200" smtClean="0"/>
              <a:t>2 mars 2026</a:t>
            </a:fld>
            <a:endParaRPr lang="fr-FR" sz="1200" dirty="0"/>
          </a:p>
        </p:txBody>
      </p:sp>
    </p:spTree>
    <p:extLst>
      <p:ext uri="{BB962C8B-B14F-4D97-AF65-F5344CB8AC3E}">
        <p14:creationId xmlns:p14="http://schemas.microsoft.com/office/powerpoint/2010/main" val="2978683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1.25E-6 7.40741E-7 L 0.34609 7.40741E-7 " pathEditMode="relative" rAng="0" ptsTypes="AA">
                                      <p:cBhvr>
                                        <p:cTn id="6" dur="1000" fill="hold"/>
                                        <p:tgtEl>
                                          <p:spTgt spid="9"/>
                                        </p:tgtEl>
                                        <p:attrNameLst>
                                          <p:attrName>ppt_x</p:attrName>
                                          <p:attrName>ppt_y</p:attrName>
                                        </p:attrNameLst>
                                      </p:cBhvr>
                                      <p:rCtr x="17305" y="0"/>
                                    </p:animMotion>
                                  </p:childTnLst>
                                </p:cTn>
                              </p:par>
                            </p:childTnLst>
                          </p:cTn>
                        </p:par>
                        <p:par>
                          <p:cTn id="7" fill="hold">
                            <p:stCondLst>
                              <p:cond delay="1000"/>
                            </p:stCondLst>
                            <p:childTnLst>
                              <p:par>
                                <p:cTn id="8" presetID="63" presetClass="path" presetSubtype="0" accel="50000" decel="50000" fill="hold" nodeType="afterEffect">
                                  <p:stCondLst>
                                    <p:cond delay="0"/>
                                  </p:stCondLst>
                                  <p:childTnLst>
                                    <p:animMotion origin="layout" path="M -2.08333E-7 1.48148E-6 L 0.27956 1.48148E-6 " pathEditMode="relative" rAng="0" ptsTypes="AA">
                                      <p:cBhvr>
                                        <p:cTn id="9" dur="1000" fill="hold"/>
                                        <p:tgtEl>
                                          <p:spTgt spid="5"/>
                                        </p:tgtEl>
                                        <p:attrNameLst>
                                          <p:attrName>ppt_x</p:attrName>
                                          <p:attrName>ppt_y</p:attrName>
                                        </p:attrNameLst>
                                      </p:cBhvr>
                                      <p:rCtr x="13971" y="0"/>
                                    </p:animMotion>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831EF57-C8E5-4B0F-9EAA-34FAD76F719B}"/>
              </a:ext>
            </a:extLst>
          </p:cNvPr>
          <p:cNvPicPr>
            <a:picLocks noChangeAspect="1"/>
          </p:cNvPicPr>
          <p:nvPr/>
        </p:nvPicPr>
        <p:blipFill>
          <a:blip r:embed="rId2"/>
          <a:stretch>
            <a:fillRect/>
          </a:stretch>
        </p:blipFill>
        <p:spPr>
          <a:xfrm>
            <a:off x="199785" y="164732"/>
            <a:ext cx="1371719" cy="731583"/>
          </a:xfrm>
          <a:prstGeom prst="rect">
            <a:avLst/>
          </a:prstGeom>
        </p:spPr>
      </p:pic>
      <p:sp>
        <p:nvSpPr>
          <p:cNvPr id="4" name="ZoneTexte 3">
            <a:extLst>
              <a:ext uri="{FF2B5EF4-FFF2-40B4-BE49-F238E27FC236}">
                <a16:creationId xmlns:a16="http://schemas.microsoft.com/office/drawing/2014/main" id="{AB8D7EF1-6997-433E-8E16-8E3ADF3F75A3}"/>
              </a:ext>
            </a:extLst>
          </p:cNvPr>
          <p:cNvSpPr txBox="1"/>
          <p:nvPr/>
        </p:nvSpPr>
        <p:spPr>
          <a:xfrm>
            <a:off x="1820174" y="299690"/>
            <a:ext cx="8928339" cy="523220"/>
          </a:xfrm>
          <a:prstGeom prst="rect">
            <a:avLst/>
          </a:prstGeom>
          <a:noFill/>
        </p:spPr>
        <p:txBody>
          <a:bodyPr wrap="square" rtlCol="0">
            <a:spAutoFit/>
          </a:bodyPr>
          <a:lstStyle/>
          <a:p>
            <a:r>
              <a:rPr lang="fr-FR" sz="2800" dirty="0">
                <a:solidFill>
                  <a:srgbClr val="2E4F96"/>
                </a:solidFill>
                <a:latin typeface="Trebuchet MS" panose="020B0603020202020204" pitchFamily="34" charset="0"/>
              </a:rPr>
              <a:t>QUALITE – SECURITE DES SOINS</a:t>
            </a:r>
          </a:p>
        </p:txBody>
      </p:sp>
      <p:sp>
        <p:nvSpPr>
          <p:cNvPr id="6" name="ZoneTexte 5">
            <a:extLst>
              <a:ext uri="{FF2B5EF4-FFF2-40B4-BE49-F238E27FC236}">
                <a16:creationId xmlns:a16="http://schemas.microsoft.com/office/drawing/2014/main" id="{CD0D42C4-0231-49F3-8640-51E5D1CD432D}"/>
              </a:ext>
            </a:extLst>
          </p:cNvPr>
          <p:cNvSpPr txBox="1"/>
          <p:nvPr/>
        </p:nvSpPr>
        <p:spPr>
          <a:xfrm>
            <a:off x="1846055" y="879062"/>
            <a:ext cx="8928339" cy="400110"/>
          </a:xfrm>
          <a:prstGeom prst="rect">
            <a:avLst/>
          </a:prstGeom>
          <a:noFill/>
        </p:spPr>
        <p:txBody>
          <a:bodyPr wrap="square" rtlCol="0">
            <a:spAutoFit/>
          </a:bodyPr>
          <a:lstStyle/>
          <a:p>
            <a:r>
              <a:rPr lang="fr-FR" sz="2000" dirty="0">
                <a:solidFill>
                  <a:srgbClr val="2E4F96"/>
                </a:solidFill>
                <a:latin typeface="Trebuchet MS" panose="020B0603020202020204" pitchFamily="34" charset="0"/>
              </a:rPr>
              <a:t>La Politique d’amélioration de la qualité et de la sécurité des soins </a:t>
            </a:r>
          </a:p>
        </p:txBody>
      </p:sp>
      <p:sp>
        <p:nvSpPr>
          <p:cNvPr id="7" name="ZoneTexte 6">
            <a:extLst>
              <a:ext uri="{FF2B5EF4-FFF2-40B4-BE49-F238E27FC236}">
                <a16:creationId xmlns:a16="http://schemas.microsoft.com/office/drawing/2014/main" id="{2FD6DE26-C01A-42A5-A4BD-19BC27F4D502}"/>
              </a:ext>
            </a:extLst>
          </p:cNvPr>
          <p:cNvSpPr txBox="1"/>
          <p:nvPr/>
        </p:nvSpPr>
        <p:spPr>
          <a:xfrm>
            <a:off x="439947" y="2061713"/>
            <a:ext cx="11330712" cy="1200329"/>
          </a:xfrm>
          <a:prstGeom prst="rect">
            <a:avLst/>
          </a:prstGeom>
          <a:noFill/>
        </p:spPr>
        <p:txBody>
          <a:bodyPr wrap="square" rtlCol="0">
            <a:spAutoFit/>
          </a:bodyPr>
          <a:lstStyle/>
          <a:p>
            <a:pPr algn="just"/>
            <a:r>
              <a:rPr lang="fr-FR" dirty="0"/>
              <a:t>La Politique « Qualité » est un document synthétique qui définit de quelle manière la démarche « Qualité-Sécurité des soins », s'inscrit dans la stratégie globale d’un établissement. Elle établit les orientations et les objectifs en matière de management de la qualité. Elle exprime aussi l'engagement de la Direction pour développer et soutenir cette démarche.</a:t>
            </a:r>
          </a:p>
        </p:txBody>
      </p:sp>
      <p:pic>
        <p:nvPicPr>
          <p:cNvPr id="9" name="Imag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58951" y="3163990"/>
            <a:ext cx="4511708" cy="3012060"/>
          </a:xfrm>
          <a:prstGeom prst="rect">
            <a:avLst/>
          </a:prstGeom>
          <a:ln>
            <a:noFill/>
          </a:ln>
          <a:effectLst>
            <a:softEdge rad="112500"/>
          </a:effectLst>
        </p:spPr>
      </p:pic>
      <p:sp>
        <p:nvSpPr>
          <p:cNvPr id="12" name="ZoneTexte 11">
            <a:extLst>
              <a:ext uri="{FF2B5EF4-FFF2-40B4-BE49-F238E27FC236}">
                <a16:creationId xmlns:a16="http://schemas.microsoft.com/office/drawing/2014/main" id="{EBCD89F2-24E6-4196-BA84-3D06C282257D}"/>
              </a:ext>
            </a:extLst>
          </p:cNvPr>
          <p:cNvSpPr txBox="1"/>
          <p:nvPr/>
        </p:nvSpPr>
        <p:spPr>
          <a:xfrm>
            <a:off x="4152519" y="6477959"/>
            <a:ext cx="3886962" cy="276999"/>
          </a:xfrm>
          <a:prstGeom prst="rect">
            <a:avLst/>
          </a:prstGeom>
          <a:noFill/>
        </p:spPr>
        <p:txBody>
          <a:bodyPr wrap="none" rtlCol="0">
            <a:spAutoFit/>
          </a:bodyPr>
          <a:lstStyle/>
          <a:p>
            <a:r>
              <a:rPr lang="fr-FR" sz="1200" dirty="0"/>
              <a:t>Équipe Qualité-Gestion des risques CHLP – le </a:t>
            </a:r>
            <a:fld id="{12F8AB7A-5979-4691-8383-96532F25641A}" type="datetime4">
              <a:rPr lang="fr-FR" sz="1200" smtClean="0"/>
              <a:t>2 mars 2026</a:t>
            </a:fld>
            <a:endParaRPr lang="fr-FR" sz="1200" dirty="0"/>
          </a:p>
        </p:txBody>
      </p:sp>
    </p:spTree>
    <p:extLst>
      <p:ext uri="{BB962C8B-B14F-4D97-AF65-F5344CB8AC3E}">
        <p14:creationId xmlns:p14="http://schemas.microsoft.com/office/powerpoint/2010/main" val="91444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831EF57-C8E5-4B0F-9EAA-34FAD76F719B}"/>
              </a:ext>
            </a:extLst>
          </p:cNvPr>
          <p:cNvPicPr>
            <a:picLocks noChangeAspect="1"/>
          </p:cNvPicPr>
          <p:nvPr/>
        </p:nvPicPr>
        <p:blipFill>
          <a:blip r:embed="rId2"/>
          <a:stretch>
            <a:fillRect/>
          </a:stretch>
        </p:blipFill>
        <p:spPr>
          <a:xfrm>
            <a:off x="199785" y="164732"/>
            <a:ext cx="1371719" cy="731583"/>
          </a:xfrm>
          <a:prstGeom prst="rect">
            <a:avLst/>
          </a:prstGeom>
        </p:spPr>
      </p:pic>
      <p:sp>
        <p:nvSpPr>
          <p:cNvPr id="4" name="ZoneTexte 3">
            <a:extLst>
              <a:ext uri="{FF2B5EF4-FFF2-40B4-BE49-F238E27FC236}">
                <a16:creationId xmlns:a16="http://schemas.microsoft.com/office/drawing/2014/main" id="{AB8D7EF1-6997-433E-8E16-8E3ADF3F75A3}"/>
              </a:ext>
            </a:extLst>
          </p:cNvPr>
          <p:cNvSpPr txBox="1"/>
          <p:nvPr/>
        </p:nvSpPr>
        <p:spPr>
          <a:xfrm>
            <a:off x="1820174" y="299690"/>
            <a:ext cx="8928339" cy="523220"/>
          </a:xfrm>
          <a:prstGeom prst="rect">
            <a:avLst/>
          </a:prstGeom>
          <a:noFill/>
        </p:spPr>
        <p:txBody>
          <a:bodyPr wrap="square" rtlCol="0">
            <a:spAutoFit/>
          </a:bodyPr>
          <a:lstStyle/>
          <a:p>
            <a:r>
              <a:rPr lang="fr-FR" sz="2800" dirty="0">
                <a:solidFill>
                  <a:srgbClr val="2E4F96"/>
                </a:solidFill>
                <a:latin typeface="Trebuchet MS" panose="020B0603020202020204" pitchFamily="34" charset="0"/>
              </a:rPr>
              <a:t>QUALITE – SECURITE DES SOINS</a:t>
            </a:r>
          </a:p>
        </p:txBody>
      </p:sp>
      <p:sp>
        <p:nvSpPr>
          <p:cNvPr id="6" name="ZoneTexte 5">
            <a:extLst>
              <a:ext uri="{FF2B5EF4-FFF2-40B4-BE49-F238E27FC236}">
                <a16:creationId xmlns:a16="http://schemas.microsoft.com/office/drawing/2014/main" id="{CD0D42C4-0231-49F3-8640-51E5D1CD432D}"/>
              </a:ext>
            </a:extLst>
          </p:cNvPr>
          <p:cNvSpPr txBox="1"/>
          <p:nvPr/>
        </p:nvSpPr>
        <p:spPr>
          <a:xfrm>
            <a:off x="1846055" y="879062"/>
            <a:ext cx="8928339" cy="400110"/>
          </a:xfrm>
          <a:prstGeom prst="rect">
            <a:avLst/>
          </a:prstGeom>
          <a:noFill/>
        </p:spPr>
        <p:txBody>
          <a:bodyPr wrap="square" rtlCol="0">
            <a:spAutoFit/>
          </a:bodyPr>
          <a:lstStyle/>
          <a:p>
            <a:r>
              <a:rPr lang="fr-FR" sz="2000" dirty="0">
                <a:solidFill>
                  <a:srgbClr val="2E4F96"/>
                </a:solidFill>
                <a:latin typeface="Trebuchet MS" panose="020B0603020202020204" pitchFamily="34" charset="0"/>
              </a:rPr>
              <a:t>La Politique d’amélioration de la qualité et de la sécurité des soins </a:t>
            </a:r>
          </a:p>
        </p:txBody>
      </p:sp>
      <p:pic>
        <p:nvPicPr>
          <p:cNvPr id="10" name="Image 9">
            <a:extLst>
              <a:ext uri="{FF2B5EF4-FFF2-40B4-BE49-F238E27FC236}">
                <a16:creationId xmlns:a16="http://schemas.microsoft.com/office/drawing/2014/main" id="{DBCBBF6C-377E-4906-BD47-21A207DF43D4}"/>
              </a:ext>
            </a:extLst>
          </p:cNvPr>
          <p:cNvPicPr>
            <a:picLocks noChangeAspect="1"/>
          </p:cNvPicPr>
          <p:nvPr/>
        </p:nvPicPr>
        <p:blipFill>
          <a:blip r:embed="rId3"/>
          <a:stretch>
            <a:fillRect/>
          </a:stretch>
        </p:blipFill>
        <p:spPr>
          <a:xfrm>
            <a:off x="8383066" y="1335324"/>
            <a:ext cx="3368987" cy="4729888"/>
          </a:xfrm>
          <a:prstGeom prst="rect">
            <a:avLst/>
          </a:prstGeom>
          <a:ln>
            <a:noFill/>
          </a:ln>
          <a:effectLst>
            <a:outerShdw blurRad="292100" dist="139700" dir="2700000" algn="tl" rotWithShape="0">
              <a:srgbClr val="333333">
                <a:alpha val="65000"/>
              </a:srgbClr>
            </a:outerShdw>
          </a:effectLst>
        </p:spPr>
      </p:pic>
      <p:sp>
        <p:nvSpPr>
          <p:cNvPr id="12" name="ZoneTexte 11">
            <a:extLst>
              <a:ext uri="{FF2B5EF4-FFF2-40B4-BE49-F238E27FC236}">
                <a16:creationId xmlns:a16="http://schemas.microsoft.com/office/drawing/2014/main" id="{E99DAE41-1B68-4C72-B3CE-2E761AE8A9A2}"/>
              </a:ext>
            </a:extLst>
          </p:cNvPr>
          <p:cNvSpPr txBox="1"/>
          <p:nvPr/>
        </p:nvSpPr>
        <p:spPr>
          <a:xfrm>
            <a:off x="439947" y="2061713"/>
            <a:ext cx="7403549" cy="923330"/>
          </a:xfrm>
          <a:prstGeom prst="rect">
            <a:avLst/>
          </a:prstGeom>
          <a:noFill/>
        </p:spPr>
        <p:txBody>
          <a:bodyPr wrap="square" rtlCol="0">
            <a:spAutoFit/>
          </a:bodyPr>
          <a:lstStyle/>
          <a:p>
            <a:pPr algn="just"/>
            <a:r>
              <a:rPr lang="fr-FR" b="1" dirty="0"/>
              <a:t>Elle vise à assurer la satisfaction des patients, à garantir la conformité aux normes et réglementations en vigueur et à contribuer à l'amélioration continue des processus.</a:t>
            </a:r>
          </a:p>
        </p:txBody>
      </p:sp>
      <p:sp>
        <p:nvSpPr>
          <p:cNvPr id="13" name="ZoneTexte 12">
            <a:extLst>
              <a:ext uri="{FF2B5EF4-FFF2-40B4-BE49-F238E27FC236}">
                <a16:creationId xmlns:a16="http://schemas.microsoft.com/office/drawing/2014/main" id="{3820C1A1-07F1-49C2-A466-495A9FC77312}"/>
              </a:ext>
            </a:extLst>
          </p:cNvPr>
          <p:cNvSpPr txBox="1"/>
          <p:nvPr/>
        </p:nvSpPr>
        <p:spPr>
          <a:xfrm>
            <a:off x="439947" y="3227111"/>
            <a:ext cx="7403549" cy="2031325"/>
          </a:xfrm>
          <a:prstGeom prst="rect">
            <a:avLst/>
          </a:prstGeom>
          <a:noFill/>
        </p:spPr>
        <p:txBody>
          <a:bodyPr wrap="square" rtlCol="0">
            <a:spAutoFit/>
          </a:bodyPr>
          <a:lstStyle/>
          <a:p>
            <a:pPr algn="just"/>
            <a:r>
              <a:rPr lang="fr-FR" sz="1400" dirty="0"/>
              <a:t>Cette politique qualité s’affiche comme un axe fort du projet médical et du projet de soins. Le CHLP s’engage à remplir les objectifs prioritaires suivants :</a:t>
            </a:r>
          </a:p>
          <a:p>
            <a:pPr algn="just"/>
            <a:endParaRPr lang="fr-FR" sz="1400" dirty="0"/>
          </a:p>
          <a:p>
            <a:pPr marL="285750" indent="-285750" algn="just">
              <a:buFont typeface="Wingdings" panose="05000000000000000000" pitchFamily="2" charset="2"/>
              <a:buChar char="§"/>
            </a:pPr>
            <a:r>
              <a:rPr lang="fr-FR" sz="1400" dirty="0">
                <a:solidFill>
                  <a:srgbClr val="EEBB44"/>
                </a:solidFill>
              </a:rPr>
              <a:t> </a:t>
            </a:r>
            <a:r>
              <a:rPr lang="fr-FR" sz="1400" dirty="0"/>
              <a:t>Développer la culture de la qualité et de la sécurité.</a:t>
            </a:r>
          </a:p>
          <a:p>
            <a:pPr marL="285750" indent="-285750" algn="just">
              <a:buFont typeface="Wingdings" panose="05000000000000000000" pitchFamily="2" charset="2"/>
              <a:buChar char="§"/>
            </a:pPr>
            <a:r>
              <a:rPr lang="fr-FR" sz="1400" dirty="0">
                <a:solidFill>
                  <a:srgbClr val="EEBB44"/>
                </a:solidFill>
              </a:rPr>
              <a:t> </a:t>
            </a:r>
            <a:r>
              <a:rPr lang="fr-FR" sz="1400" dirty="0"/>
              <a:t>Favoriser les démarches pluriprofessionnelles/pluridisciplinaires</a:t>
            </a:r>
            <a:r>
              <a:rPr lang="fr-FR" sz="1400" dirty="0">
                <a:solidFill>
                  <a:srgbClr val="EEBB44"/>
                </a:solidFill>
              </a:rPr>
              <a:t>.</a:t>
            </a:r>
          </a:p>
          <a:p>
            <a:pPr marL="285750" indent="-285750" algn="just">
              <a:buFont typeface="Wingdings" panose="05000000000000000000" pitchFamily="2" charset="2"/>
              <a:buChar char="§"/>
            </a:pPr>
            <a:r>
              <a:rPr lang="fr-FR" sz="1400" dirty="0">
                <a:solidFill>
                  <a:srgbClr val="EEBB44"/>
                </a:solidFill>
              </a:rPr>
              <a:t> </a:t>
            </a:r>
            <a:r>
              <a:rPr lang="fr-FR" sz="1400" dirty="0"/>
              <a:t>Autonomiser les pôles en matière de qualité et de gestion des risques.</a:t>
            </a:r>
          </a:p>
          <a:p>
            <a:pPr marL="285750" indent="-285750" algn="just">
              <a:buFont typeface="Wingdings" panose="05000000000000000000" pitchFamily="2" charset="2"/>
              <a:buChar char="§"/>
            </a:pPr>
            <a:r>
              <a:rPr lang="fr-FR" sz="1400" dirty="0">
                <a:solidFill>
                  <a:srgbClr val="EEBB44"/>
                </a:solidFill>
              </a:rPr>
              <a:t> </a:t>
            </a:r>
            <a:r>
              <a:rPr lang="fr-FR" sz="1400" dirty="0"/>
              <a:t>Renforcer l’implication des représentants usagers et développer l’expérience patient.</a:t>
            </a:r>
          </a:p>
          <a:p>
            <a:pPr marL="285750" indent="-285750" algn="just">
              <a:buFont typeface="Wingdings" panose="05000000000000000000" pitchFamily="2" charset="2"/>
              <a:buChar char="§"/>
            </a:pPr>
            <a:r>
              <a:rPr lang="fr-FR" sz="1400" dirty="0">
                <a:solidFill>
                  <a:srgbClr val="EEBB44"/>
                </a:solidFill>
              </a:rPr>
              <a:t> </a:t>
            </a:r>
            <a:r>
              <a:rPr lang="fr-FR" sz="1400" dirty="0"/>
              <a:t>Promouvoir la culture de la pertinence.</a:t>
            </a:r>
          </a:p>
          <a:p>
            <a:pPr marL="285750" indent="-285750" algn="just">
              <a:buFont typeface="Wingdings" panose="05000000000000000000" pitchFamily="2" charset="2"/>
              <a:buChar char="§"/>
            </a:pPr>
            <a:r>
              <a:rPr lang="fr-FR" sz="1400" dirty="0">
                <a:solidFill>
                  <a:srgbClr val="EEBB44"/>
                </a:solidFill>
              </a:rPr>
              <a:t> </a:t>
            </a:r>
            <a:r>
              <a:rPr lang="fr-FR" sz="1400" dirty="0"/>
              <a:t>Assurer la coordination et le suivi des démarches de certification sanitaire et médico-sociale.</a:t>
            </a:r>
          </a:p>
        </p:txBody>
      </p:sp>
      <p:sp>
        <p:nvSpPr>
          <p:cNvPr id="14" name="ZoneTexte 13">
            <a:extLst>
              <a:ext uri="{FF2B5EF4-FFF2-40B4-BE49-F238E27FC236}">
                <a16:creationId xmlns:a16="http://schemas.microsoft.com/office/drawing/2014/main" id="{9BEAF6DD-E6B1-44CB-91DF-123370F75B77}"/>
              </a:ext>
            </a:extLst>
          </p:cNvPr>
          <p:cNvSpPr txBox="1"/>
          <p:nvPr/>
        </p:nvSpPr>
        <p:spPr>
          <a:xfrm>
            <a:off x="4152519" y="6477959"/>
            <a:ext cx="3886962" cy="276999"/>
          </a:xfrm>
          <a:prstGeom prst="rect">
            <a:avLst/>
          </a:prstGeom>
          <a:noFill/>
        </p:spPr>
        <p:txBody>
          <a:bodyPr wrap="none" rtlCol="0">
            <a:spAutoFit/>
          </a:bodyPr>
          <a:lstStyle/>
          <a:p>
            <a:r>
              <a:rPr lang="fr-FR" sz="1200" dirty="0"/>
              <a:t>Équipe Qualité-Gestion des risques CHLP – le </a:t>
            </a:r>
            <a:fld id="{12F8AB7A-5979-4691-8383-96532F25641A}" type="datetime4">
              <a:rPr lang="fr-FR" sz="1200" smtClean="0"/>
              <a:t>2 mars 2026</a:t>
            </a:fld>
            <a:endParaRPr lang="fr-FR" sz="1200" dirty="0"/>
          </a:p>
        </p:txBody>
      </p:sp>
    </p:spTree>
    <p:extLst>
      <p:ext uri="{BB962C8B-B14F-4D97-AF65-F5344CB8AC3E}">
        <p14:creationId xmlns:p14="http://schemas.microsoft.com/office/powerpoint/2010/main" val="20949604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831EF57-C8E5-4B0F-9EAA-34FAD76F719B}"/>
              </a:ext>
            </a:extLst>
          </p:cNvPr>
          <p:cNvPicPr>
            <a:picLocks noChangeAspect="1"/>
          </p:cNvPicPr>
          <p:nvPr/>
        </p:nvPicPr>
        <p:blipFill>
          <a:blip r:embed="rId2"/>
          <a:stretch>
            <a:fillRect/>
          </a:stretch>
        </p:blipFill>
        <p:spPr>
          <a:xfrm>
            <a:off x="199785" y="164732"/>
            <a:ext cx="1371719" cy="731583"/>
          </a:xfrm>
          <a:prstGeom prst="rect">
            <a:avLst/>
          </a:prstGeom>
        </p:spPr>
      </p:pic>
      <p:sp>
        <p:nvSpPr>
          <p:cNvPr id="4" name="ZoneTexte 3">
            <a:extLst>
              <a:ext uri="{FF2B5EF4-FFF2-40B4-BE49-F238E27FC236}">
                <a16:creationId xmlns:a16="http://schemas.microsoft.com/office/drawing/2014/main" id="{AB8D7EF1-6997-433E-8E16-8E3ADF3F75A3}"/>
              </a:ext>
            </a:extLst>
          </p:cNvPr>
          <p:cNvSpPr txBox="1"/>
          <p:nvPr/>
        </p:nvSpPr>
        <p:spPr>
          <a:xfrm>
            <a:off x="1820174" y="299690"/>
            <a:ext cx="8928339" cy="523220"/>
          </a:xfrm>
          <a:prstGeom prst="rect">
            <a:avLst/>
          </a:prstGeom>
          <a:noFill/>
        </p:spPr>
        <p:txBody>
          <a:bodyPr wrap="square" rtlCol="0">
            <a:spAutoFit/>
          </a:bodyPr>
          <a:lstStyle/>
          <a:p>
            <a:r>
              <a:rPr lang="fr-FR" sz="2800" dirty="0">
                <a:solidFill>
                  <a:srgbClr val="2E4F96"/>
                </a:solidFill>
                <a:latin typeface="Trebuchet MS" panose="020B0603020202020204" pitchFamily="34" charset="0"/>
              </a:rPr>
              <a:t>QUALITE – SECURITE DES SOINS</a:t>
            </a:r>
          </a:p>
        </p:txBody>
      </p:sp>
      <p:sp>
        <p:nvSpPr>
          <p:cNvPr id="6" name="ZoneTexte 5">
            <a:extLst>
              <a:ext uri="{FF2B5EF4-FFF2-40B4-BE49-F238E27FC236}">
                <a16:creationId xmlns:a16="http://schemas.microsoft.com/office/drawing/2014/main" id="{CD0D42C4-0231-49F3-8640-51E5D1CD432D}"/>
              </a:ext>
            </a:extLst>
          </p:cNvPr>
          <p:cNvSpPr txBox="1"/>
          <p:nvPr/>
        </p:nvSpPr>
        <p:spPr>
          <a:xfrm>
            <a:off x="1846055" y="879062"/>
            <a:ext cx="8928339" cy="400110"/>
          </a:xfrm>
          <a:prstGeom prst="rect">
            <a:avLst/>
          </a:prstGeom>
          <a:noFill/>
        </p:spPr>
        <p:txBody>
          <a:bodyPr wrap="square" rtlCol="0">
            <a:spAutoFit/>
          </a:bodyPr>
          <a:lstStyle/>
          <a:p>
            <a:r>
              <a:rPr lang="fr-FR" sz="2000" dirty="0">
                <a:solidFill>
                  <a:srgbClr val="2E4F96"/>
                </a:solidFill>
                <a:latin typeface="Trebuchet MS" panose="020B0603020202020204" pitchFamily="34" charset="0"/>
              </a:rPr>
              <a:t>Le PAQSS</a:t>
            </a:r>
          </a:p>
        </p:txBody>
      </p:sp>
      <p:sp>
        <p:nvSpPr>
          <p:cNvPr id="7" name="ZoneTexte 6">
            <a:extLst>
              <a:ext uri="{FF2B5EF4-FFF2-40B4-BE49-F238E27FC236}">
                <a16:creationId xmlns:a16="http://schemas.microsoft.com/office/drawing/2014/main" id="{2FD6DE26-C01A-42A5-A4BD-19BC27F4D502}"/>
              </a:ext>
            </a:extLst>
          </p:cNvPr>
          <p:cNvSpPr txBox="1"/>
          <p:nvPr/>
        </p:nvSpPr>
        <p:spPr>
          <a:xfrm>
            <a:off x="439947" y="1563920"/>
            <a:ext cx="11330712" cy="923330"/>
          </a:xfrm>
          <a:prstGeom prst="rect">
            <a:avLst/>
          </a:prstGeom>
          <a:noFill/>
        </p:spPr>
        <p:txBody>
          <a:bodyPr wrap="square" rtlCol="0">
            <a:spAutoFit/>
          </a:bodyPr>
          <a:lstStyle/>
          <a:p>
            <a:pPr algn="just"/>
            <a:r>
              <a:rPr lang="fr-FR" dirty="0"/>
              <a:t>Le Programme d'Amélioration de la Qualité et de la Sécurité des Soins (PAQSS) décline la Politique "Qualité" en objectifs prioritaires. Ils comportent toutes les actions d'amélioration avec : un calendrier, un pilotage identifié et des mesures de suivi.</a:t>
            </a:r>
            <a:endParaRPr lang="fr-FR" dirty="0">
              <a:latin typeface="Tahoma" panose="020B0604030504040204" pitchFamily="34" charset="0"/>
              <a:ea typeface="Tahoma" panose="020B0604030504040204" pitchFamily="34" charset="0"/>
              <a:cs typeface="Tahoma" panose="020B0604030504040204" pitchFamily="34" charset="0"/>
            </a:endParaRPr>
          </a:p>
        </p:txBody>
      </p:sp>
      <p:pic>
        <p:nvPicPr>
          <p:cNvPr id="9" name="Image 8"/>
          <p:cNvPicPr/>
          <p:nvPr/>
        </p:nvPicPr>
        <p:blipFill>
          <a:blip r:embed="rId3"/>
          <a:stretch>
            <a:fillRect/>
          </a:stretch>
        </p:blipFill>
        <p:spPr>
          <a:xfrm>
            <a:off x="885644" y="2771998"/>
            <a:ext cx="10408024" cy="2892506"/>
          </a:xfrm>
          <a:prstGeom prst="rect">
            <a:avLst/>
          </a:prstGeom>
          <a:ln w="19050">
            <a:solidFill>
              <a:srgbClr val="311396"/>
            </a:solidFill>
          </a:ln>
        </p:spPr>
      </p:pic>
      <p:sp>
        <p:nvSpPr>
          <p:cNvPr id="10" name="ZoneTexte 9">
            <a:extLst>
              <a:ext uri="{FF2B5EF4-FFF2-40B4-BE49-F238E27FC236}">
                <a16:creationId xmlns:a16="http://schemas.microsoft.com/office/drawing/2014/main" id="{973D7A75-4D75-4468-9D90-C2F19775D901}"/>
              </a:ext>
            </a:extLst>
          </p:cNvPr>
          <p:cNvSpPr txBox="1"/>
          <p:nvPr/>
        </p:nvSpPr>
        <p:spPr>
          <a:xfrm>
            <a:off x="4152519" y="6477959"/>
            <a:ext cx="3886962" cy="276999"/>
          </a:xfrm>
          <a:prstGeom prst="rect">
            <a:avLst/>
          </a:prstGeom>
          <a:noFill/>
        </p:spPr>
        <p:txBody>
          <a:bodyPr wrap="none" rtlCol="0">
            <a:spAutoFit/>
          </a:bodyPr>
          <a:lstStyle/>
          <a:p>
            <a:r>
              <a:rPr lang="fr-FR" sz="1200" dirty="0"/>
              <a:t>Équipe Qualité-Gestion des risques CHLP – le </a:t>
            </a:r>
            <a:fld id="{12F8AB7A-5979-4691-8383-96532F25641A}" type="datetime4">
              <a:rPr lang="fr-FR" sz="1200" smtClean="0"/>
              <a:t>2 mars 2026</a:t>
            </a:fld>
            <a:endParaRPr lang="fr-FR" sz="1200" dirty="0"/>
          </a:p>
        </p:txBody>
      </p:sp>
    </p:spTree>
    <p:extLst>
      <p:ext uri="{BB962C8B-B14F-4D97-AF65-F5344CB8AC3E}">
        <p14:creationId xmlns:p14="http://schemas.microsoft.com/office/powerpoint/2010/main" val="1867069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831EF57-C8E5-4B0F-9EAA-34FAD76F719B}"/>
              </a:ext>
            </a:extLst>
          </p:cNvPr>
          <p:cNvPicPr>
            <a:picLocks noChangeAspect="1"/>
          </p:cNvPicPr>
          <p:nvPr/>
        </p:nvPicPr>
        <p:blipFill>
          <a:blip r:embed="rId2"/>
          <a:stretch>
            <a:fillRect/>
          </a:stretch>
        </p:blipFill>
        <p:spPr>
          <a:xfrm>
            <a:off x="199785" y="164732"/>
            <a:ext cx="1371719" cy="731583"/>
          </a:xfrm>
          <a:prstGeom prst="rect">
            <a:avLst/>
          </a:prstGeom>
        </p:spPr>
      </p:pic>
      <p:sp>
        <p:nvSpPr>
          <p:cNvPr id="4" name="ZoneTexte 3">
            <a:extLst>
              <a:ext uri="{FF2B5EF4-FFF2-40B4-BE49-F238E27FC236}">
                <a16:creationId xmlns:a16="http://schemas.microsoft.com/office/drawing/2014/main" id="{AB8D7EF1-6997-433E-8E16-8E3ADF3F75A3}"/>
              </a:ext>
            </a:extLst>
          </p:cNvPr>
          <p:cNvSpPr txBox="1"/>
          <p:nvPr/>
        </p:nvSpPr>
        <p:spPr>
          <a:xfrm>
            <a:off x="1820174" y="299690"/>
            <a:ext cx="8928339" cy="523220"/>
          </a:xfrm>
          <a:prstGeom prst="rect">
            <a:avLst/>
          </a:prstGeom>
          <a:noFill/>
        </p:spPr>
        <p:txBody>
          <a:bodyPr wrap="square" rtlCol="0">
            <a:spAutoFit/>
          </a:bodyPr>
          <a:lstStyle/>
          <a:p>
            <a:r>
              <a:rPr lang="fr-FR" sz="2800" dirty="0">
                <a:solidFill>
                  <a:srgbClr val="2E4F96"/>
                </a:solidFill>
                <a:latin typeface="Trebuchet MS" panose="020B0603020202020204" pitchFamily="34" charset="0"/>
              </a:rPr>
              <a:t>QUALITE – SECURITE DES SOINS</a:t>
            </a:r>
          </a:p>
        </p:txBody>
      </p:sp>
      <p:sp>
        <p:nvSpPr>
          <p:cNvPr id="6" name="ZoneTexte 5">
            <a:extLst>
              <a:ext uri="{FF2B5EF4-FFF2-40B4-BE49-F238E27FC236}">
                <a16:creationId xmlns:a16="http://schemas.microsoft.com/office/drawing/2014/main" id="{CD0D42C4-0231-49F3-8640-51E5D1CD432D}"/>
              </a:ext>
            </a:extLst>
          </p:cNvPr>
          <p:cNvSpPr txBox="1"/>
          <p:nvPr/>
        </p:nvSpPr>
        <p:spPr>
          <a:xfrm>
            <a:off x="1846055" y="879062"/>
            <a:ext cx="8928339" cy="400110"/>
          </a:xfrm>
          <a:prstGeom prst="rect">
            <a:avLst/>
          </a:prstGeom>
          <a:noFill/>
        </p:spPr>
        <p:txBody>
          <a:bodyPr wrap="square" rtlCol="0">
            <a:spAutoFit/>
          </a:bodyPr>
          <a:lstStyle/>
          <a:p>
            <a:r>
              <a:rPr lang="fr-FR" sz="2000" dirty="0">
                <a:solidFill>
                  <a:srgbClr val="2E4F96"/>
                </a:solidFill>
                <a:latin typeface="Trebuchet MS" panose="020B0603020202020204" pitchFamily="34" charset="0"/>
              </a:rPr>
              <a:t>Les IQSS</a:t>
            </a:r>
          </a:p>
        </p:txBody>
      </p:sp>
      <p:sp>
        <p:nvSpPr>
          <p:cNvPr id="7" name="ZoneTexte 6">
            <a:extLst>
              <a:ext uri="{FF2B5EF4-FFF2-40B4-BE49-F238E27FC236}">
                <a16:creationId xmlns:a16="http://schemas.microsoft.com/office/drawing/2014/main" id="{2FD6DE26-C01A-42A5-A4BD-19BC27F4D502}"/>
              </a:ext>
            </a:extLst>
          </p:cNvPr>
          <p:cNvSpPr txBox="1"/>
          <p:nvPr/>
        </p:nvSpPr>
        <p:spPr>
          <a:xfrm>
            <a:off x="439947" y="2061713"/>
            <a:ext cx="11330712" cy="1000274"/>
          </a:xfrm>
          <a:prstGeom prst="rect">
            <a:avLst/>
          </a:prstGeom>
          <a:noFill/>
        </p:spPr>
        <p:txBody>
          <a:bodyPr wrap="square" rtlCol="0">
            <a:spAutoFit/>
          </a:bodyPr>
          <a:lstStyle/>
          <a:p>
            <a:pPr algn="just">
              <a:spcAft>
                <a:spcPts val="600"/>
              </a:spcAft>
            </a:pPr>
            <a:r>
              <a:rPr lang="fr-FR" dirty="0"/>
              <a:t>Les Indicateurs de la Qualité et de la Sécurité des Soins sont des outils utilisés par la HAS pour mesurer la qualité et la sécurité des soins dans les établissements de santé.</a:t>
            </a:r>
          </a:p>
          <a:p>
            <a:pPr algn="just"/>
            <a:r>
              <a:rPr lang="fr-FR" dirty="0"/>
              <a:t>Conçus pour améliorer la qualité et la sécurité des soins, ces indicateurs sont utilisés par :</a:t>
            </a:r>
          </a:p>
        </p:txBody>
      </p:sp>
      <p:grpSp>
        <p:nvGrpSpPr>
          <p:cNvPr id="10" name="Group 2"/>
          <p:cNvGrpSpPr>
            <a:grpSpLocks/>
          </p:cNvGrpSpPr>
          <p:nvPr/>
        </p:nvGrpSpPr>
        <p:grpSpPr bwMode="auto">
          <a:xfrm rot="630032">
            <a:off x="8091308" y="4620235"/>
            <a:ext cx="2404005" cy="1298658"/>
            <a:chOff x="112121965" y="110226143"/>
            <a:chExt cx="1170131" cy="660787"/>
          </a:xfrm>
        </p:grpSpPr>
        <p:pic>
          <p:nvPicPr>
            <p:cNvPr id="1027" name="Picture 3"/>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266705">
              <a:off x="112750979" y="110226143"/>
              <a:ext cx="541117" cy="660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9DABE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121965" y="110381612"/>
              <a:ext cx="687790" cy="3438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9DABE2"/>
                    </a:outerShdw>
                  </a:effectLst>
                </a14:hiddenEffects>
              </a:ext>
            </a:extLst>
          </p:spPr>
        </p:pic>
      </p:grpSp>
      <p:sp>
        <p:nvSpPr>
          <p:cNvPr id="13" name="ZoneTexte 12">
            <a:extLst>
              <a:ext uri="{FF2B5EF4-FFF2-40B4-BE49-F238E27FC236}">
                <a16:creationId xmlns:a16="http://schemas.microsoft.com/office/drawing/2014/main" id="{2FD6DE26-C01A-42A5-A4BD-19BC27F4D502}"/>
              </a:ext>
            </a:extLst>
          </p:cNvPr>
          <p:cNvSpPr txBox="1"/>
          <p:nvPr/>
        </p:nvSpPr>
        <p:spPr>
          <a:xfrm>
            <a:off x="770686" y="3057834"/>
            <a:ext cx="11126241" cy="1354217"/>
          </a:xfrm>
          <a:prstGeom prst="rect">
            <a:avLst/>
          </a:prstGeom>
          <a:noFill/>
        </p:spPr>
        <p:txBody>
          <a:bodyPr wrap="square" rtlCol="0">
            <a:spAutoFit/>
          </a:bodyPr>
          <a:lstStyle/>
          <a:p>
            <a:pPr marL="285750" indent="-285750" algn="just">
              <a:spcAft>
                <a:spcPts val="600"/>
              </a:spcAft>
              <a:buFont typeface="Wingdings" panose="05000000000000000000" pitchFamily="2" charset="2"/>
              <a:buChar char="§"/>
            </a:pPr>
            <a:r>
              <a:rPr lang="fr-FR" dirty="0">
                <a:solidFill>
                  <a:srgbClr val="EEBB44"/>
                </a:solidFill>
              </a:rPr>
              <a:t> </a:t>
            </a:r>
            <a:r>
              <a:rPr lang="fr-FR" dirty="0"/>
              <a:t>Les établissements de santé et les professionnels y travaillant, pour améliorer leurs pratiques et piloter la qualité des soins dans leurs établissements, notamment via la certification des établissements,</a:t>
            </a:r>
          </a:p>
          <a:p>
            <a:pPr marL="285750" indent="-285750" algn="just">
              <a:spcAft>
                <a:spcPts val="600"/>
              </a:spcAft>
              <a:buFont typeface="Wingdings" panose="05000000000000000000" pitchFamily="2" charset="2"/>
              <a:buChar char="§"/>
            </a:pPr>
            <a:r>
              <a:rPr lang="fr-FR" dirty="0">
                <a:solidFill>
                  <a:srgbClr val="EEBB44"/>
                </a:solidFill>
              </a:rPr>
              <a:t> </a:t>
            </a:r>
            <a:r>
              <a:rPr lang="fr-FR" dirty="0"/>
              <a:t>les usagers et les patients, pour s’informer sur la qualité des soins dans les établissements de santé,</a:t>
            </a:r>
          </a:p>
          <a:p>
            <a:pPr marL="285750" indent="-285750" algn="just">
              <a:spcAft>
                <a:spcPts val="600"/>
              </a:spcAft>
              <a:buFont typeface="Wingdings" panose="05000000000000000000" pitchFamily="2" charset="2"/>
              <a:buChar char="§"/>
            </a:pPr>
            <a:r>
              <a:rPr lang="fr-FR" dirty="0">
                <a:solidFill>
                  <a:srgbClr val="EEBB44"/>
                </a:solidFill>
              </a:rPr>
              <a:t> </a:t>
            </a:r>
            <a:r>
              <a:rPr lang="fr-FR" dirty="0"/>
              <a:t>les autorités de tutelles, pour piloter des politiques d’offres de soins au niveau régional et national.</a:t>
            </a:r>
          </a:p>
        </p:txBody>
      </p:sp>
      <p:sp>
        <p:nvSpPr>
          <p:cNvPr id="14" name="ZoneTexte 13">
            <a:extLst>
              <a:ext uri="{FF2B5EF4-FFF2-40B4-BE49-F238E27FC236}">
                <a16:creationId xmlns:a16="http://schemas.microsoft.com/office/drawing/2014/main" id="{F502D42E-6737-4B83-AD19-77E73065F609}"/>
              </a:ext>
            </a:extLst>
          </p:cNvPr>
          <p:cNvSpPr txBox="1"/>
          <p:nvPr/>
        </p:nvSpPr>
        <p:spPr>
          <a:xfrm>
            <a:off x="4152519" y="6477959"/>
            <a:ext cx="3886962" cy="276999"/>
          </a:xfrm>
          <a:prstGeom prst="rect">
            <a:avLst/>
          </a:prstGeom>
          <a:noFill/>
        </p:spPr>
        <p:txBody>
          <a:bodyPr wrap="none" rtlCol="0">
            <a:spAutoFit/>
          </a:bodyPr>
          <a:lstStyle/>
          <a:p>
            <a:r>
              <a:rPr lang="fr-FR" sz="1200" dirty="0"/>
              <a:t>Équipe Qualité-Gestion des risques CHLP – le </a:t>
            </a:r>
            <a:fld id="{12F8AB7A-5979-4691-8383-96532F25641A}" type="datetime4">
              <a:rPr lang="fr-FR" sz="1200" smtClean="0"/>
              <a:t>2 mars 2026</a:t>
            </a:fld>
            <a:endParaRPr lang="fr-FR" sz="1200" dirty="0"/>
          </a:p>
        </p:txBody>
      </p:sp>
    </p:spTree>
    <p:extLst>
      <p:ext uri="{BB962C8B-B14F-4D97-AF65-F5344CB8AC3E}">
        <p14:creationId xmlns:p14="http://schemas.microsoft.com/office/powerpoint/2010/main" val="1487814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831EF57-C8E5-4B0F-9EAA-34FAD76F719B}"/>
              </a:ext>
            </a:extLst>
          </p:cNvPr>
          <p:cNvPicPr>
            <a:picLocks noChangeAspect="1"/>
          </p:cNvPicPr>
          <p:nvPr/>
        </p:nvPicPr>
        <p:blipFill>
          <a:blip r:embed="rId2"/>
          <a:stretch>
            <a:fillRect/>
          </a:stretch>
        </p:blipFill>
        <p:spPr>
          <a:xfrm>
            <a:off x="199785" y="164732"/>
            <a:ext cx="1371719" cy="731583"/>
          </a:xfrm>
          <a:prstGeom prst="rect">
            <a:avLst/>
          </a:prstGeom>
        </p:spPr>
      </p:pic>
      <p:sp>
        <p:nvSpPr>
          <p:cNvPr id="4" name="ZoneTexte 3">
            <a:extLst>
              <a:ext uri="{FF2B5EF4-FFF2-40B4-BE49-F238E27FC236}">
                <a16:creationId xmlns:a16="http://schemas.microsoft.com/office/drawing/2014/main" id="{AB8D7EF1-6997-433E-8E16-8E3ADF3F75A3}"/>
              </a:ext>
            </a:extLst>
          </p:cNvPr>
          <p:cNvSpPr txBox="1"/>
          <p:nvPr/>
        </p:nvSpPr>
        <p:spPr>
          <a:xfrm>
            <a:off x="1820174" y="299690"/>
            <a:ext cx="8928339" cy="523220"/>
          </a:xfrm>
          <a:prstGeom prst="rect">
            <a:avLst/>
          </a:prstGeom>
          <a:noFill/>
        </p:spPr>
        <p:txBody>
          <a:bodyPr wrap="square" rtlCol="0">
            <a:spAutoFit/>
          </a:bodyPr>
          <a:lstStyle/>
          <a:p>
            <a:r>
              <a:rPr lang="fr-FR" sz="2800" dirty="0">
                <a:solidFill>
                  <a:srgbClr val="2E4F96"/>
                </a:solidFill>
                <a:latin typeface="Trebuchet MS" panose="020B0603020202020204" pitchFamily="34" charset="0"/>
              </a:rPr>
              <a:t>QUALITE – SECURITE DES SOINS</a:t>
            </a:r>
          </a:p>
        </p:txBody>
      </p:sp>
      <p:sp>
        <p:nvSpPr>
          <p:cNvPr id="6" name="ZoneTexte 5">
            <a:extLst>
              <a:ext uri="{FF2B5EF4-FFF2-40B4-BE49-F238E27FC236}">
                <a16:creationId xmlns:a16="http://schemas.microsoft.com/office/drawing/2014/main" id="{CD0D42C4-0231-49F3-8640-51E5D1CD432D}"/>
              </a:ext>
            </a:extLst>
          </p:cNvPr>
          <p:cNvSpPr txBox="1"/>
          <p:nvPr/>
        </p:nvSpPr>
        <p:spPr>
          <a:xfrm>
            <a:off x="1846055" y="879062"/>
            <a:ext cx="8928339" cy="400110"/>
          </a:xfrm>
          <a:prstGeom prst="rect">
            <a:avLst/>
          </a:prstGeom>
          <a:noFill/>
        </p:spPr>
        <p:txBody>
          <a:bodyPr wrap="square" rtlCol="0">
            <a:spAutoFit/>
          </a:bodyPr>
          <a:lstStyle/>
          <a:p>
            <a:r>
              <a:rPr lang="fr-FR" sz="2000" dirty="0">
                <a:solidFill>
                  <a:srgbClr val="2E4F96"/>
                </a:solidFill>
                <a:latin typeface="Trebuchet MS" panose="020B0603020202020204" pitchFamily="34" charset="0"/>
              </a:rPr>
              <a:t>L’EPP</a:t>
            </a:r>
          </a:p>
        </p:txBody>
      </p:sp>
      <p:sp>
        <p:nvSpPr>
          <p:cNvPr id="7" name="ZoneTexte 6">
            <a:extLst>
              <a:ext uri="{FF2B5EF4-FFF2-40B4-BE49-F238E27FC236}">
                <a16:creationId xmlns:a16="http://schemas.microsoft.com/office/drawing/2014/main" id="{2FD6DE26-C01A-42A5-A4BD-19BC27F4D502}"/>
              </a:ext>
            </a:extLst>
          </p:cNvPr>
          <p:cNvSpPr txBox="1"/>
          <p:nvPr/>
        </p:nvSpPr>
        <p:spPr>
          <a:xfrm>
            <a:off x="439947" y="2061713"/>
            <a:ext cx="11330712" cy="923330"/>
          </a:xfrm>
          <a:prstGeom prst="rect">
            <a:avLst/>
          </a:prstGeom>
          <a:noFill/>
        </p:spPr>
        <p:txBody>
          <a:bodyPr wrap="square" rtlCol="0">
            <a:spAutoFit/>
          </a:bodyPr>
          <a:lstStyle/>
          <a:p>
            <a:pPr algn="just"/>
            <a:r>
              <a:rPr lang="fr-FR" dirty="0"/>
              <a:t>L’Évaluations de Pratiques professionnelles est une démarche organisée d’évaluation et d'amélioration des pratiques, consistant à comparer régulièrement les pratiques effectuées et les résultats obtenus. Tout ceci en lien avec les recommandations professionnelles.</a:t>
            </a:r>
            <a:endParaRPr lang="fr-FR" dirty="0">
              <a:latin typeface="Tahoma" panose="020B0604030504040204" pitchFamily="34" charset="0"/>
              <a:ea typeface="Tahoma" panose="020B0604030504040204" pitchFamily="34" charset="0"/>
              <a:cs typeface="Tahoma" panose="020B0604030504040204" pitchFamily="34" charset="0"/>
            </a:endParaRPr>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72561" y="2830748"/>
            <a:ext cx="3298097" cy="3298097"/>
          </a:xfrm>
          <a:prstGeom prst="rect">
            <a:avLst/>
          </a:prstGeom>
          <a:ln>
            <a:noFill/>
          </a:ln>
          <a:effectLst>
            <a:softEdge rad="112500"/>
          </a:effectLst>
        </p:spPr>
      </p:pic>
      <p:sp>
        <p:nvSpPr>
          <p:cNvPr id="10" name="ZoneTexte 9">
            <a:extLst>
              <a:ext uri="{FF2B5EF4-FFF2-40B4-BE49-F238E27FC236}">
                <a16:creationId xmlns:a16="http://schemas.microsoft.com/office/drawing/2014/main" id="{26C5EEFF-FBA6-4CB9-8635-B93FD09D2503}"/>
              </a:ext>
            </a:extLst>
          </p:cNvPr>
          <p:cNvSpPr txBox="1"/>
          <p:nvPr/>
        </p:nvSpPr>
        <p:spPr>
          <a:xfrm>
            <a:off x="4152519" y="6477959"/>
            <a:ext cx="3886962" cy="276999"/>
          </a:xfrm>
          <a:prstGeom prst="rect">
            <a:avLst/>
          </a:prstGeom>
          <a:noFill/>
        </p:spPr>
        <p:txBody>
          <a:bodyPr wrap="none" rtlCol="0">
            <a:spAutoFit/>
          </a:bodyPr>
          <a:lstStyle/>
          <a:p>
            <a:r>
              <a:rPr lang="fr-FR" sz="1200" dirty="0"/>
              <a:t>Équipe Qualité-Gestion des risques CHLP – le </a:t>
            </a:r>
            <a:fld id="{12F8AB7A-5979-4691-8383-96532F25641A}" type="datetime4">
              <a:rPr lang="fr-FR" sz="1200" smtClean="0"/>
              <a:t>2 mars 2026</a:t>
            </a:fld>
            <a:endParaRPr lang="fr-FR" sz="1200" dirty="0"/>
          </a:p>
        </p:txBody>
      </p:sp>
    </p:spTree>
    <p:extLst>
      <p:ext uri="{BB962C8B-B14F-4D97-AF65-F5344CB8AC3E}">
        <p14:creationId xmlns:p14="http://schemas.microsoft.com/office/powerpoint/2010/main" val="15774584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831EF57-C8E5-4B0F-9EAA-34FAD76F719B}"/>
              </a:ext>
            </a:extLst>
          </p:cNvPr>
          <p:cNvPicPr>
            <a:picLocks noChangeAspect="1"/>
          </p:cNvPicPr>
          <p:nvPr/>
        </p:nvPicPr>
        <p:blipFill>
          <a:blip r:embed="rId2"/>
          <a:stretch>
            <a:fillRect/>
          </a:stretch>
        </p:blipFill>
        <p:spPr>
          <a:xfrm>
            <a:off x="199785" y="164732"/>
            <a:ext cx="1371719" cy="731583"/>
          </a:xfrm>
          <a:prstGeom prst="rect">
            <a:avLst/>
          </a:prstGeom>
        </p:spPr>
      </p:pic>
      <p:sp>
        <p:nvSpPr>
          <p:cNvPr id="4" name="ZoneTexte 3">
            <a:extLst>
              <a:ext uri="{FF2B5EF4-FFF2-40B4-BE49-F238E27FC236}">
                <a16:creationId xmlns:a16="http://schemas.microsoft.com/office/drawing/2014/main" id="{AB8D7EF1-6997-433E-8E16-8E3ADF3F75A3}"/>
              </a:ext>
            </a:extLst>
          </p:cNvPr>
          <p:cNvSpPr txBox="1"/>
          <p:nvPr/>
        </p:nvSpPr>
        <p:spPr>
          <a:xfrm>
            <a:off x="1820174" y="299690"/>
            <a:ext cx="8928339" cy="523220"/>
          </a:xfrm>
          <a:prstGeom prst="rect">
            <a:avLst/>
          </a:prstGeom>
          <a:noFill/>
        </p:spPr>
        <p:txBody>
          <a:bodyPr wrap="square" rtlCol="0">
            <a:spAutoFit/>
          </a:bodyPr>
          <a:lstStyle/>
          <a:p>
            <a:r>
              <a:rPr lang="fr-FR" sz="2800" dirty="0">
                <a:solidFill>
                  <a:srgbClr val="2E4F96"/>
                </a:solidFill>
                <a:latin typeface="Trebuchet MS" panose="020B0603020202020204" pitchFamily="34" charset="0"/>
              </a:rPr>
              <a:t>QUALITE – SECURITE DES SOINS</a:t>
            </a:r>
          </a:p>
        </p:txBody>
      </p:sp>
      <p:sp>
        <p:nvSpPr>
          <p:cNvPr id="6" name="ZoneTexte 5">
            <a:extLst>
              <a:ext uri="{FF2B5EF4-FFF2-40B4-BE49-F238E27FC236}">
                <a16:creationId xmlns:a16="http://schemas.microsoft.com/office/drawing/2014/main" id="{CD0D42C4-0231-49F3-8640-51E5D1CD432D}"/>
              </a:ext>
            </a:extLst>
          </p:cNvPr>
          <p:cNvSpPr txBox="1"/>
          <p:nvPr/>
        </p:nvSpPr>
        <p:spPr>
          <a:xfrm>
            <a:off x="1846055" y="879062"/>
            <a:ext cx="8928339" cy="400110"/>
          </a:xfrm>
          <a:prstGeom prst="rect">
            <a:avLst/>
          </a:prstGeom>
          <a:noFill/>
        </p:spPr>
        <p:txBody>
          <a:bodyPr wrap="square" rtlCol="0">
            <a:spAutoFit/>
          </a:bodyPr>
          <a:lstStyle/>
          <a:p>
            <a:r>
              <a:rPr lang="fr-FR" sz="2000" dirty="0">
                <a:solidFill>
                  <a:srgbClr val="2E4F96"/>
                </a:solidFill>
                <a:latin typeface="Trebuchet MS" panose="020B0603020202020204" pitchFamily="34" charset="0"/>
              </a:rPr>
              <a:t>Les évènements indésirables</a:t>
            </a:r>
          </a:p>
        </p:txBody>
      </p:sp>
      <p:sp>
        <p:nvSpPr>
          <p:cNvPr id="7" name="ZoneTexte 6">
            <a:extLst>
              <a:ext uri="{FF2B5EF4-FFF2-40B4-BE49-F238E27FC236}">
                <a16:creationId xmlns:a16="http://schemas.microsoft.com/office/drawing/2014/main" id="{2FD6DE26-C01A-42A5-A4BD-19BC27F4D502}"/>
              </a:ext>
            </a:extLst>
          </p:cNvPr>
          <p:cNvSpPr txBox="1"/>
          <p:nvPr/>
        </p:nvSpPr>
        <p:spPr>
          <a:xfrm>
            <a:off x="439947" y="2061713"/>
            <a:ext cx="6009491" cy="3323987"/>
          </a:xfrm>
          <a:prstGeom prst="rect">
            <a:avLst/>
          </a:prstGeom>
          <a:noFill/>
        </p:spPr>
        <p:txBody>
          <a:bodyPr wrap="square" rtlCol="0">
            <a:spAutoFit/>
          </a:bodyPr>
          <a:lstStyle/>
          <a:p>
            <a:pPr algn="just">
              <a:spcAft>
                <a:spcPts val="600"/>
              </a:spcAft>
            </a:pPr>
            <a:r>
              <a:rPr lang="fr-FR" b="1" dirty="0"/>
              <a:t>POURQUOI SIGNALER ?</a:t>
            </a:r>
          </a:p>
          <a:p>
            <a:pPr algn="just">
              <a:spcAft>
                <a:spcPts val="600"/>
              </a:spcAft>
            </a:pPr>
            <a:r>
              <a:rPr lang="fr-FR" dirty="0"/>
              <a:t>Signaler des EI à pour but de :</a:t>
            </a:r>
          </a:p>
          <a:p>
            <a:pPr marL="285750" indent="-285750" algn="just">
              <a:spcAft>
                <a:spcPts val="600"/>
              </a:spcAft>
              <a:buFont typeface="Wingdings" panose="05000000000000000000" pitchFamily="2" charset="2"/>
              <a:buChar char="§"/>
            </a:pPr>
            <a:r>
              <a:rPr lang="fr-FR" dirty="0"/>
              <a:t>Alerter afin de mettre en place des mesures correctives et d’éviter d’autres incidents.</a:t>
            </a:r>
          </a:p>
          <a:p>
            <a:pPr marL="285750" indent="-285750" algn="just">
              <a:spcAft>
                <a:spcPts val="600"/>
              </a:spcAft>
              <a:buFont typeface="Wingdings" panose="05000000000000000000" pitchFamily="2" charset="2"/>
              <a:buChar char="§"/>
            </a:pPr>
            <a:r>
              <a:rPr lang="fr-FR" dirty="0"/>
              <a:t>Déceler les risques au sein de l’établissement.</a:t>
            </a:r>
          </a:p>
          <a:p>
            <a:pPr marL="285750" indent="-285750" algn="just">
              <a:spcAft>
                <a:spcPts val="600"/>
              </a:spcAft>
              <a:buFont typeface="Wingdings" panose="05000000000000000000" pitchFamily="2" charset="2"/>
              <a:buChar char="§"/>
            </a:pPr>
            <a:r>
              <a:rPr lang="fr-FR" dirty="0"/>
              <a:t>Développer la culture « qualité et sécurité des soins »,</a:t>
            </a:r>
          </a:p>
          <a:p>
            <a:pPr algn="just">
              <a:spcAft>
                <a:spcPts val="600"/>
              </a:spcAft>
            </a:pPr>
            <a:r>
              <a:rPr lang="fr-FR" b="1" dirty="0">
                <a:solidFill>
                  <a:srgbClr val="2E4F96"/>
                </a:solidFill>
              </a:rPr>
              <a:t>Une finalité commune : la gestion et la réduction des risques.</a:t>
            </a:r>
          </a:p>
          <a:p>
            <a:pPr algn="just">
              <a:spcAft>
                <a:spcPts val="600"/>
              </a:spcAft>
            </a:pPr>
            <a:r>
              <a:rPr lang="fr-FR" dirty="0">
                <a:solidFill>
                  <a:srgbClr val="EEBB44"/>
                </a:solidFill>
              </a:rPr>
              <a:t>Les accidents graves sont souvent précédés d’incidents qui, s’ils avaient été pris en compte, auraient empêché la survenue de l’accident. </a:t>
            </a:r>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1742" y="896315"/>
            <a:ext cx="5293468" cy="5293468"/>
          </a:xfrm>
          <a:prstGeom prst="rect">
            <a:avLst/>
          </a:prstGeom>
          <a:ln>
            <a:noFill/>
          </a:ln>
          <a:effectLst>
            <a:softEdge rad="112500"/>
          </a:effectLst>
        </p:spPr>
      </p:pic>
      <p:sp>
        <p:nvSpPr>
          <p:cNvPr id="10" name="ZoneTexte 9">
            <a:extLst>
              <a:ext uri="{FF2B5EF4-FFF2-40B4-BE49-F238E27FC236}">
                <a16:creationId xmlns:a16="http://schemas.microsoft.com/office/drawing/2014/main" id="{44420109-45C0-4F8F-8524-0DB1844B7F5F}"/>
              </a:ext>
            </a:extLst>
          </p:cNvPr>
          <p:cNvSpPr txBox="1"/>
          <p:nvPr/>
        </p:nvSpPr>
        <p:spPr>
          <a:xfrm>
            <a:off x="4152519" y="6477959"/>
            <a:ext cx="3886962" cy="276999"/>
          </a:xfrm>
          <a:prstGeom prst="rect">
            <a:avLst/>
          </a:prstGeom>
          <a:noFill/>
        </p:spPr>
        <p:txBody>
          <a:bodyPr wrap="none" rtlCol="0">
            <a:spAutoFit/>
          </a:bodyPr>
          <a:lstStyle/>
          <a:p>
            <a:r>
              <a:rPr lang="fr-FR" sz="1200" dirty="0"/>
              <a:t>Équipe Qualité-Gestion des risques CHLP – le </a:t>
            </a:r>
            <a:fld id="{12F8AB7A-5979-4691-8383-96532F25641A}" type="datetime4">
              <a:rPr lang="fr-FR" sz="1200" smtClean="0"/>
              <a:t>2 mars 2026</a:t>
            </a:fld>
            <a:endParaRPr lang="fr-FR" sz="1200" dirty="0"/>
          </a:p>
        </p:txBody>
      </p:sp>
    </p:spTree>
    <p:extLst>
      <p:ext uri="{BB962C8B-B14F-4D97-AF65-F5344CB8AC3E}">
        <p14:creationId xmlns:p14="http://schemas.microsoft.com/office/powerpoint/2010/main" val="8176875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ZoneTexte 12">
            <a:extLst>
              <a:ext uri="{FF2B5EF4-FFF2-40B4-BE49-F238E27FC236}">
                <a16:creationId xmlns:a16="http://schemas.microsoft.com/office/drawing/2014/main" id="{0906EAC0-0B58-42F0-ADB1-7AE157E72EAB}"/>
              </a:ext>
            </a:extLst>
          </p:cNvPr>
          <p:cNvSpPr txBox="1"/>
          <p:nvPr/>
        </p:nvSpPr>
        <p:spPr>
          <a:xfrm>
            <a:off x="4565616" y="275050"/>
            <a:ext cx="5535916" cy="523220"/>
          </a:xfrm>
          <a:prstGeom prst="rect">
            <a:avLst/>
          </a:prstGeom>
          <a:noFill/>
        </p:spPr>
        <p:txBody>
          <a:bodyPr wrap="square" rtlCol="0">
            <a:spAutoFit/>
          </a:bodyPr>
          <a:lstStyle/>
          <a:p>
            <a:r>
              <a:rPr lang="fr-FR" sz="2800" b="1" dirty="0">
                <a:solidFill>
                  <a:srgbClr val="EEBB44"/>
                </a:solidFill>
                <a:latin typeface="Trebuchet MS" panose="020B0603020202020204" pitchFamily="34" charset="0"/>
              </a:rPr>
              <a:t>Méthode de James Reason</a:t>
            </a:r>
          </a:p>
        </p:txBody>
      </p:sp>
      <p:sp>
        <p:nvSpPr>
          <p:cNvPr id="2" name="Rectangle 1">
            <a:extLst>
              <a:ext uri="{FF2B5EF4-FFF2-40B4-BE49-F238E27FC236}">
                <a16:creationId xmlns:a16="http://schemas.microsoft.com/office/drawing/2014/main" id="{23745FEF-B634-4C6E-B05C-654C7360BB59}"/>
              </a:ext>
            </a:extLst>
          </p:cNvPr>
          <p:cNvSpPr/>
          <p:nvPr/>
        </p:nvSpPr>
        <p:spPr>
          <a:xfrm>
            <a:off x="2556769" y="1242874"/>
            <a:ext cx="9090734" cy="8167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EDFDC8B0-646C-4094-A14A-FEDBC0E6F370}"/>
              </a:ext>
            </a:extLst>
          </p:cNvPr>
          <p:cNvSpPr txBox="1"/>
          <p:nvPr/>
        </p:nvSpPr>
        <p:spPr>
          <a:xfrm>
            <a:off x="4152519" y="6477959"/>
            <a:ext cx="3886962" cy="276999"/>
          </a:xfrm>
          <a:prstGeom prst="rect">
            <a:avLst/>
          </a:prstGeom>
          <a:noFill/>
        </p:spPr>
        <p:txBody>
          <a:bodyPr wrap="none" rtlCol="0">
            <a:spAutoFit/>
          </a:bodyPr>
          <a:lstStyle/>
          <a:p>
            <a:r>
              <a:rPr lang="fr-FR" sz="1200" dirty="0"/>
              <a:t>Équipe Qualité-Gestion des risques CHLP – le </a:t>
            </a:r>
            <a:fld id="{12F8AB7A-5979-4691-8383-96532F25641A}" type="datetime4">
              <a:rPr lang="fr-FR" sz="1200" smtClean="0"/>
              <a:t>2 mars 2026</a:t>
            </a:fld>
            <a:endParaRPr lang="fr-FR" sz="1200" dirty="0"/>
          </a:p>
        </p:txBody>
      </p:sp>
      <p:sp>
        <p:nvSpPr>
          <p:cNvPr id="14" name="ZoneTexte 13">
            <a:extLst>
              <a:ext uri="{FF2B5EF4-FFF2-40B4-BE49-F238E27FC236}">
                <a16:creationId xmlns:a16="http://schemas.microsoft.com/office/drawing/2014/main" id="{AF5F4DA1-92DF-4A38-9E1E-58AB18124434}"/>
              </a:ext>
            </a:extLst>
          </p:cNvPr>
          <p:cNvSpPr txBox="1"/>
          <p:nvPr/>
        </p:nvSpPr>
        <p:spPr>
          <a:xfrm>
            <a:off x="4565616" y="980843"/>
            <a:ext cx="7181884" cy="3862596"/>
          </a:xfrm>
          <a:prstGeom prst="rect">
            <a:avLst/>
          </a:prstGeom>
          <a:noFill/>
        </p:spPr>
        <p:txBody>
          <a:bodyPr wrap="square" rtlCol="0">
            <a:spAutoFit/>
          </a:bodyPr>
          <a:lstStyle/>
          <a:p>
            <a:pPr algn="just">
              <a:spcAft>
                <a:spcPts val="600"/>
              </a:spcAft>
              <a:tabLst>
                <a:tab pos="11125200" algn="l"/>
              </a:tabLst>
            </a:pPr>
            <a:r>
              <a:rPr lang="fr-FR" sz="1500" dirty="0"/>
              <a:t>Tout établissement de santé fonctionne au sein de systèmes organisationnels particulièrement complexes. Le modèle de Reason, également appelé modèle des « tranches de Gruyère » (Fig. 1), est un outil de référence en gestion des risques pour analyser la survenue des événements indésirables (EI) dans ces environnements.</a:t>
            </a:r>
          </a:p>
          <a:p>
            <a:pPr algn="just">
              <a:spcAft>
                <a:spcPts val="600"/>
              </a:spcAft>
              <a:tabLst>
                <a:tab pos="11125200" algn="l"/>
              </a:tabLst>
            </a:pPr>
            <a:r>
              <a:rPr lang="fr-FR" sz="1500" dirty="0"/>
              <a:t>Il distingue deux grandes catégories de défaillances :</a:t>
            </a:r>
          </a:p>
          <a:p>
            <a:pPr marL="285750" indent="-196850" algn="just">
              <a:spcAft>
                <a:spcPts val="600"/>
              </a:spcAft>
              <a:buFont typeface="Wingdings" panose="05000000000000000000" pitchFamily="2" charset="2"/>
              <a:buChar char="§"/>
              <a:tabLst>
                <a:tab pos="11125200" algn="l"/>
              </a:tabLst>
            </a:pPr>
            <a:r>
              <a:rPr lang="fr-FR" sz="1500" b="1" dirty="0"/>
              <a:t>Les défaillances actives : </a:t>
            </a:r>
            <a:r>
              <a:rPr lang="fr-FR" sz="1500" dirty="0"/>
              <a:t>erreurs humaines directement observables (ex. : erreur de dosage, oubli de vérification).</a:t>
            </a:r>
          </a:p>
          <a:p>
            <a:pPr marL="285750" indent="-196850" algn="just">
              <a:spcAft>
                <a:spcPts val="600"/>
              </a:spcAft>
              <a:buFont typeface="Wingdings" panose="05000000000000000000" pitchFamily="2" charset="2"/>
              <a:buChar char="§"/>
              <a:tabLst>
                <a:tab pos="11125200" algn="l"/>
              </a:tabLst>
            </a:pPr>
            <a:r>
              <a:rPr lang="fr-FR" sz="1500" b="1" dirty="0"/>
              <a:t>Les défaillances latentes :</a:t>
            </a:r>
            <a:r>
              <a:rPr lang="fr-FR" sz="1500" dirty="0"/>
              <a:t> vulnérabilités organisationnelles souvent invisibles (ex. : procédure inadaptée, formation insuffisante, surcharge de travail).</a:t>
            </a:r>
          </a:p>
          <a:p>
            <a:pPr algn="just">
              <a:spcAft>
                <a:spcPts val="600"/>
              </a:spcAft>
              <a:tabLst>
                <a:tab pos="11125200" algn="l"/>
              </a:tabLst>
            </a:pPr>
            <a:r>
              <a:rPr lang="fr-FR" sz="1500" dirty="0"/>
              <a:t>Chaque barrière de sécurité mise en place est représentée par une tranche de fromage, dont les trous symbolisent les failles potentielles. Lorsqu’elles s’alignent, elles ouvrent la voie à un incident, en laissant le risque traverser toutes les protections en place. Ce modèle met en évidence que les erreurs ne doivent pas être attribuées uniquement aux individus, mais analysées dans une approche globale du système. Il encourage une analyse approfondie des causes pour identifier des actions correctives adaptées et pérennes.</a:t>
            </a:r>
          </a:p>
        </p:txBody>
      </p:sp>
      <p:pic>
        <p:nvPicPr>
          <p:cNvPr id="4" name="Image 3">
            <a:extLst>
              <a:ext uri="{FF2B5EF4-FFF2-40B4-BE49-F238E27FC236}">
                <a16:creationId xmlns:a16="http://schemas.microsoft.com/office/drawing/2014/main" id="{9CCEF3F7-431E-49C5-822C-2C7041D637BD}"/>
              </a:ext>
            </a:extLst>
          </p:cNvPr>
          <p:cNvPicPr>
            <a:picLocks noChangeAspect="1"/>
          </p:cNvPicPr>
          <p:nvPr/>
        </p:nvPicPr>
        <p:blipFill>
          <a:blip r:embed="rId2">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rot="16200000">
            <a:off x="-137021" y="1011248"/>
            <a:ext cx="5214273" cy="3476182"/>
          </a:xfrm>
          <a:prstGeom prst="rect">
            <a:avLst/>
          </a:prstGeom>
        </p:spPr>
      </p:pic>
    </p:spTree>
    <p:extLst>
      <p:ext uri="{BB962C8B-B14F-4D97-AF65-F5344CB8AC3E}">
        <p14:creationId xmlns:p14="http://schemas.microsoft.com/office/powerpoint/2010/main" val="20012460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E69750F-0FB2-4A1C-AF28-9FC0978C51EF}"/>
              </a:ext>
            </a:extLst>
          </p:cNvPr>
          <p:cNvSpPr/>
          <p:nvPr/>
        </p:nvSpPr>
        <p:spPr>
          <a:xfrm>
            <a:off x="843379" y="1448911"/>
            <a:ext cx="10990555" cy="4591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1" name="Explosion : 8 points 110">
            <a:extLst>
              <a:ext uri="{FF2B5EF4-FFF2-40B4-BE49-F238E27FC236}">
                <a16:creationId xmlns:a16="http://schemas.microsoft.com/office/drawing/2014/main" id="{B7C5D900-26D2-4928-9AB5-2F6ED1445869}"/>
              </a:ext>
            </a:extLst>
          </p:cNvPr>
          <p:cNvSpPr/>
          <p:nvPr/>
        </p:nvSpPr>
        <p:spPr>
          <a:xfrm rot="313412">
            <a:off x="10123127" y="1421967"/>
            <a:ext cx="1867816" cy="1624750"/>
          </a:xfrm>
          <a:prstGeom prst="irregularSeal1">
            <a:avLst/>
          </a:prstGeom>
          <a:solidFill>
            <a:srgbClr val="FFFF00"/>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FF0000"/>
                </a:solidFill>
              </a:rPr>
              <a:t>ACCIDENT</a:t>
            </a:r>
          </a:p>
        </p:txBody>
      </p:sp>
      <p:cxnSp>
        <p:nvCxnSpPr>
          <p:cNvPr id="70" name="Connecteur droit avec flèche 69">
            <a:extLst>
              <a:ext uri="{FF2B5EF4-FFF2-40B4-BE49-F238E27FC236}">
                <a16:creationId xmlns:a16="http://schemas.microsoft.com/office/drawing/2014/main" id="{D0751338-EC27-4F82-BD3E-B1EB6358BEFA}"/>
              </a:ext>
            </a:extLst>
          </p:cNvPr>
          <p:cNvCxnSpPr>
            <a:cxnSpLocks/>
          </p:cNvCxnSpPr>
          <p:nvPr/>
        </p:nvCxnSpPr>
        <p:spPr>
          <a:xfrm flipV="1">
            <a:off x="9044986" y="2394594"/>
            <a:ext cx="2007234" cy="265025"/>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nvGrpSpPr>
          <p:cNvPr id="59" name="Groupe 58">
            <a:extLst>
              <a:ext uri="{FF2B5EF4-FFF2-40B4-BE49-F238E27FC236}">
                <a16:creationId xmlns:a16="http://schemas.microsoft.com/office/drawing/2014/main" id="{AA4CBD22-862B-42DD-9A27-12D165256024}"/>
              </a:ext>
            </a:extLst>
          </p:cNvPr>
          <p:cNvGrpSpPr/>
          <p:nvPr/>
        </p:nvGrpSpPr>
        <p:grpSpPr>
          <a:xfrm>
            <a:off x="7549017" y="1448911"/>
            <a:ext cx="2011875" cy="2715903"/>
            <a:chOff x="1621630" y="2048314"/>
            <a:chExt cx="2624140" cy="3542422"/>
          </a:xfrm>
        </p:grpSpPr>
        <p:sp>
          <p:nvSpPr>
            <p:cNvPr id="60" name="Forme libre : forme 59">
              <a:extLst>
                <a:ext uri="{FF2B5EF4-FFF2-40B4-BE49-F238E27FC236}">
                  <a16:creationId xmlns:a16="http://schemas.microsoft.com/office/drawing/2014/main" id="{9A68A62B-9444-45EC-B95E-D4B8FA363DC4}"/>
                </a:ext>
              </a:extLst>
            </p:cNvPr>
            <p:cNvSpPr/>
            <p:nvPr/>
          </p:nvSpPr>
          <p:spPr>
            <a:xfrm rot="5400000">
              <a:off x="1162489" y="2507455"/>
              <a:ext cx="3542422" cy="2624140"/>
            </a:xfrm>
            <a:custGeom>
              <a:avLst/>
              <a:gdLst>
                <a:gd name="connsiteX0" fmla="*/ 1097316 w 3542422"/>
                <a:gd name="connsiteY0" fmla="*/ 927103 h 2624140"/>
                <a:gd name="connsiteX1" fmla="*/ 1392591 w 3542422"/>
                <a:gd name="connsiteY1" fmla="*/ 1066803 h 2624140"/>
                <a:gd name="connsiteX2" fmla="*/ 1687866 w 3542422"/>
                <a:gd name="connsiteY2" fmla="*/ 927103 h 2624140"/>
                <a:gd name="connsiteX3" fmla="*/ 1392591 w 3542422"/>
                <a:gd name="connsiteY3" fmla="*/ 787403 h 2624140"/>
                <a:gd name="connsiteX4" fmla="*/ 1097316 w 3542422"/>
                <a:gd name="connsiteY4" fmla="*/ 927103 h 2624140"/>
                <a:gd name="connsiteX5" fmla="*/ 0 w 3542422"/>
                <a:gd name="connsiteY5" fmla="*/ 2624140 h 2624140"/>
                <a:gd name="connsiteX6" fmla="*/ 1078312 w 3542422"/>
                <a:gd name="connsiteY6" fmla="*/ 0 h 2624140"/>
                <a:gd name="connsiteX7" fmla="*/ 3542422 w 3542422"/>
                <a:gd name="connsiteY7" fmla="*/ 0 h 2624140"/>
                <a:gd name="connsiteX8" fmla="*/ 2464110 w 3542422"/>
                <a:gd name="connsiteY8" fmla="*/ 2624140 h 2624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42422" h="2624140">
                  <a:moveTo>
                    <a:pt x="1097316" y="927103"/>
                  </a:moveTo>
                  <a:cubicBezTo>
                    <a:pt x="1097316" y="1004257"/>
                    <a:pt x="1229515" y="1066803"/>
                    <a:pt x="1392591" y="1066803"/>
                  </a:cubicBezTo>
                  <a:cubicBezTo>
                    <a:pt x="1555667" y="1066803"/>
                    <a:pt x="1687866" y="1004257"/>
                    <a:pt x="1687866" y="927103"/>
                  </a:cubicBezTo>
                  <a:cubicBezTo>
                    <a:pt x="1687866" y="849949"/>
                    <a:pt x="1555667" y="787403"/>
                    <a:pt x="1392591" y="787403"/>
                  </a:cubicBezTo>
                  <a:cubicBezTo>
                    <a:pt x="1229515" y="787403"/>
                    <a:pt x="1097316" y="849949"/>
                    <a:pt x="1097316" y="927103"/>
                  </a:cubicBezTo>
                  <a:close/>
                  <a:moveTo>
                    <a:pt x="0" y="2624140"/>
                  </a:moveTo>
                  <a:lnTo>
                    <a:pt x="1078312" y="0"/>
                  </a:lnTo>
                  <a:lnTo>
                    <a:pt x="3542422" y="0"/>
                  </a:lnTo>
                  <a:lnTo>
                    <a:pt x="2464110" y="2624140"/>
                  </a:lnTo>
                  <a:close/>
                </a:path>
              </a:pathLst>
            </a:custGeom>
            <a:solidFill>
              <a:srgbClr val="0070C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 name="Ellipse 60">
              <a:extLst>
                <a:ext uri="{FF2B5EF4-FFF2-40B4-BE49-F238E27FC236}">
                  <a16:creationId xmlns:a16="http://schemas.microsoft.com/office/drawing/2014/main" id="{8F6E9528-28AE-4C5F-9886-7404EFB5DEAB}"/>
                </a:ext>
              </a:extLst>
            </p:cNvPr>
            <p:cNvSpPr/>
            <p:nvPr/>
          </p:nvSpPr>
          <p:spPr>
            <a:xfrm>
              <a:off x="1846870" y="3229511"/>
              <a:ext cx="161925" cy="2785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2" name="Ellipse 61">
              <a:extLst>
                <a:ext uri="{FF2B5EF4-FFF2-40B4-BE49-F238E27FC236}">
                  <a16:creationId xmlns:a16="http://schemas.microsoft.com/office/drawing/2014/main" id="{40069730-715C-4855-8F4A-C9786E6132BF}"/>
                </a:ext>
              </a:extLst>
            </p:cNvPr>
            <p:cNvSpPr/>
            <p:nvPr/>
          </p:nvSpPr>
          <p:spPr>
            <a:xfrm>
              <a:off x="1866900" y="3867875"/>
              <a:ext cx="238125" cy="4095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 name="Ellipse 62">
              <a:extLst>
                <a:ext uri="{FF2B5EF4-FFF2-40B4-BE49-F238E27FC236}">
                  <a16:creationId xmlns:a16="http://schemas.microsoft.com/office/drawing/2014/main" id="{7193A125-2ED2-4D75-8AB9-B5948C198047}"/>
                </a:ext>
              </a:extLst>
            </p:cNvPr>
            <p:cNvSpPr/>
            <p:nvPr/>
          </p:nvSpPr>
          <p:spPr>
            <a:xfrm>
              <a:off x="3035697" y="4243810"/>
              <a:ext cx="139700" cy="2381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4" name="Ellipse 63">
              <a:extLst>
                <a:ext uri="{FF2B5EF4-FFF2-40B4-BE49-F238E27FC236}">
                  <a16:creationId xmlns:a16="http://schemas.microsoft.com/office/drawing/2014/main" id="{81E6E30C-77ED-46EF-ADCF-CD040FB8170F}"/>
                </a:ext>
              </a:extLst>
            </p:cNvPr>
            <p:cNvSpPr/>
            <p:nvPr/>
          </p:nvSpPr>
          <p:spPr>
            <a:xfrm>
              <a:off x="3772694" y="4853278"/>
              <a:ext cx="216069" cy="368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 name="Ellipse 64">
              <a:extLst>
                <a:ext uri="{FF2B5EF4-FFF2-40B4-BE49-F238E27FC236}">
                  <a16:creationId xmlns:a16="http://schemas.microsoft.com/office/drawing/2014/main" id="{40922F1A-E347-4482-AF06-E26125BB486F}"/>
                </a:ext>
              </a:extLst>
            </p:cNvPr>
            <p:cNvSpPr/>
            <p:nvPr/>
          </p:nvSpPr>
          <p:spPr>
            <a:xfrm>
              <a:off x="3772694" y="3966750"/>
              <a:ext cx="239483" cy="368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6" name="Ellipse 65">
              <a:extLst>
                <a:ext uri="{FF2B5EF4-FFF2-40B4-BE49-F238E27FC236}">
                  <a16:creationId xmlns:a16="http://schemas.microsoft.com/office/drawing/2014/main" id="{F7C86B64-CB37-4DA0-AFA7-AF3B66232C0C}"/>
                </a:ext>
              </a:extLst>
            </p:cNvPr>
            <p:cNvSpPr/>
            <p:nvPr/>
          </p:nvSpPr>
          <p:spPr>
            <a:xfrm>
              <a:off x="2417836" y="4303712"/>
              <a:ext cx="131061" cy="2254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7" name="Ellipse 66">
              <a:extLst>
                <a:ext uri="{FF2B5EF4-FFF2-40B4-BE49-F238E27FC236}">
                  <a16:creationId xmlns:a16="http://schemas.microsoft.com/office/drawing/2014/main" id="{D9B35D40-7FBB-459D-8C6F-BE48E236823B}"/>
                </a:ext>
              </a:extLst>
            </p:cNvPr>
            <p:cNvSpPr/>
            <p:nvPr/>
          </p:nvSpPr>
          <p:spPr>
            <a:xfrm>
              <a:off x="2467934" y="3480106"/>
              <a:ext cx="161925" cy="2785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 name="Ellipse 67">
              <a:extLst>
                <a:ext uri="{FF2B5EF4-FFF2-40B4-BE49-F238E27FC236}">
                  <a16:creationId xmlns:a16="http://schemas.microsoft.com/office/drawing/2014/main" id="{F2E3AB28-1679-4428-92EC-80A2DC2B324B}"/>
                </a:ext>
              </a:extLst>
            </p:cNvPr>
            <p:cNvSpPr/>
            <p:nvPr/>
          </p:nvSpPr>
          <p:spPr>
            <a:xfrm>
              <a:off x="2320732" y="2692326"/>
              <a:ext cx="131061" cy="2254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84" name="Connecteur droit 83">
            <a:extLst>
              <a:ext uri="{FF2B5EF4-FFF2-40B4-BE49-F238E27FC236}">
                <a16:creationId xmlns:a16="http://schemas.microsoft.com/office/drawing/2014/main" id="{99DACE67-5553-435B-9253-B37612EBF6E5}"/>
              </a:ext>
            </a:extLst>
          </p:cNvPr>
          <p:cNvCxnSpPr>
            <a:cxnSpLocks/>
          </p:cNvCxnSpPr>
          <p:nvPr/>
        </p:nvCxnSpPr>
        <p:spPr>
          <a:xfrm flipV="1">
            <a:off x="7590378" y="2679275"/>
            <a:ext cx="1314870" cy="160862"/>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49" name="Groupe 48">
            <a:extLst>
              <a:ext uri="{FF2B5EF4-FFF2-40B4-BE49-F238E27FC236}">
                <a16:creationId xmlns:a16="http://schemas.microsoft.com/office/drawing/2014/main" id="{C6A04D84-3600-4761-A060-2AA06B91F1CC}"/>
              </a:ext>
            </a:extLst>
          </p:cNvPr>
          <p:cNvGrpSpPr/>
          <p:nvPr/>
        </p:nvGrpSpPr>
        <p:grpSpPr>
          <a:xfrm>
            <a:off x="6089556" y="1687734"/>
            <a:ext cx="2011875" cy="2715903"/>
            <a:chOff x="1621630" y="2048314"/>
            <a:chExt cx="2624140" cy="3542422"/>
          </a:xfrm>
        </p:grpSpPr>
        <p:sp>
          <p:nvSpPr>
            <p:cNvPr id="50" name="Forme libre : forme 49">
              <a:extLst>
                <a:ext uri="{FF2B5EF4-FFF2-40B4-BE49-F238E27FC236}">
                  <a16:creationId xmlns:a16="http://schemas.microsoft.com/office/drawing/2014/main" id="{0A165142-874B-411D-BCE7-5C832AAADA5E}"/>
                </a:ext>
              </a:extLst>
            </p:cNvPr>
            <p:cNvSpPr/>
            <p:nvPr/>
          </p:nvSpPr>
          <p:spPr>
            <a:xfrm rot="5400000">
              <a:off x="1162489" y="2507455"/>
              <a:ext cx="3542422" cy="2624140"/>
            </a:xfrm>
            <a:custGeom>
              <a:avLst/>
              <a:gdLst>
                <a:gd name="connsiteX0" fmla="*/ 1097316 w 3542422"/>
                <a:gd name="connsiteY0" fmla="*/ 927103 h 2624140"/>
                <a:gd name="connsiteX1" fmla="*/ 1392591 w 3542422"/>
                <a:gd name="connsiteY1" fmla="*/ 1066803 h 2624140"/>
                <a:gd name="connsiteX2" fmla="*/ 1687866 w 3542422"/>
                <a:gd name="connsiteY2" fmla="*/ 927103 h 2624140"/>
                <a:gd name="connsiteX3" fmla="*/ 1392591 w 3542422"/>
                <a:gd name="connsiteY3" fmla="*/ 787403 h 2624140"/>
                <a:gd name="connsiteX4" fmla="*/ 1097316 w 3542422"/>
                <a:gd name="connsiteY4" fmla="*/ 927103 h 2624140"/>
                <a:gd name="connsiteX5" fmla="*/ 0 w 3542422"/>
                <a:gd name="connsiteY5" fmla="*/ 2624140 h 2624140"/>
                <a:gd name="connsiteX6" fmla="*/ 1078312 w 3542422"/>
                <a:gd name="connsiteY6" fmla="*/ 0 h 2624140"/>
                <a:gd name="connsiteX7" fmla="*/ 3542422 w 3542422"/>
                <a:gd name="connsiteY7" fmla="*/ 0 h 2624140"/>
                <a:gd name="connsiteX8" fmla="*/ 2464110 w 3542422"/>
                <a:gd name="connsiteY8" fmla="*/ 2624140 h 2624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42422" h="2624140">
                  <a:moveTo>
                    <a:pt x="1097316" y="927103"/>
                  </a:moveTo>
                  <a:cubicBezTo>
                    <a:pt x="1097316" y="1004257"/>
                    <a:pt x="1229515" y="1066803"/>
                    <a:pt x="1392591" y="1066803"/>
                  </a:cubicBezTo>
                  <a:cubicBezTo>
                    <a:pt x="1555667" y="1066803"/>
                    <a:pt x="1687866" y="1004257"/>
                    <a:pt x="1687866" y="927103"/>
                  </a:cubicBezTo>
                  <a:cubicBezTo>
                    <a:pt x="1687866" y="849949"/>
                    <a:pt x="1555667" y="787403"/>
                    <a:pt x="1392591" y="787403"/>
                  </a:cubicBezTo>
                  <a:cubicBezTo>
                    <a:pt x="1229515" y="787403"/>
                    <a:pt x="1097316" y="849949"/>
                    <a:pt x="1097316" y="927103"/>
                  </a:cubicBezTo>
                  <a:close/>
                  <a:moveTo>
                    <a:pt x="0" y="2624140"/>
                  </a:moveTo>
                  <a:lnTo>
                    <a:pt x="1078312" y="0"/>
                  </a:lnTo>
                  <a:lnTo>
                    <a:pt x="3542422" y="0"/>
                  </a:lnTo>
                  <a:lnTo>
                    <a:pt x="2464110" y="2624140"/>
                  </a:lnTo>
                  <a:close/>
                </a:path>
              </a:pathLst>
            </a:custGeom>
            <a:solidFill>
              <a:srgbClr val="0070C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Ellipse 50">
              <a:extLst>
                <a:ext uri="{FF2B5EF4-FFF2-40B4-BE49-F238E27FC236}">
                  <a16:creationId xmlns:a16="http://schemas.microsoft.com/office/drawing/2014/main" id="{19DA304A-F357-42E0-8842-5B2205293D35}"/>
                </a:ext>
              </a:extLst>
            </p:cNvPr>
            <p:cNvSpPr/>
            <p:nvPr/>
          </p:nvSpPr>
          <p:spPr>
            <a:xfrm>
              <a:off x="1846870" y="3229511"/>
              <a:ext cx="161925" cy="2785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Ellipse 51">
              <a:extLst>
                <a:ext uri="{FF2B5EF4-FFF2-40B4-BE49-F238E27FC236}">
                  <a16:creationId xmlns:a16="http://schemas.microsoft.com/office/drawing/2014/main" id="{F7D4B543-7A08-4AC7-9188-B00B9E6D67FA}"/>
                </a:ext>
              </a:extLst>
            </p:cNvPr>
            <p:cNvSpPr/>
            <p:nvPr/>
          </p:nvSpPr>
          <p:spPr>
            <a:xfrm>
              <a:off x="1866900" y="3867875"/>
              <a:ext cx="238125" cy="4095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Ellipse 52">
              <a:extLst>
                <a:ext uri="{FF2B5EF4-FFF2-40B4-BE49-F238E27FC236}">
                  <a16:creationId xmlns:a16="http://schemas.microsoft.com/office/drawing/2014/main" id="{0C3BE85B-C2AD-4DF5-95E3-3434077667E5}"/>
                </a:ext>
              </a:extLst>
            </p:cNvPr>
            <p:cNvSpPr/>
            <p:nvPr/>
          </p:nvSpPr>
          <p:spPr>
            <a:xfrm>
              <a:off x="2952834" y="4600575"/>
              <a:ext cx="139700" cy="2381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Ellipse 53">
              <a:extLst>
                <a:ext uri="{FF2B5EF4-FFF2-40B4-BE49-F238E27FC236}">
                  <a16:creationId xmlns:a16="http://schemas.microsoft.com/office/drawing/2014/main" id="{3377D4C4-692D-47BD-9DF3-BDD2F6B6F53F}"/>
                </a:ext>
              </a:extLst>
            </p:cNvPr>
            <p:cNvSpPr/>
            <p:nvPr/>
          </p:nvSpPr>
          <p:spPr>
            <a:xfrm>
              <a:off x="3289299" y="4232275"/>
              <a:ext cx="216069" cy="368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Ellipse 54">
              <a:extLst>
                <a:ext uri="{FF2B5EF4-FFF2-40B4-BE49-F238E27FC236}">
                  <a16:creationId xmlns:a16="http://schemas.microsoft.com/office/drawing/2014/main" id="{A571C1B1-E4A9-403D-ADC1-1FE3A18A3449}"/>
                </a:ext>
              </a:extLst>
            </p:cNvPr>
            <p:cNvSpPr/>
            <p:nvPr/>
          </p:nvSpPr>
          <p:spPr>
            <a:xfrm>
              <a:off x="3772694" y="3966750"/>
              <a:ext cx="239483" cy="368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Ellipse 55">
              <a:extLst>
                <a:ext uri="{FF2B5EF4-FFF2-40B4-BE49-F238E27FC236}">
                  <a16:creationId xmlns:a16="http://schemas.microsoft.com/office/drawing/2014/main" id="{C2763F77-875D-4789-8FA2-95079B90F246}"/>
                </a:ext>
              </a:extLst>
            </p:cNvPr>
            <p:cNvSpPr/>
            <p:nvPr/>
          </p:nvSpPr>
          <p:spPr>
            <a:xfrm>
              <a:off x="2417836" y="4303712"/>
              <a:ext cx="131061" cy="2254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Ellipse 56">
              <a:extLst>
                <a:ext uri="{FF2B5EF4-FFF2-40B4-BE49-F238E27FC236}">
                  <a16:creationId xmlns:a16="http://schemas.microsoft.com/office/drawing/2014/main" id="{7656F9A5-0543-490C-8B31-922DB111A374}"/>
                </a:ext>
              </a:extLst>
            </p:cNvPr>
            <p:cNvSpPr/>
            <p:nvPr/>
          </p:nvSpPr>
          <p:spPr>
            <a:xfrm>
              <a:off x="2548897" y="2934264"/>
              <a:ext cx="161925" cy="2785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 name="Ellipse 57">
              <a:extLst>
                <a:ext uri="{FF2B5EF4-FFF2-40B4-BE49-F238E27FC236}">
                  <a16:creationId xmlns:a16="http://schemas.microsoft.com/office/drawing/2014/main" id="{C082D0D9-B99C-4455-BBCA-1EA8581D7123}"/>
                </a:ext>
              </a:extLst>
            </p:cNvPr>
            <p:cNvSpPr/>
            <p:nvPr/>
          </p:nvSpPr>
          <p:spPr>
            <a:xfrm>
              <a:off x="2802639" y="3925475"/>
              <a:ext cx="131061" cy="2254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83" name="Connecteur droit 82">
            <a:extLst>
              <a:ext uri="{FF2B5EF4-FFF2-40B4-BE49-F238E27FC236}">
                <a16:creationId xmlns:a16="http://schemas.microsoft.com/office/drawing/2014/main" id="{732CCB9A-E84A-4857-912A-B75D8D188F1C}"/>
              </a:ext>
            </a:extLst>
          </p:cNvPr>
          <p:cNvCxnSpPr>
            <a:cxnSpLocks/>
          </p:cNvCxnSpPr>
          <p:nvPr/>
        </p:nvCxnSpPr>
        <p:spPr>
          <a:xfrm flipV="1">
            <a:off x="6130918" y="2867008"/>
            <a:ext cx="1339111" cy="163826"/>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100" name="Étoile : 6 branches 99">
            <a:extLst>
              <a:ext uri="{FF2B5EF4-FFF2-40B4-BE49-F238E27FC236}">
                <a16:creationId xmlns:a16="http://schemas.microsoft.com/office/drawing/2014/main" id="{008067C6-4D6E-4747-8E6A-3198303FB65E}"/>
              </a:ext>
            </a:extLst>
          </p:cNvPr>
          <p:cNvSpPr/>
          <p:nvPr/>
        </p:nvSpPr>
        <p:spPr>
          <a:xfrm rot="20165988">
            <a:off x="6427203" y="2216322"/>
            <a:ext cx="264768" cy="489905"/>
          </a:xfrm>
          <a:prstGeom prst="star6">
            <a:avLst>
              <a:gd name="adj" fmla="val 20791"/>
              <a:gd name="hf" fmla="val 115470"/>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98" name="Connecteur droit avec flèche 97">
            <a:extLst>
              <a:ext uri="{FF2B5EF4-FFF2-40B4-BE49-F238E27FC236}">
                <a16:creationId xmlns:a16="http://schemas.microsoft.com/office/drawing/2014/main" id="{889A8DFC-439E-471D-A2CC-C1EFEFA6C764}"/>
              </a:ext>
            </a:extLst>
          </p:cNvPr>
          <p:cNvCxnSpPr>
            <a:cxnSpLocks/>
          </p:cNvCxnSpPr>
          <p:nvPr/>
        </p:nvCxnSpPr>
        <p:spPr>
          <a:xfrm flipV="1">
            <a:off x="5083048" y="2483315"/>
            <a:ext cx="1486630" cy="196287"/>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nvGrpSpPr>
          <p:cNvPr id="39" name="Groupe 38">
            <a:extLst>
              <a:ext uri="{FF2B5EF4-FFF2-40B4-BE49-F238E27FC236}">
                <a16:creationId xmlns:a16="http://schemas.microsoft.com/office/drawing/2014/main" id="{C2C04981-38AB-498A-B46E-CAC7C27533DF}"/>
              </a:ext>
            </a:extLst>
          </p:cNvPr>
          <p:cNvGrpSpPr/>
          <p:nvPr/>
        </p:nvGrpSpPr>
        <p:grpSpPr>
          <a:xfrm>
            <a:off x="4630096" y="1864471"/>
            <a:ext cx="2011875" cy="2715903"/>
            <a:chOff x="1621630" y="2048314"/>
            <a:chExt cx="2624140" cy="3542422"/>
          </a:xfrm>
        </p:grpSpPr>
        <p:sp>
          <p:nvSpPr>
            <p:cNvPr id="40" name="Forme libre : forme 39">
              <a:extLst>
                <a:ext uri="{FF2B5EF4-FFF2-40B4-BE49-F238E27FC236}">
                  <a16:creationId xmlns:a16="http://schemas.microsoft.com/office/drawing/2014/main" id="{3072BD7E-F6C7-48CD-A902-F60422E1C444}"/>
                </a:ext>
              </a:extLst>
            </p:cNvPr>
            <p:cNvSpPr/>
            <p:nvPr/>
          </p:nvSpPr>
          <p:spPr>
            <a:xfrm rot="5400000">
              <a:off x="1162489" y="2507455"/>
              <a:ext cx="3542422" cy="2624140"/>
            </a:xfrm>
            <a:custGeom>
              <a:avLst/>
              <a:gdLst>
                <a:gd name="connsiteX0" fmla="*/ 1097316 w 3542422"/>
                <a:gd name="connsiteY0" fmla="*/ 927103 h 2624140"/>
                <a:gd name="connsiteX1" fmla="*/ 1392591 w 3542422"/>
                <a:gd name="connsiteY1" fmla="*/ 1066803 h 2624140"/>
                <a:gd name="connsiteX2" fmla="*/ 1687866 w 3542422"/>
                <a:gd name="connsiteY2" fmla="*/ 927103 h 2624140"/>
                <a:gd name="connsiteX3" fmla="*/ 1392591 w 3542422"/>
                <a:gd name="connsiteY3" fmla="*/ 787403 h 2624140"/>
                <a:gd name="connsiteX4" fmla="*/ 1097316 w 3542422"/>
                <a:gd name="connsiteY4" fmla="*/ 927103 h 2624140"/>
                <a:gd name="connsiteX5" fmla="*/ 0 w 3542422"/>
                <a:gd name="connsiteY5" fmla="*/ 2624140 h 2624140"/>
                <a:gd name="connsiteX6" fmla="*/ 1078312 w 3542422"/>
                <a:gd name="connsiteY6" fmla="*/ 0 h 2624140"/>
                <a:gd name="connsiteX7" fmla="*/ 3542422 w 3542422"/>
                <a:gd name="connsiteY7" fmla="*/ 0 h 2624140"/>
                <a:gd name="connsiteX8" fmla="*/ 2464110 w 3542422"/>
                <a:gd name="connsiteY8" fmla="*/ 2624140 h 2624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42422" h="2624140">
                  <a:moveTo>
                    <a:pt x="1097316" y="927103"/>
                  </a:moveTo>
                  <a:cubicBezTo>
                    <a:pt x="1097316" y="1004257"/>
                    <a:pt x="1229515" y="1066803"/>
                    <a:pt x="1392591" y="1066803"/>
                  </a:cubicBezTo>
                  <a:cubicBezTo>
                    <a:pt x="1555667" y="1066803"/>
                    <a:pt x="1687866" y="1004257"/>
                    <a:pt x="1687866" y="927103"/>
                  </a:cubicBezTo>
                  <a:cubicBezTo>
                    <a:pt x="1687866" y="849949"/>
                    <a:pt x="1555667" y="787403"/>
                    <a:pt x="1392591" y="787403"/>
                  </a:cubicBezTo>
                  <a:cubicBezTo>
                    <a:pt x="1229515" y="787403"/>
                    <a:pt x="1097316" y="849949"/>
                    <a:pt x="1097316" y="927103"/>
                  </a:cubicBezTo>
                  <a:close/>
                  <a:moveTo>
                    <a:pt x="0" y="2624140"/>
                  </a:moveTo>
                  <a:lnTo>
                    <a:pt x="1078312" y="0"/>
                  </a:lnTo>
                  <a:lnTo>
                    <a:pt x="3542422" y="0"/>
                  </a:lnTo>
                  <a:lnTo>
                    <a:pt x="2464110" y="2624140"/>
                  </a:lnTo>
                  <a:close/>
                </a:path>
              </a:pathLst>
            </a:custGeom>
            <a:solidFill>
              <a:srgbClr val="0070C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Ellipse 40">
              <a:extLst>
                <a:ext uri="{FF2B5EF4-FFF2-40B4-BE49-F238E27FC236}">
                  <a16:creationId xmlns:a16="http://schemas.microsoft.com/office/drawing/2014/main" id="{F27464EA-EC13-4259-887D-97A29EEC5B7D}"/>
                </a:ext>
              </a:extLst>
            </p:cNvPr>
            <p:cNvSpPr/>
            <p:nvPr/>
          </p:nvSpPr>
          <p:spPr>
            <a:xfrm>
              <a:off x="1985962" y="2957930"/>
              <a:ext cx="161925" cy="2785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Ellipse 41">
              <a:extLst>
                <a:ext uri="{FF2B5EF4-FFF2-40B4-BE49-F238E27FC236}">
                  <a16:creationId xmlns:a16="http://schemas.microsoft.com/office/drawing/2014/main" id="{32646B32-8733-491E-9A5A-FAFCFBB9DCBA}"/>
                </a:ext>
              </a:extLst>
            </p:cNvPr>
            <p:cNvSpPr/>
            <p:nvPr/>
          </p:nvSpPr>
          <p:spPr>
            <a:xfrm>
              <a:off x="1866900" y="3867875"/>
              <a:ext cx="238125" cy="4095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Ellipse 42">
              <a:extLst>
                <a:ext uri="{FF2B5EF4-FFF2-40B4-BE49-F238E27FC236}">
                  <a16:creationId xmlns:a16="http://schemas.microsoft.com/office/drawing/2014/main" id="{9A85211A-BFD6-4E68-A618-3ABE6724BEA8}"/>
                </a:ext>
              </a:extLst>
            </p:cNvPr>
            <p:cNvSpPr/>
            <p:nvPr/>
          </p:nvSpPr>
          <p:spPr>
            <a:xfrm>
              <a:off x="2952834" y="4600575"/>
              <a:ext cx="139700" cy="2381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Ellipse 43">
              <a:extLst>
                <a:ext uri="{FF2B5EF4-FFF2-40B4-BE49-F238E27FC236}">
                  <a16:creationId xmlns:a16="http://schemas.microsoft.com/office/drawing/2014/main" id="{E99226AA-CBC6-4D63-AD45-2C17BE8125BD}"/>
                </a:ext>
              </a:extLst>
            </p:cNvPr>
            <p:cNvSpPr/>
            <p:nvPr/>
          </p:nvSpPr>
          <p:spPr>
            <a:xfrm>
              <a:off x="3453082" y="4522764"/>
              <a:ext cx="216069" cy="368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Ellipse 44">
              <a:extLst>
                <a:ext uri="{FF2B5EF4-FFF2-40B4-BE49-F238E27FC236}">
                  <a16:creationId xmlns:a16="http://schemas.microsoft.com/office/drawing/2014/main" id="{5A5F51E1-92EB-4233-80F8-5B4A3A452262}"/>
                </a:ext>
              </a:extLst>
            </p:cNvPr>
            <p:cNvSpPr/>
            <p:nvPr/>
          </p:nvSpPr>
          <p:spPr>
            <a:xfrm>
              <a:off x="3772694" y="3966750"/>
              <a:ext cx="239483" cy="368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Ellipse 45">
              <a:extLst>
                <a:ext uri="{FF2B5EF4-FFF2-40B4-BE49-F238E27FC236}">
                  <a16:creationId xmlns:a16="http://schemas.microsoft.com/office/drawing/2014/main" id="{95EC8969-AA9D-4F7D-8C6F-AF485AC85CE4}"/>
                </a:ext>
              </a:extLst>
            </p:cNvPr>
            <p:cNvSpPr/>
            <p:nvPr/>
          </p:nvSpPr>
          <p:spPr>
            <a:xfrm>
              <a:off x="2417836" y="4303712"/>
              <a:ext cx="131061" cy="2254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Ellipse 47">
              <a:extLst>
                <a:ext uri="{FF2B5EF4-FFF2-40B4-BE49-F238E27FC236}">
                  <a16:creationId xmlns:a16="http://schemas.microsoft.com/office/drawing/2014/main" id="{BA2CEE77-577D-42B8-BE46-4AD4AFC48DC6}"/>
                </a:ext>
              </a:extLst>
            </p:cNvPr>
            <p:cNvSpPr/>
            <p:nvPr/>
          </p:nvSpPr>
          <p:spPr>
            <a:xfrm>
              <a:off x="2802639" y="3925475"/>
              <a:ext cx="131061" cy="2254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97" name="Connecteur droit 96">
            <a:extLst>
              <a:ext uri="{FF2B5EF4-FFF2-40B4-BE49-F238E27FC236}">
                <a16:creationId xmlns:a16="http://schemas.microsoft.com/office/drawing/2014/main" id="{AB0C85C9-B474-403E-A20F-0B086C7C6901}"/>
              </a:ext>
            </a:extLst>
          </p:cNvPr>
          <p:cNvCxnSpPr>
            <a:cxnSpLocks/>
          </p:cNvCxnSpPr>
          <p:nvPr/>
        </p:nvCxnSpPr>
        <p:spPr>
          <a:xfrm flipV="1">
            <a:off x="3696117" y="2705002"/>
            <a:ext cx="1304589" cy="172334"/>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7" name="Étoile : 6 branches 106">
            <a:extLst>
              <a:ext uri="{FF2B5EF4-FFF2-40B4-BE49-F238E27FC236}">
                <a16:creationId xmlns:a16="http://schemas.microsoft.com/office/drawing/2014/main" id="{EBECEB58-DF77-4902-862F-1BAF3E8BFAA3}"/>
              </a:ext>
            </a:extLst>
          </p:cNvPr>
          <p:cNvSpPr/>
          <p:nvPr/>
        </p:nvSpPr>
        <p:spPr>
          <a:xfrm rot="20165988">
            <a:off x="5777847" y="3486915"/>
            <a:ext cx="264768" cy="489905"/>
          </a:xfrm>
          <a:prstGeom prst="star6">
            <a:avLst>
              <a:gd name="adj" fmla="val 20791"/>
              <a:gd name="hf" fmla="val 115470"/>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78" name="Connecteur droit 77">
            <a:extLst>
              <a:ext uri="{FF2B5EF4-FFF2-40B4-BE49-F238E27FC236}">
                <a16:creationId xmlns:a16="http://schemas.microsoft.com/office/drawing/2014/main" id="{F8A79253-B253-4A7D-88BC-4CAB59AB3AC8}"/>
              </a:ext>
            </a:extLst>
          </p:cNvPr>
          <p:cNvCxnSpPr>
            <a:cxnSpLocks/>
          </p:cNvCxnSpPr>
          <p:nvPr/>
        </p:nvCxnSpPr>
        <p:spPr>
          <a:xfrm flipV="1">
            <a:off x="4654016" y="3056740"/>
            <a:ext cx="1339111" cy="163826"/>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5" name="Connecteur droit avec flèche 104">
            <a:extLst>
              <a:ext uri="{FF2B5EF4-FFF2-40B4-BE49-F238E27FC236}">
                <a16:creationId xmlns:a16="http://schemas.microsoft.com/office/drawing/2014/main" id="{CCC2C4A8-99E7-470C-BBBA-9D85F0FB7F0B}"/>
              </a:ext>
            </a:extLst>
          </p:cNvPr>
          <p:cNvCxnSpPr>
            <a:cxnSpLocks/>
          </p:cNvCxnSpPr>
          <p:nvPr/>
        </p:nvCxnSpPr>
        <p:spPr>
          <a:xfrm flipV="1">
            <a:off x="4723654" y="3749583"/>
            <a:ext cx="1223407" cy="161531"/>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nvGrpSpPr>
          <p:cNvPr id="29" name="Groupe 28">
            <a:extLst>
              <a:ext uri="{FF2B5EF4-FFF2-40B4-BE49-F238E27FC236}">
                <a16:creationId xmlns:a16="http://schemas.microsoft.com/office/drawing/2014/main" id="{D9D574FB-5E1B-4557-88CC-501AF62B8C85}"/>
              </a:ext>
            </a:extLst>
          </p:cNvPr>
          <p:cNvGrpSpPr/>
          <p:nvPr/>
        </p:nvGrpSpPr>
        <p:grpSpPr>
          <a:xfrm>
            <a:off x="3170636" y="2073882"/>
            <a:ext cx="2011875" cy="2715903"/>
            <a:chOff x="1621630" y="2048314"/>
            <a:chExt cx="2624140" cy="3542422"/>
          </a:xfrm>
        </p:grpSpPr>
        <p:sp>
          <p:nvSpPr>
            <p:cNvPr id="30" name="Forme libre : forme 29">
              <a:extLst>
                <a:ext uri="{FF2B5EF4-FFF2-40B4-BE49-F238E27FC236}">
                  <a16:creationId xmlns:a16="http://schemas.microsoft.com/office/drawing/2014/main" id="{DFEAF58E-AED6-49A7-A337-3F1BAE58AFF0}"/>
                </a:ext>
              </a:extLst>
            </p:cNvPr>
            <p:cNvSpPr/>
            <p:nvPr/>
          </p:nvSpPr>
          <p:spPr>
            <a:xfrm rot="5400000">
              <a:off x="1162489" y="2507455"/>
              <a:ext cx="3542422" cy="2624140"/>
            </a:xfrm>
            <a:custGeom>
              <a:avLst/>
              <a:gdLst>
                <a:gd name="connsiteX0" fmla="*/ 1097316 w 3542422"/>
                <a:gd name="connsiteY0" fmla="*/ 927103 h 2624140"/>
                <a:gd name="connsiteX1" fmla="*/ 1392591 w 3542422"/>
                <a:gd name="connsiteY1" fmla="*/ 1066803 h 2624140"/>
                <a:gd name="connsiteX2" fmla="*/ 1687866 w 3542422"/>
                <a:gd name="connsiteY2" fmla="*/ 927103 h 2624140"/>
                <a:gd name="connsiteX3" fmla="*/ 1392591 w 3542422"/>
                <a:gd name="connsiteY3" fmla="*/ 787403 h 2624140"/>
                <a:gd name="connsiteX4" fmla="*/ 1097316 w 3542422"/>
                <a:gd name="connsiteY4" fmla="*/ 927103 h 2624140"/>
                <a:gd name="connsiteX5" fmla="*/ 0 w 3542422"/>
                <a:gd name="connsiteY5" fmla="*/ 2624140 h 2624140"/>
                <a:gd name="connsiteX6" fmla="*/ 1078312 w 3542422"/>
                <a:gd name="connsiteY6" fmla="*/ 0 h 2624140"/>
                <a:gd name="connsiteX7" fmla="*/ 3542422 w 3542422"/>
                <a:gd name="connsiteY7" fmla="*/ 0 h 2624140"/>
                <a:gd name="connsiteX8" fmla="*/ 2464110 w 3542422"/>
                <a:gd name="connsiteY8" fmla="*/ 2624140 h 2624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42422" h="2624140">
                  <a:moveTo>
                    <a:pt x="1097316" y="927103"/>
                  </a:moveTo>
                  <a:cubicBezTo>
                    <a:pt x="1097316" y="1004257"/>
                    <a:pt x="1229515" y="1066803"/>
                    <a:pt x="1392591" y="1066803"/>
                  </a:cubicBezTo>
                  <a:cubicBezTo>
                    <a:pt x="1555667" y="1066803"/>
                    <a:pt x="1687866" y="1004257"/>
                    <a:pt x="1687866" y="927103"/>
                  </a:cubicBezTo>
                  <a:cubicBezTo>
                    <a:pt x="1687866" y="849949"/>
                    <a:pt x="1555667" y="787403"/>
                    <a:pt x="1392591" y="787403"/>
                  </a:cubicBezTo>
                  <a:cubicBezTo>
                    <a:pt x="1229515" y="787403"/>
                    <a:pt x="1097316" y="849949"/>
                    <a:pt x="1097316" y="927103"/>
                  </a:cubicBezTo>
                  <a:close/>
                  <a:moveTo>
                    <a:pt x="0" y="2624140"/>
                  </a:moveTo>
                  <a:lnTo>
                    <a:pt x="1078312" y="0"/>
                  </a:lnTo>
                  <a:lnTo>
                    <a:pt x="3542422" y="0"/>
                  </a:lnTo>
                  <a:lnTo>
                    <a:pt x="2464110" y="2624140"/>
                  </a:lnTo>
                  <a:close/>
                </a:path>
              </a:pathLst>
            </a:custGeom>
            <a:solidFill>
              <a:srgbClr val="0070C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Ellipse 30">
              <a:extLst>
                <a:ext uri="{FF2B5EF4-FFF2-40B4-BE49-F238E27FC236}">
                  <a16:creationId xmlns:a16="http://schemas.microsoft.com/office/drawing/2014/main" id="{AB73680F-7113-4714-A7EE-7C080CAB5F1F}"/>
                </a:ext>
              </a:extLst>
            </p:cNvPr>
            <p:cNvSpPr/>
            <p:nvPr/>
          </p:nvSpPr>
          <p:spPr>
            <a:xfrm>
              <a:off x="1985962" y="2957930"/>
              <a:ext cx="161925" cy="2785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Ellipse 31">
              <a:extLst>
                <a:ext uri="{FF2B5EF4-FFF2-40B4-BE49-F238E27FC236}">
                  <a16:creationId xmlns:a16="http://schemas.microsoft.com/office/drawing/2014/main" id="{827320C6-9918-45FE-82B4-4C95252CC468}"/>
                </a:ext>
              </a:extLst>
            </p:cNvPr>
            <p:cNvSpPr/>
            <p:nvPr/>
          </p:nvSpPr>
          <p:spPr>
            <a:xfrm>
              <a:off x="1866900" y="3867875"/>
              <a:ext cx="238125" cy="4095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Ellipse 32">
              <a:extLst>
                <a:ext uri="{FF2B5EF4-FFF2-40B4-BE49-F238E27FC236}">
                  <a16:creationId xmlns:a16="http://schemas.microsoft.com/office/drawing/2014/main" id="{642DA4A1-7C68-4925-AE53-771499B94EB4}"/>
                </a:ext>
              </a:extLst>
            </p:cNvPr>
            <p:cNvSpPr/>
            <p:nvPr/>
          </p:nvSpPr>
          <p:spPr>
            <a:xfrm>
              <a:off x="2952834" y="4600575"/>
              <a:ext cx="139700" cy="2381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Ellipse 33">
              <a:extLst>
                <a:ext uri="{FF2B5EF4-FFF2-40B4-BE49-F238E27FC236}">
                  <a16:creationId xmlns:a16="http://schemas.microsoft.com/office/drawing/2014/main" id="{61B378DD-B37C-4379-A9A9-E71F5E4EF636}"/>
                </a:ext>
              </a:extLst>
            </p:cNvPr>
            <p:cNvSpPr/>
            <p:nvPr/>
          </p:nvSpPr>
          <p:spPr>
            <a:xfrm>
              <a:off x="3289299" y="4232275"/>
              <a:ext cx="216069" cy="368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Ellipse 34">
              <a:extLst>
                <a:ext uri="{FF2B5EF4-FFF2-40B4-BE49-F238E27FC236}">
                  <a16:creationId xmlns:a16="http://schemas.microsoft.com/office/drawing/2014/main" id="{BCEB9A30-D860-4163-94D5-6FF8106A695D}"/>
                </a:ext>
              </a:extLst>
            </p:cNvPr>
            <p:cNvSpPr/>
            <p:nvPr/>
          </p:nvSpPr>
          <p:spPr>
            <a:xfrm>
              <a:off x="3772694" y="3966750"/>
              <a:ext cx="239483" cy="368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Ellipse 35">
              <a:extLst>
                <a:ext uri="{FF2B5EF4-FFF2-40B4-BE49-F238E27FC236}">
                  <a16:creationId xmlns:a16="http://schemas.microsoft.com/office/drawing/2014/main" id="{46F59C1F-B807-47B2-AAB3-D8FEF3BE88FB}"/>
                </a:ext>
              </a:extLst>
            </p:cNvPr>
            <p:cNvSpPr/>
            <p:nvPr/>
          </p:nvSpPr>
          <p:spPr>
            <a:xfrm>
              <a:off x="2417836" y="4303712"/>
              <a:ext cx="131061" cy="2254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Ellipse 36">
              <a:extLst>
                <a:ext uri="{FF2B5EF4-FFF2-40B4-BE49-F238E27FC236}">
                  <a16:creationId xmlns:a16="http://schemas.microsoft.com/office/drawing/2014/main" id="{3516184C-7300-4A92-A990-83802A640090}"/>
                </a:ext>
              </a:extLst>
            </p:cNvPr>
            <p:cNvSpPr/>
            <p:nvPr/>
          </p:nvSpPr>
          <p:spPr>
            <a:xfrm>
              <a:off x="2443751" y="3424242"/>
              <a:ext cx="161925" cy="2785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Ellipse 37">
              <a:extLst>
                <a:ext uri="{FF2B5EF4-FFF2-40B4-BE49-F238E27FC236}">
                  <a16:creationId xmlns:a16="http://schemas.microsoft.com/office/drawing/2014/main" id="{EDD37240-4112-44E0-B5FB-C03CEB673FFB}"/>
                </a:ext>
              </a:extLst>
            </p:cNvPr>
            <p:cNvSpPr/>
            <p:nvPr/>
          </p:nvSpPr>
          <p:spPr>
            <a:xfrm>
              <a:off x="2802639" y="3925475"/>
              <a:ext cx="131061" cy="2254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96" name="Connecteur droit 95">
            <a:extLst>
              <a:ext uri="{FF2B5EF4-FFF2-40B4-BE49-F238E27FC236}">
                <a16:creationId xmlns:a16="http://schemas.microsoft.com/office/drawing/2014/main" id="{68F9F798-127D-477E-B33C-7264C5D3D9CE}"/>
              </a:ext>
            </a:extLst>
          </p:cNvPr>
          <p:cNvCxnSpPr>
            <a:cxnSpLocks/>
          </p:cNvCxnSpPr>
          <p:nvPr/>
        </p:nvCxnSpPr>
        <p:spPr>
          <a:xfrm flipV="1">
            <a:off x="2242158" y="2923423"/>
            <a:ext cx="1304589" cy="172334"/>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7" name="Connecteur droit 76">
            <a:extLst>
              <a:ext uri="{FF2B5EF4-FFF2-40B4-BE49-F238E27FC236}">
                <a16:creationId xmlns:a16="http://schemas.microsoft.com/office/drawing/2014/main" id="{4527CF75-953F-46B0-8744-6D78DE909B5E}"/>
              </a:ext>
            </a:extLst>
          </p:cNvPr>
          <p:cNvCxnSpPr>
            <a:cxnSpLocks/>
          </p:cNvCxnSpPr>
          <p:nvPr/>
        </p:nvCxnSpPr>
        <p:spPr>
          <a:xfrm flipV="1">
            <a:off x="3240152" y="3238338"/>
            <a:ext cx="1304589" cy="17233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90" name="Étoile : 6 branches 89">
            <a:extLst>
              <a:ext uri="{FF2B5EF4-FFF2-40B4-BE49-F238E27FC236}">
                <a16:creationId xmlns:a16="http://schemas.microsoft.com/office/drawing/2014/main" id="{40B50348-AEA6-4821-97D0-9234C262B27C}"/>
              </a:ext>
            </a:extLst>
          </p:cNvPr>
          <p:cNvSpPr/>
          <p:nvPr/>
        </p:nvSpPr>
        <p:spPr>
          <a:xfrm rot="20165988">
            <a:off x="4623284" y="3953828"/>
            <a:ext cx="264768" cy="489905"/>
          </a:xfrm>
          <a:prstGeom prst="star6">
            <a:avLst>
              <a:gd name="adj" fmla="val 20791"/>
              <a:gd name="hf" fmla="val 115470"/>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03" name="Connecteur droit 102">
            <a:extLst>
              <a:ext uri="{FF2B5EF4-FFF2-40B4-BE49-F238E27FC236}">
                <a16:creationId xmlns:a16="http://schemas.microsoft.com/office/drawing/2014/main" id="{2F89F9C3-0208-48E4-B558-2895A600E3A6}"/>
              </a:ext>
            </a:extLst>
          </p:cNvPr>
          <p:cNvCxnSpPr>
            <a:cxnSpLocks/>
          </p:cNvCxnSpPr>
          <p:nvPr/>
        </p:nvCxnSpPr>
        <p:spPr>
          <a:xfrm flipV="1">
            <a:off x="3221464" y="3939762"/>
            <a:ext cx="1336939" cy="179576"/>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1" name="Connecteur droit avec flèche 90">
            <a:extLst>
              <a:ext uri="{FF2B5EF4-FFF2-40B4-BE49-F238E27FC236}">
                <a16:creationId xmlns:a16="http://schemas.microsoft.com/office/drawing/2014/main" id="{EC37394B-6D73-4228-8DC0-748CC151DEE2}"/>
              </a:ext>
            </a:extLst>
          </p:cNvPr>
          <p:cNvCxnSpPr>
            <a:cxnSpLocks/>
          </p:cNvCxnSpPr>
          <p:nvPr/>
        </p:nvCxnSpPr>
        <p:spPr>
          <a:xfrm flipV="1">
            <a:off x="3382196" y="4196445"/>
            <a:ext cx="1360496" cy="179632"/>
          </a:xfrm>
          <a:prstGeom prst="straightConnector1">
            <a:avLst/>
          </a:prstGeom>
          <a:ln w="5715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28" name="Groupe 27">
            <a:extLst>
              <a:ext uri="{FF2B5EF4-FFF2-40B4-BE49-F238E27FC236}">
                <a16:creationId xmlns:a16="http://schemas.microsoft.com/office/drawing/2014/main" id="{8DE2F863-5FB9-4494-823D-499E486308D5}"/>
              </a:ext>
            </a:extLst>
          </p:cNvPr>
          <p:cNvGrpSpPr/>
          <p:nvPr/>
        </p:nvGrpSpPr>
        <p:grpSpPr>
          <a:xfrm>
            <a:off x="1711175" y="2267957"/>
            <a:ext cx="2011875" cy="2715903"/>
            <a:chOff x="1621630" y="2048314"/>
            <a:chExt cx="2624140" cy="3542422"/>
          </a:xfrm>
        </p:grpSpPr>
        <p:sp>
          <p:nvSpPr>
            <p:cNvPr id="15" name="Forme libre : forme 14">
              <a:extLst>
                <a:ext uri="{FF2B5EF4-FFF2-40B4-BE49-F238E27FC236}">
                  <a16:creationId xmlns:a16="http://schemas.microsoft.com/office/drawing/2014/main" id="{1568512B-1606-4E49-8813-95B15837352B}"/>
                </a:ext>
              </a:extLst>
            </p:cNvPr>
            <p:cNvSpPr/>
            <p:nvPr/>
          </p:nvSpPr>
          <p:spPr>
            <a:xfrm rot="5400000">
              <a:off x="1162489" y="2507455"/>
              <a:ext cx="3542422" cy="2624140"/>
            </a:xfrm>
            <a:custGeom>
              <a:avLst/>
              <a:gdLst>
                <a:gd name="connsiteX0" fmla="*/ 1097316 w 3542422"/>
                <a:gd name="connsiteY0" fmla="*/ 927103 h 2624140"/>
                <a:gd name="connsiteX1" fmla="*/ 1392591 w 3542422"/>
                <a:gd name="connsiteY1" fmla="*/ 1066803 h 2624140"/>
                <a:gd name="connsiteX2" fmla="*/ 1687866 w 3542422"/>
                <a:gd name="connsiteY2" fmla="*/ 927103 h 2624140"/>
                <a:gd name="connsiteX3" fmla="*/ 1392591 w 3542422"/>
                <a:gd name="connsiteY3" fmla="*/ 787403 h 2624140"/>
                <a:gd name="connsiteX4" fmla="*/ 1097316 w 3542422"/>
                <a:gd name="connsiteY4" fmla="*/ 927103 h 2624140"/>
                <a:gd name="connsiteX5" fmla="*/ 0 w 3542422"/>
                <a:gd name="connsiteY5" fmla="*/ 2624140 h 2624140"/>
                <a:gd name="connsiteX6" fmla="*/ 1078312 w 3542422"/>
                <a:gd name="connsiteY6" fmla="*/ 0 h 2624140"/>
                <a:gd name="connsiteX7" fmla="*/ 3542422 w 3542422"/>
                <a:gd name="connsiteY7" fmla="*/ 0 h 2624140"/>
                <a:gd name="connsiteX8" fmla="*/ 2464110 w 3542422"/>
                <a:gd name="connsiteY8" fmla="*/ 2624140 h 2624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42422" h="2624140">
                  <a:moveTo>
                    <a:pt x="1097316" y="927103"/>
                  </a:moveTo>
                  <a:cubicBezTo>
                    <a:pt x="1097316" y="1004257"/>
                    <a:pt x="1229515" y="1066803"/>
                    <a:pt x="1392591" y="1066803"/>
                  </a:cubicBezTo>
                  <a:cubicBezTo>
                    <a:pt x="1555667" y="1066803"/>
                    <a:pt x="1687866" y="1004257"/>
                    <a:pt x="1687866" y="927103"/>
                  </a:cubicBezTo>
                  <a:cubicBezTo>
                    <a:pt x="1687866" y="849949"/>
                    <a:pt x="1555667" y="787403"/>
                    <a:pt x="1392591" y="787403"/>
                  </a:cubicBezTo>
                  <a:cubicBezTo>
                    <a:pt x="1229515" y="787403"/>
                    <a:pt x="1097316" y="849949"/>
                    <a:pt x="1097316" y="927103"/>
                  </a:cubicBezTo>
                  <a:close/>
                  <a:moveTo>
                    <a:pt x="0" y="2624140"/>
                  </a:moveTo>
                  <a:lnTo>
                    <a:pt x="1078312" y="0"/>
                  </a:lnTo>
                  <a:lnTo>
                    <a:pt x="3542422" y="0"/>
                  </a:lnTo>
                  <a:lnTo>
                    <a:pt x="2464110" y="2624140"/>
                  </a:lnTo>
                  <a:close/>
                </a:path>
              </a:pathLst>
            </a:custGeom>
            <a:solidFill>
              <a:srgbClr val="0070C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Ellipse 20">
              <a:extLst>
                <a:ext uri="{FF2B5EF4-FFF2-40B4-BE49-F238E27FC236}">
                  <a16:creationId xmlns:a16="http://schemas.microsoft.com/office/drawing/2014/main" id="{B7F24265-3BF0-4FF7-A871-282C7A7227AC}"/>
                </a:ext>
              </a:extLst>
            </p:cNvPr>
            <p:cNvSpPr/>
            <p:nvPr/>
          </p:nvSpPr>
          <p:spPr>
            <a:xfrm>
              <a:off x="1985962" y="2957930"/>
              <a:ext cx="161925" cy="2785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llipse 21">
              <a:extLst>
                <a:ext uri="{FF2B5EF4-FFF2-40B4-BE49-F238E27FC236}">
                  <a16:creationId xmlns:a16="http://schemas.microsoft.com/office/drawing/2014/main" id="{7077F6D9-E07D-4891-BCEF-9AB67ECA3404}"/>
                </a:ext>
              </a:extLst>
            </p:cNvPr>
            <p:cNvSpPr/>
            <p:nvPr/>
          </p:nvSpPr>
          <p:spPr>
            <a:xfrm>
              <a:off x="1866900" y="3867875"/>
              <a:ext cx="238125" cy="4095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llipse 22">
              <a:extLst>
                <a:ext uri="{FF2B5EF4-FFF2-40B4-BE49-F238E27FC236}">
                  <a16:creationId xmlns:a16="http://schemas.microsoft.com/office/drawing/2014/main" id="{1F964942-194F-47E3-BAD4-E9C351E92BBF}"/>
                </a:ext>
              </a:extLst>
            </p:cNvPr>
            <p:cNvSpPr/>
            <p:nvPr/>
          </p:nvSpPr>
          <p:spPr>
            <a:xfrm>
              <a:off x="3289300" y="4714875"/>
              <a:ext cx="139700" cy="2381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Ellipse 23">
              <a:extLst>
                <a:ext uri="{FF2B5EF4-FFF2-40B4-BE49-F238E27FC236}">
                  <a16:creationId xmlns:a16="http://schemas.microsoft.com/office/drawing/2014/main" id="{6C4E9D09-9602-4141-A593-26C64A9B82CE}"/>
                </a:ext>
              </a:extLst>
            </p:cNvPr>
            <p:cNvSpPr/>
            <p:nvPr/>
          </p:nvSpPr>
          <p:spPr>
            <a:xfrm>
              <a:off x="3289299" y="4232275"/>
              <a:ext cx="216069" cy="368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Ellipse 24">
              <a:extLst>
                <a:ext uri="{FF2B5EF4-FFF2-40B4-BE49-F238E27FC236}">
                  <a16:creationId xmlns:a16="http://schemas.microsoft.com/office/drawing/2014/main" id="{6A2DBE6D-E5B3-45D0-94E5-617A9FEBD652}"/>
                </a:ext>
              </a:extLst>
            </p:cNvPr>
            <p:cNvSpPr/>
            <p:nvPr/>
          </p:nvSpPr>
          <p:spPr>
            <a:xfrm>
              <a:off x="3739356" y="3870013"/>
              <a:ext cx="272821" cy="46503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Ellipse 25">
              <a:extLst>
                <a:ext uri="{FF2B5EF4-FFF2-40B4-BE49-F238E27FC236}">
                  <a16:creationId xmlns:a16="http://schemas.microsoft.com/office/drawing/2014/main" id="{E63F74FC-639F-49DE-96C7-67BF856829CC}"/>
                </a:ext>
              </a:extLst>
            </p:cNvPr>
            <p:cNvSpPr/>
            <p:nvPr/>
          </p:nvSpPr>
          <p:spPr>
            <a:xfrm>
              <a:off x="2417836" y="4303712"/>
              <a:ext cx="131061" cy="2254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Ellipse 26">
              <a:extLst>
                <a:ext uri="{FF2B5EF4-FFF2-40B4-BE49-F238E27FC236}">
                  <a16:creationId xmlns:a16="http://schemas.microsoft.com/office/drawing/2014/main" id="{DEEE8D11-53D1-42DB-AE13-1D651A0BDF0E}"/>
                </a:ext>
              </a:extLst>
            </p:cNvPr>
            <p:cNvSpPr/>
            <p:nvPr/>
          </p:nvSpPr>
          <p:spPr>
            <a:xfrm>
              <a:off x="2443751" y="3424242"/>
              <a:ext cx="161925" cy="2785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88" name="Étoile : 6 branches 87">
            <a:extLst>
              <a:ext uri="{FF2B5EF4-FFF2-40B4-BE49-F238E27FC236}">
                <a16:creationId xmlns:a16="http://schemas.microsoft.com/office/drawing/2014/main" id="{282DA452-61A6-4E56-B87D-C4E0C3DA00D5}"/>
              </a:ext>
            </a:extLst>
          </p:cNvPr>
          <p:cNvSpPr/>
          <p:nvPr/>
        </p:nvSpPr>
        <p:spPr>
          <a:xfrm rot="20165988">
            <a:off x="1844390" y="2434402"/>
            <a:ext cx="264768" cy="489905"/>
          </a:xfrm>
          <a:prstGeom prst="star6">
            <a:avLst>
              <a:gd name="adj" fmla="val 20791"/>
              <a:gd name="hf" fmla="val 115470"/>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89" name="Connecteur droit avec flèche 88">
            <a:extLst>
              <a:ext uri="{FF2B5EF4-FFF2-40B4-BE49-F238E27FC236}">
                <a16:creationId xmlns:a16="http://schemas.microsoft.com/office/drawing/2014/main" id="{7AECD8C6-6FA0-47CB-81DE-CB5D75A0E810}"/>
              </a:ext>
            </a:extLst>
          </p:cNvPr>
          <p:cNvCxnSpPr>
            <a:cxnSpLocks/>
          </p:cNvCxnSpPr>
          <p:nvPr/>
        </p:nvCxnSpPr>
        <p:spPr>
          <a:xfrm flipV="1">
            <a:off x="620929" y="2691207"/>
            <a:ext cx="1360496" cy="179632"/>
          </a:xfrm>
          <a:prstGeom prst="straightConnector1">
            <a:avLst/>
          </a:prstGeom>
          <a:ln w="57150">
            <a:solidFill>
              <a:srgbClr val="2E4F96"/>
            </a:solidFill>
            <a:tailEnd type="triangle"/>
          </a:ln>
        </p:spPr>
        <p:style>
          <a:lnRef idx="1">
            <a:schemeClr val="accent1"/>
          </a:lnRef>
          <a:fillRef idx="0">
            <a:schemeClr val="accent1"/>
          </a:fillRef>
          <a:effectRef idx="0">
            <a:schemeClr val="accent1"/>
          </a:effectRef>
          <a:fontRef idx="minor">
            <a:schemeClr val="tx1"/>
          </a:fontRef>
        </p:style>
      </p:cxnSp>
      <p:cxnSp>
        <p:nvCxnSpPr>
          <p:cNvPr id="75" name="Connecteur droit 74">
            <a:extLst>
              <a:ext uri="{FF2B5EF4-FFF2-40B4-BE49-F238E27FC236}">
                <a16:creationId xmlns:a16="http://schemas.microsoft.com/office/drawing/2014/main" id="{B6AAA868-5748-459F-92A5-B1816547B0D4}"/>
              </a:ext>
            </a:extLst>
          </p:cNvPr>
          <p:cNvCxnSpPr>
            <a:cxnSpLocks/>
          </p:cNvCxnSpPr>
          <p:nvPr/>
        </p:nvCxnSpPr>
        <p:spPr>
          <a:xfrm flipV="1">
            <a:off x="1195269" y="3441418"/>
            <a:ext cx="1873545" cy="251653"/>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2" name="Connecteur droit 91">
            <a:extLst>
              <a:ext uri="{FF2B5EF4-FFF2-40B4-BE49-F238E27FC236}">
                <a16:creationId xmlns:a16="http://schemas.microsoft.com/office/drawing/2014/main" id="{2CE9CFF6-1DF0-4489-9C42-DDFF7FEE99D7}"/>
              </a:ext>
            </a:extLst>
          </p:cNvPr>
          <p:cNvCxnSpPr>
            <a:cxnSpLocks/>
          </p:cNvCxnSpPr>
          <p:nvPr/>
        </p:nvCxnSpPr>
        <p:spPr>
          <a:xfrm flipV="1">
            <a:off x="1599449" y="4434906"/>
            <a:ext cx="1469364" cy="197364"/>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4" name="Connecteur droit 93">
            <a:extLst>
              <a:ext uri="{FF2B5EF4-FFF2-40B4-BE49-F238E27FC236}">
                <a16:creationId xmlns:a16="http://schemas.microsoft.com/office/drawing/2014/main" id="{9CE92A0A-25C0-4BAD-8771-13D276FCD46F}"/>
              </a:ext>
            </a:extLst>
          </p:cNvPr>
          <p:cNvCxnSpPr>
            <a:cxnSpLocks/>
          </p:cNvCxnSpPr>
          <p:nvPr/>
        </p:nvCxnSpPr>
        <p:spPr>
          <a:xfrm flipV="1">
            <a:off x="186288" y="3135791"/>
            <a:ext cx="1873545" cy="251653"/>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1" name="Connecteur droit 100">
            <a:extLst>
              <a:ext uri="{FF2B5EF4-FFF2-40B4-BE49-F238E27FC236}">
                <a16:creationId xmlns:a16="http://schemas.microsoft.com/office/drawing/2014/main" id="{762E7F5F-E56F-4863-9CC5-5B6AA308BBB4}"/>
              </a:ext>
            </a:extLst>
          </p:cNvPr>
          <p:cNvCxnSpPr>
            <a:cxnSpLocks/>
          </p:cNvCxnSpPr>
          <p:nvPr/>
        </p:nvCxnSpPr>
        <p:spPr>
          <a:xfrm flipV="1">
            <a:off x="1027556" y="4136737"/>
            <a:ext cx="2099938" cy="282062"/>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sp>
        <p:nvSpPr>
          <p:cNvPr id="113" name="Rectangle 112">
            <a:extLst>
              <a:ext uri="{FF2B5EF4-FFF2-40B4-BE49-F238E27FC236}">
                <a16:creationId xmlns:a16="http://schemas.microsoft.com/office/drawing/2014/main" id="{3A016D9B-FD9D-46DB-88BE-B76E0F533192}"/>
              </a:ext>
            </a:extLst>
          </p:cNvPr>
          <p:cNvSpPr/>
          <p:nvPr/>
        </p:nvSpPr>
        <p:spPr>
          <a:xfrm>
            <a:off x="1145911" y="2508252"/>
            <a:ext cx="3166355" cy="701052"/>
          </a:xfrm>
          <a:prstGeom prst="rect">
            <a:avLst/>
          </a:prstGeom>
          <a:noFill/>
          <a:ln>
            <a:noFill/>
          </a:ln>
          <a:scene3d>
            <a:camera prst="orthographicFront">
              <a:rot lat="19499994" lon="19499988"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ORGANISATION</a:t>
            </a:r>
          </a:p>
        </p:txBody>
      </p:sp>
      <p:sp>
        <p:nvSpPr>
          <p:cNvPr id="114" name="Rectangle 113">
            <a:extLst>
              <a:ext uri="{FF2B5EF4-FFF2-40B4-BE49-F238E27FC236}">
                <a16:creationId xmlns:a16="http://schemas.microsoft.com/office/drawing/2014/main" id="{C73C160B-0057-4915-84CD-1E484420AFDA}"/>
              </a:ext>
            </a:extLst>
          </p:cNvPr>
          <p:cNvSpPr/>
          <p:nvPr/>
        </p:nvSpPr>
        <p:spPr>
          <a:xfrm>
            <a:off x="2570695" y="2288001"/>
            <a:ext cx="3166355" cy="701052"/>
          </a:xfrm>
          <a:prstGeom prst="rect">
            <a:avLst/>
          </a:prstGeom>
          <a:noFill/>
          <a:ln>
            <a:noFill/>
          </a:ln>
          <a:scene3d>
            <a:camera prst="orthographicFront">
              <a:rot lat="19499994" lon="19499988"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CONDITION DE TRAVAIL</a:t>
            </a:r>
          </a:p>
        </p:txBody>
      </p:sp>
      <p:sp>
        <p:nvSpPr>
          <p:cNvPr id="115" name="Rectangle 114">
            <a:extLst>
              <a:ext uri="{FF2B5EF4-FFF2-40B4-BE49-F238E27FC236}">
                <a16:creationId xmlns:a16="http://schemas.microsoft.com/office/drawing/2014/main" id="{8AE1D068-8169-4224-B977-CF2E95218150}"/>
              </a:ext>
            </a:extLst>
          </p:cNvPr>
          <p:cNvSpPr/>
          <p:nvPr/>
        </p:nvSpPr>
        <p:spPr>
          <a:xfrm>
            <a:off x="4034601" y="2077973"/>
            <a:ext cx="3166355" cy="701052"/>
          </a:xfrm>
          <a:prstGeom prst="rect">
            <a:avLst/>
          </a:prstGeom>
          <a:noFill/>
          <a:ln>
            <a:noFill/>
          </a:ln>
          <a:scene3d>
            <a:camera prst="orthographicFront">
              <a:rot lat="19499994" lon="19499988"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t>FONCTIONNEMENT DE L’ÉQUIPE</a:t>
            </a:r>
          </a:p>
        </p:txBody>
      </p:sp>
      <p:sp>
        <p:nvSpPr>
          <p:cNvPr id="116" name="Rectangle 115">
            <a:extLst>
              <a:ext uri="{FF2B5EF4-FFF2-40B4-BE49-F238E27FC236}">
                <a16:creationId xmlns:a16="http://schemas.microsoft.com/office/drawing/2014/main" id="{A3E99EAF-B72D-4246-A555-6149EDDF3D91}"/>
              </a:ext>
            </a:extLst>
          </p:cNvPr>
          <p:cNvSpPr/>
          <p:nvPr/>
        </p:nvSpPr>
        <p:spPr>
          <a:xfrm>
            <a:off x="5520351" y="1924387"/>
            <a:ext cx="3166355" cy="701052"/>
          </a:xfrm>
          <a:prstGeom prst="rect">
            <a:avLst/>
          </a:prstGeom>
          <a:noFill/>
          <a:ln>
            <a:noFill/>
          </a:ln>
          <a:scene3d>
            <a:camera prst="orthographicFront">
              <a:rot lat="19499994" lon="19499988"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t>PROCÉDURES OPÉRATIONNELLES</a:t>
            </a:r>
          </a:p>
        </p:txBody>
      </p:sp>
      <p:sp>
        <p:nvSpPr>
          <p:cNvPr id="117" name="Rectangle 116">
            <a:extLst>
              <a:ext uri="{FF2B5EF4-FFF2-40B4-BE49-F238E27FC236}">
                <a16:creationId xmlns:a16="http://schemas.microsoft.com/office/drawing/2014/main" id="{6E56E27C-9E25-4DBE-AAF1-D50675F47068}"/>
              </a:ext>
            </a:extLst>
          </p:cNvPr>
          <p:cNvSpPr/>
          <p:nvPr/>
        </p:nvSpPr>
        <p:spPr>
          <a:xfrm>
            <a:off x="6979811" y="1657259"/>
            <a:ext cx="3166355" cy="701052"/>
          </a:xfrm>
          <a:prstGeom prst="rect">
            <a:avLst/>
          </a:prstGeom>
          <a:noFill/>
          <a:ln>
            <a:noFill/>
          </a:ln>
          <a:scene3d>
            <a:camera prst="orthographicFront">
              <a:rot lat="19499994" lon="19499988"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rPr>
              <a:t>SOIGNANTS - INDIVIDUS – PATIENT</a:t>
            </a:r>
          </a:p>
        </p:txBody>
      </p:sp>
      <p:sp>
        <p:nvSpPr>
          <p:cNvPr id="137" name="ZoneTexte 136">
            <a:extLst>
              <a:ext uri="{FF2B5EF4-FFF2-40B4-BE49-F238E27FC236}">
                <a16:creationId xmlns:a16="http://schemas.microsoft.com/office/drawing/2014/main" id="{560C0130-E5B9-449D-9260-5B7B29C152AC}"/>
              </a:ext>
            </a:extLst>
          </p:cNvPr>
          <p:cNvSpPr txBox="1"/>
          <p:nvPr/>
        </p:nvSpPr>
        <p:spPr>
          <a:xfrm>
            <a:off x="364805" y="5117674"/>
            <a:ext cx="1745991" cy="230832"/>
          </a:xfrm>
          <a:prstGeom prst="rect">
            <a:avLst/>
          </a:prstGeom>
          <a:noFill/>
        </p:spPr>
        <p:txBody>
          <a:bodyPr wrap="none" rtlCol="0">
            <a:spAutoFit/>
          </a:bodyPr>
          <a:lstStyle/>
          <a:p>
            <a:r>
              <a:rPr lang="fr-FR" sz="900" i="1" dirty="0">
                <a:solidFill>
                  <a:schemeClr val="bg1">
                    <a:lumMod val="50000"/>
                  </a:schemeClr>
                </a:solidFill>
              </a:rPr>
              <a:t>Figure 1 : La méthode de REASON</a:t>
            </a:r>
          </a:p>
        </p:txBody>
      </p:sp>
      <p:sp>
        <p:nvSpPr>
          <p:cNvPr id="81" name="ZoneTexte 80">
            <a:extLst>
              <a:ext uri="{FF2B5EF4-FFF2-40B4-BE49-F238E27FC236}">
                <a16:creationId xmlns:a16="http://schemas.microsoft.com/office/drawing/2014/main" id="{4D39F1CA-29E1-4E7A-BB7B-9113881DE312}"/>
              </a:ext>
            </a:extLst>
          </p:cNvPr>
          <p:cNvSpPr txBox="1"/>
          <p:nvPr/>
        </p:nvSpPr>
        <p:spPr>
          <a:xfrm>
            <a:off x="4152519" y="6477959"/>
            <a:ext cx="3886962" cy="276999"/>
          </a:xfrm>
          <a:prstGeom prst="rect">
            <a:avLst/>
          </a:prstGeom>
          <a:noFill/>
        </p:spPr>
        <p:txBody>
          <a:bodyPr wrap="none" rtlCol="0">
            <a:spAutoFit/>
          </a:bodyPr>
          <a:lstStyle/>
          <a:p>
            <a:r>
              <a:rPr lang="fr-FR" sz="1200" dirty="0"/>
              <a:t>Équipe Qualité-Gestion des risques CHLP – le </a:t>
            </a:r>
            <a:fld id="{12F8AB7A-5979-4691-8383-96532F25641A}" type="datetime4">
              <a:rPr lang="fr-FR" sz="1200" smtClean="0"/>
              <a:t>2 mars 2026</a:t>
            </a:fld>
            <a:endParaRPr lang="fr-FR" sz="1200" dirty="0"/>
          </a:p>
        </p:txBody>
      </p:sp>
    </p:spTree>
    <p:extLst>
      <p:ext uri="{BB962C8B-B14F-4D97-AF65-F5344CB8AC3E}">
        <p14:creationId xmlns:p14="http://schemas.microsoft.com/office/powerpoint/2010/main" val="1268781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wipe(left)">
                                      <p:cBhvr>
                                        <p:cTn id="7" dur="250"/>
                                        <p:tgtEl>
                                          <p:spTgt spid="89"/>
                                        </p:tgtEl>
                                      </p:cBhvr>
                                    </p:animEffect>
                                  </p:childTnLst>
                                </p:cTn>
                              </p:par>
                            </p:childTnLst>
                          </p:cTn>
                        </p:par>
                        <p:par>
                          <p:cTn id="8" fill="hold">
                            <p:stCondLst>
                              <p:cond delay="250"/>
                            </p:stCondLst>
                            <p:childTnLst>
                              <p:par>
                                <p:cTn id="9" presetID="53" presetClass="entr" presetSubtype="16" fill="hold" grpId="0" nodeType="afterEffect">
                                  <p:stCondLst>
                                    <p:cond delay="0"/>
                                  </p:stCondLst>
                                  <p:childTnLst>
                                    <p:set>
                                      <p:cBhvr>
                                        <p:cTn id="10" dur="1" fill="hold">
                                          <p:stCondLst>
                                            <p:cond delay="0"/>
                                          </p:stCondLst>
                                        </p:cTn>
                                        <p:tgtEl>
                                          <p:spTgt spid="88"/>
                                        </p:tgtEl>
                                        <p:attrNameLst>
                                          <p:attrName>style.visibility</p:attrName>
                                        </p:attrNameLst>
                                      </p:cBhvr>
                                      <p:to>
                                        <p:strVal val="visible"/>
                                      </p:to>
                                    </p:set>
                                    <p:anim calcmode="lin" valueType="num">
                                      <p:cBhvr>
                                        <p:cTn id="11" dur="100" fill="hold"/>
                                        <p:tgtEl>
                                          <p:spTgt spid="88"/>
                                        </p:tgtEl>
                                        <p:attrNameLst>
                                          <p:attrName>ppt_w</p:attrName>
                                        </p:attrNameLst>
                                      </p:cBhvr>
                                      <p:tavLst>
                                        <p:tav tm="0">
                                          <p:val>
                                            <p:fltVal val="0"/>
                                          </p:val>
                                        </p:tav>
                                        <p:tav tm="100000">
                                          <p:val>
                                            <p:strVal val="#ppt_w"/>
                                          </p:val>
                                        </p:tav>
                                      </p:tavLst>
                                    </p:anim>
                                    <p:anim calcmode="lin" valueType="num">
                                      <p:cBhvr>
                                        <p:cTn id="12" dur="100" fill="hold"/>
                                        <p:tgtEl>
                                          <p:spTgt spid="88"/>
                                        </p:tgtEl>
                                        <p:attrNameLst>
                                          <p:attrName>ppt_h</p:attrName>
                                        </p:attrNameLst>
                                      </p:cBhvr>
                                      <p:tavLst>
                                        <p:tav tm="0">
                                          <p:val>
                                            <p:fltVal val="0"/>
                                          </p:val>
                                        </p:tav>
                                        <p:tav tm="100000">
                                          <p:val>
                                            <p:strVal val="#ppt_h"/>
                                          </p:val>
                                        </p:tav>
                                      </p:tavLst>
                                    </p:anim>
                                    <p:animEffect transition="in" filter="fade">
                                      <p:cBhvr>
                                        <p:cTn id="13" dur="100"/>
                                        <p:tgtEl>
                                          <p:spTgt spid="88"/>
                                        </p:tgtEl>
                                      </p:cBhvr>
                                    </p:animEffect>
                                  </p:childTnLst>
                                </p:cTn>
                              </p:par>
                            </p:childTnLst>
                          </p:cTn>
                        </p:par>
                        <p:par>
                          <p:cTn id="14" fill="hold">
                            <p:stCondLst>
                              <p:cond delay="350"/>
                            </p:stCondLst>
                            <p:childTnLst>
                              <p:par>
                                <p:cTn id="15" presetID="22" presetClass="entr" presetSubtype="8" fill="hold" nodeType="afterEffect">
                                  <p:stCondLst>
                                    <p:cond delay="0"/>
                                  </p:stCondLst>
                                  <p:childTnLst>
                                    <p:set>
                                      <p:cBhvr>
                                        <p:cTn id="16" dur="1" fill="hold">
                                          <p:stCondLst>
                                            <p:cond delay="0"/>
                                          </p:stCondLst>
                                        </p:cTn>
                                        <p:tgtEl>
                                          <p:spTgt spid="101"/>
                                        </p:tgtEl>
                                        <p:attrNameLst>
                                          <p:attrName>style.visibility</p:attrName>
                                        </p:attrNameLst>
                                      </p:cBhvr>
                                      <p:to>
                                        <p:strVal val="visible"/>
                                      </p:to>
                                    </p:set>
                                    <p:animEffect transition="in" filter="wipe(left)">
                                      <p:cBhvr>
                                        <p:cTn id="17" dur="250"/>
                                        <p:tgtEl>
                                          <p:spTgt spid="101"/>
                                        </p:tgtEl>
                                      </p:cBhvr>
                                    </p:animEffect>
                                  </p:childTnLst>
                                </p:cTn>
                              </p:par>
                            </p:childTnLst>
                          </p:cTn>
                        </p:par>
                        <p:par>
                          <p:cTn id="18" fill="hold">
                            <p:stCondLst>
                              <p:cond delay="600"/>
                            </p:stCondLst>
                            <p:childTnLst>
                              <p:par>
                                <p:cTn id="19" presetID="22" presetClass="entr" presetSubtype="8" fill="hold" nodeType="afterEffect">
                                  <p:stCondLst>
                                    <p:cond delay="0"/>
                                  </p:stCondLst>
                                  <p:childTnLst>
                                    <p:set>
                                      <p:cBhvr>
                                        <p:cTn id="20" dur="1" fill="hold">
                                          <p:stCondLst>
                                            <p:cond delay="0"/>
                                          </p:stCondLst>
                                        </p:cTn>
                                        <p:tgtEl>
                                          <p:spTgt spid="103"/>
                                        </p:tgtEl>
                                        <p:attrNameLst>
                                          <p:attrName>style.visibility</p:attrName>
                                        </p:attrNameLst>
                                      </p:cBhvr>
                                      <p:to>
                                        <p:strVal val="visible"/>
                                      </p:to>
                                    </p:set>
                                    <p:animEffect transition="in" filter="wipe(left)">
                                      <p:cBhvr>
                                        <p:cTn id="21" dur="250"/>
                                        <p:tgtEl>
                                          <p:spTgt spid="103"/>
                                        </p:tgtEl>
                                      </p:cBhvr>
                                    </p:animEffect>
                                  </p:childTnLst>
                                </p:cTn>
                              </p:par>
                            </p:childTnLst>
                          </p:cTn>
                        </p:par>
                        <p:par>
                          <p:cTn id="22" fill="hold">
                            <p:stCondLst>
                              <p:cond delay="850"/>
                            </p:stCondLst>
                            <p:childTnLst>
                              <p:par>
                                <p:cTn id="23" presetID="22" presetClass="entr" presetSubtype="8" fill="hold" nodeType="afterEffect">
                                  <p:stCondLst>
                                    <p:cond delay="0"/>
                                  </p:stCondLst>
                                  <p:childTnLst>
                                    <p:set>
                                      <p:cBhvr>
                                        <p:cTn id="24" dur="1" fill="hold">
                                          <p:stCondLst>
                                            <p:cond delay="0"/>
                                          </p:stCondLst>
                                        </p:cTn>
                                        <p:tgtEl>
                                          <p:spTgt spid="105"/>
                                        </p:tgtEl>
                                        <p:attrNameLst>
                                          <p:attrName>style.visibility</p:attrName>
                                        </p:attrNameLst>
                                      </p:cBhvr>
                                      <p:to>
                                        <p:strVal val="visible"/>
                                      </p:to>
                                    </p:set>
                                    <p:animEffect transition="in" filter="wipe(left)">
                                      <p:cBhvr>
                                        <p:cTn id="25" dur="250"/>
                                        <p:tgtEl>
                                          <p:spTgt spid="105"/>
                                        </p:tgtEl>
                                      </p:cBhvr>
                                    </p:animEffect>
                                  </p:childTnLst>
                                </p:cTn>
                              </p:par>
                            </p:childTnLst>
                          </p:cTn>
                        </p:par>
                        <p:par>
                          <p:cTn id="26" fill="hold">
                            <p:stCondLst>
                              <p:cond delay="1100"/>
                            </p:stCondLst>
                            <p:childTnLst>
                              <p:par>
                                <p:cTn id="27" presetID="53" presetClass="entr" presetSubtype="16" fill="hold" grpId="0" nodeType="afterEffect">
                                  <p:stCondLst>
                                    <p:cond delay="0"/>
                                  </p:stCondLst>
                                  <p:childTnLst>
                                    <p:set>
                                      <p:cBhvr>
                                        <p:cTn id="28" dur="1" fill="hold">
                                          <p:stCondLst>
                                            <p:cond delay="0"/>
                                          </p:stCondLst>
                                        </p:cTn>
                                        <p:tgtEl>
                                          <p:spTgt spid="107"/>
                                        </p:tgtEl>
                                        <p:attrNameLst>
                                          <p:attrName>style.visibility</p:attrName>
                                        </p:attrNameLst>
                                      </p:cBhvr>
                                      <p:to>
                                        <p:strVal val="visible"/>
                                      </p:to>
                                    </p:set>
                                    <p:anim calcmode="lin" valueType="num">
                                      <p:cBhvr>
                                        <p:cTn id="29" dur="100" fill="hold"/>
                                        <p:tgtEl>
                                          <p:spTgt spid="107"/>
                                        </p:tgtEl>
                                        <p:attrNameLst>
                                          <p:attrName>ppt_w</p:attrName>
                                        </p:attrNameLst>
                                      </p:cBhvr>
                                      <p:tavLst>
                                        <p:tav tm="0">
                                          <p:val>
                                            <p:fltVal val="0"/>
                                          </p:val>
                                        </p:tav>
                                        <p:tav tm="100000">
                                          <p:val>
                                            <p:strVal val="#ppt_w"/>
                                          </p:val>
                                        </p:tav>
                                      </p:tavLst>
                                    </p:anim>
                                    <p:anim calcmode="lin" valueType="num">
                                      <p:cBhvr>
                                        <p:cTn id="30" dur="100" fill="hold"/>
                                        <p:tgtEl>
                                          <p:spTgt spid="107"/>
                                        </p:tgtEl>
                                        <p:attrNameLst>
                                          <p:attrName>ppt_h</p:attrName>
                                        </p:attrNameLst>
                                      </p:cBhvr>
                                      <p:tavLst>
                                        <p:tav tm="0">
                                          <p:val>
                                            <p:fltVal val="0"/>
                                          </p:val>
                                        </p:tav>
                                        <p:tav tm="100000">
                                          <p:val>
                                            <p:strVal val="#ppt_h"/>
                                          </p:val>
                                        </p:tav>
                                      </p:tavLst>
                                    </p:anim>
                                    <p:animEffect transition="in" filter="fade">
                                      <p:cBhvr>
                                        <p:cTn id="31" dur="100"/>
                                        <p:tgtEl>
                                          <p:spTgt spid="107"/>
                                        </p:tgtEl>
                                      </p:cBhvr>
                                    </p:animEffect>
                                  </p:childTnLst>
                                </p:cTn>
                              </p:par>
                            </p:childTnLst>
                          </p:cTn>
                        </p:par>
                        <p:par>
                          <p:cTn id="32" fill="hold">
                            <p:stCondLst>
                              <p:cond delay="1200"/>
                            </p:stCondLst>
                            <p:childTnLst>
                              <p:par>
                                <p:cTn id="33" presetID="22" presetClass="entr" presetSubtype="8" fill="hold" nodeType="afterEffect">
                                  <p:stCondLst>
                                    <p:cond delay="0"/>
                                  </p:stCondLst>
                                  <p:childTnLst>
                                    <p:set>
                                      <p:cBhvr>
                                        <p:cTn id="34" dur="1" fill="hold">
                                          <p:stCondLst>
                                            <p:cond delay="0"/>
                                          </p:stCondLst>
                                        </p:cTn>
                                        <p:tgtEl>
                                          <p:spTgt spid="94"/>
                                        </p:tgtEl>
                                        <p:attrNameLst>
                                          <p:attrName>style.visibility</p:attrName>
                                        </p:attrNameLst>
                                      </p:cBhvr>
                                      <p:to>
                                        <p:strVal val="visible"/>
                                      </p:to>
                                    </p:set>
                                    <p:animEffect transition="in" filter="wipe(left)">
                                      <p:cBhvr>
                                        <p:cTn id="35" dur="250"/>
                                        <p:tgtEl>
                                          <p:spTgt spid="94"/>
                                        </p:tgtEl>
                                      </p:cBhvr>
                                    </p:animEffect>
                                  </p:childTnLst>
                                </p:cTn>
                              </p:par>
                            </p:childTnLst>
                          </p:cTn>
                        </p:par>
                        <p:par>
                          <p:cTn id="36" fill="hold">
                            <p:stCondLst>
                              <p:cond delay="1450"/>
                            </p:stCondLst>
                            <p:childTnLst>
                              <p:par>
                                <p:cTn id="37" presetID="22" presetClass="entr" presetSubtype="8" fill="hold" nodeType="afterEffect">
                                  <p:stCondLst>
                                    <p:cond delay="0"/>
                                  </p:stCondLst>
                                  <p:childTnLst>
                                    <p:set>
                                      <p:cBhvr>
                                        <p:cTn id="38" dur="1" fill="hold">
                                          <p:stCondLst>
                                            <p:cond delay="0"/>
                                          </p:stCondLst>
                                        </p:cTn>
                                        <p:tgtEl>
                                          <p:spTgt spid="96"/>
                                        </p:tgtEl>
                                        <p:attrNameLst>
                                          <p:attrName>style.visibility</p:attrName>
                                        </p:attrNameLst>
                                      </p:cBhvr>
                                      <p:to>
                                        <p:strVal val="visible"/>
                                      </p:to>
                                    </p:set>
                                    <p:animEffect transition="in" filter="wipe(left)">
                                      <p:cBhvr>
                                        <p:cTn id="39" dur="250"/>
                                        <p:tgtEl>
                                          <p:spTgt spid="96"/>
                                        </p:tgtEl>
                                      </p:cBhvr>
                                    </p:animEffect>
                                  </p:childTnLst>
                                </p:cTn>
                              </p:par>
                            </p:childTnLst>
                          </p:cTn>
                        </p:par>
                        <p:par>
                          <p:cTn id="40" fill="hold">
                            <p:stCondLst>
                              <p:cond delay="1700"/>
                            </p:stCondLst>
                            <p:childTnLst>
                              <p:par>
                                <p:cTn id="41" presetID="22" presetClass="entr" presetSubtype="8" fill="hold" nodeType="afterEffect">
                                  <p:stCondLst>
                                    <p:cond delay="0"/>
                                  </p:stCondLst>
                                  <p:childTnLst>
                                    <p:set>
                                      <p:cBhvr>
                                        <p:cTn id="42" dur="1" fill="hold">
                                          <p:stCondLst>
                                            <p:cond delay="0"/>
                                          </p:stCondLst>
                                        </p:cTn>
                                        <p:tgtEl>
                                          <p:spTgt spid="97"/>
                                        </p:tgtEl>
                                        <p:attrNameLst>
                                          <p:attrName>style.visibility</p:attrName>
                                        </p:attrNameLst>
                                      </p:cBhvr>
                                      <p:to>
                                        <p:strVal val="visible"/>
                                      </p:to>
                                    </p:set>
                                    <p:animEffect transition="in" filter="wipe(left)">
                                      <p:cBhvr>
                                        <p:cTn id="43" dur="250"/>
                                        <p:tgtEl>
                                          <p:spTgt spid="97"/>
                                        </p:tgtEl>
                                      </p:cBhvr>
                                    </p:animEffect>
                                  </p:childTnLst>
                                </p:cTn>
                              </p:par>
                            </p:childTnLst>
                          </p:cTn>
                        </p:par>
                        <p:par>
                          <p:cTn id="44" fill="hold">
                            <p:stCondLst>
                              <p:cond delay="1950"/>
                            </p:stCondLst>
                            <p:childTnLst>
                              <p:par>
                                <p:cTn id="45" presetID="22" presetClass="entr" presetSubtype="8" fill="hold" nodeType="afterEffect">
                                  <p:stCondLst>
                                    <p:cond delay="0"/>
                                  </p:stCondLst>
                                  <p:childTnLst>
                                    <p:set>
                                      <p:cBhvr>
                                        <p:cTn id="46" dur="1" fill="hold">
                                          <p:stCondLst>
                                            <p:cond delay="0"/>
                                          </p:stCondLst>
                                        </p:cTn>
                                        <p:tgtEl>
                                          <p:spTgt spid="98"/>
                                        </p:tgtEl>
                                        <p:attrNameLst>
                                          <p:attrName>style.visibility</p:attrName>
                                        </p:attrNameLst>
                                      </p:cBhvr>
                                      <p:to>
                                        <p:strVal val="visible"/>
                                      </p:to>
                                    </p:set>
                                    <p:animEffect transition="in" filter="wipe(left)">
                                      <p:cBhvr>
                                        <p:cTn id="47" dur="250"/>
                                        <p:tgtEl>
                                          <p:spTgt spid="98"/>
                                        </p:tgtEl>
                                      </p:cBhvr>
                                    </p:animEffect>
                                  </p:childTnLst>
                                </p:cTn>
                              </p:par>
                            </p:childTnLst>
                          </p:cTn>
                        </p:par>
                        <p:par>
                          <p:cTn id="48" fill="hold">
                            <p:stCondLst>
                              <p:cond delay="2200"/>
                            </p:stCondLst>
                            <p:childTnLst>
                              <p:par>
                                <p:cTn id="49" presetID="53" presetClass="entr" presetSubtype="16" fill="hold" grpId="0" nodeType="afterEffect">
                                  <p:stCondLst>
                                    <p:cond delay="0"/>
                                  </p:stCondLst>
                                  <p:childTnLst>
                                    <p:set>
                                      <p:cBhvr>
                                        <p:cTn id="50" dur="1" fill="hold">
                                          <p:stCondLst>
                                            <p:cond delay="0"/>
                                          </p:stCondLst>
                                        </p:cTn>
                                        <p:tgtEl>
                                          <p:spTgt spid="100"/>
                                        </p:tgtEl>
                                        <p:attrNameLst>
                                          <p:attrName>style.visibility</p:attrName>
                                        </p:attrNameLst>
                                      </p:cBhvr>
                                      <p:to>
                                        <p:strVal val="visible"/>
                                      </p:to>
                                    </p:set>
                                    <p:anim calcmode="lin" valueType="num">
                                      <p:cBhvr>
                                        <p:cTn id="51" dur="100" fill="hold"/>
                                        <p:tgtEl>
                                          <p:spTgt spid="100"/>
                                        </p:tgtEl>
                                        <p:attrNameLst>
                                          <p:attrName>ppt_w</p:attrName>
                                        </p:attrNameLst>
                                      </p:cBhvr>
                                      <p:tavLst>
                                        <p:tav tm="0">
                                          <p:val>
                                            <p:fltVal val="0"/>
                                          </p:val>
                                        </p:tav>
                                        <p:tav tm="100000">
                                          <p:val>
                                            <p:strVal val="#ppt_w"/>
                                          </p:val>
                                        </p:tav>
                                      </p:tavLst>
                                    </p:anim>
                                    <p:anim calcmode="lin" valueType="num">
                                      <p:cBhvr>
                                        <p:cTn id="52" dur="100" fill="hold"/>
                                        <p:tgtEl>
                                          <p:spTgt spid="100"/>
                                        </p:tgtEl>
                                        <p:attrNameLst>
                                          <p:attrName>ppt_h</p:attrName>
                                        </p:attrNameLst>
                                      </p:cBhvr>
                                      <p:tavLst>
                                        <p:tav tm="0">
                                          <p:val>
                                            <p:fltVal val="0"/>
                                          </p:val>
                                        </p:tav>
                                        <p:tav tm="100000">
                                          <p:val>
                                            <p:strVal val="#ppt_h"/>
                                          </p:val>
                                        </p:tav>
                                      </p:tavLst>
                                    </p:anim>
                                    <p:animEffect transition="in" filter="fade">
                                      <p:cBhvr>
                                        <p:cTn id="53" dur="100"/>
                                        <p:tgtEl>
                                          <p:spTgt spid="100"/>
                                        </p:tgtEl>
                                      </p:cBhvr>
                                    </p:animEffect>
                                  </p:childTnLst>
                                </p:cTn>
                              </p:par>
                            </p:childTnLst>
                          </p:cTn>
                        </p:par>
                        <p:par>
                          <p:cTn id="54" fill="hold">
                            <p:stCondLst>
                              <p:cond delay="2300"/>
                            </p:stCondLst>
                            <p:childTnLst>
                              <p:par>
                                <p:cTn id="55" presetID="22" presetClass="entr" presetSubtype="8" fill="hold" nodeType="afterEffect">
                                  <p:stCondLst>
                                    <p:cond delay="0"/>
                                  </p:stCondLst>
                                  <p:childTnLst>
                                    <p:set>
                                      <p:cBhvr>
                                        <p:cTn id="56" dur="1" fill="hold">
                                          <p:stCondLst>
                                            <p:cond delay="0"/>
                                          </p:stCondLst>
                                        </p:cTn>
                                        <p:tgtEl>
                                          <p:spTgt spid="92"/>
                                        </p:tgtEl>
                                        <p:attrNameLst>
                                          <p:attrName>style.visibility</p:attrName>
                                        </p:attrNameLst>
                                      </p:cBhvr>
                                      <p:to>
                                        <p:strVal val="visible"/>
                                      </p:to>
                                    </p:set>
                                    <p:animEffect transition="in" filter="wipe(left)">
                                      <p:cBhvr>
                                        <p:cTn id="57" dur="250"/>
                                        <p:tgtEl>
                                          <p:spTgt spid="92"/>
                                        </p:tgtEl>
                                      </p:cBhvr>
                                    </p:animEffect>
                                  </p:childTnLst>
                                </p:cTn>
                              </p:par>
                            </p:childTnLst>
                          </p:cTn>
                        </p:par>
                        <p:par>
                          <p:cTn id="58" fill="hold">
                            <p:stCondLst>
                              <p:cond delay="2550"/>
                            </p:stCondLst>
                            <p:childTnLst>
                              <p:par>
                                <p:cTn id="59" presetID="22" presetClass="entr" presetSubtype="8" fill="hold" nodeType="afterEffect">
                                  <p:stCondLst>
                                    <p:cond delay="0"/>
                                  </p:stCondLst>
                                  <p:childTnLst>
                                    <p:set>
                                      <p:cBhvr>
                                        <p:cTn id="60" dur="1" fill="hold">
                                          <p:stCondLst>
                                            <p:cond delay="0"/>
                                          </p:stCondLst>
                                        </p:cTn>
                                        <p:tgtEl>
                                          <p:spTgt spid="91"/>
                                        </p:tgtEl>
                                        <p:attrNameLst>
                                          <p:attrName>style.visibility</p:attrName>
                                        </p:attrNameLst>
                                      </p:cBhvr>
                                      <p:to>
                                        <p:strVal val="visible"/>
                                      </p:to>
                                    </p:set>
                                    <p:animEffect transition="in" filter="wipe(left)">
                                      <p:cBhvr>
                                        <p:cTn id="61" dur="250"/>
                                        <p:tgtEl>
                                          <p:spTgt spid="91"/>
                                        </p:tgtEl>
                                      </p:cBhvr>
                                    </p:animEffect>
                                  </p:childTnLst>
                                </p:cTn>
                              </p:par>
                            </p:childTnLst>
                          </p:cTn>
                        </p:par>
                        <p:par>
                          <p:cTn id="62" fill="hold">
                            <p:stCondLst>
                              <p:cond delay="2800"/>
                            </p:stCondLst>
                            <p:childTnLst>
                              <p:par>
                                <p:cTn id="63" presetID="53" presetClass="entr" presetSubtype="16" fill="hold" grpId="0" nodeType="afterEffect">
                                  <p:stCondLst>
                                    <p:cond delay="0"/>
                                  </p:stCondLst>
                                  <p:childTnLst>
                                    <p:set>
                                      <p:cBhvr>
                                        <p:cTn id="64" dur="1" fill="hold">
                                          <p:stCondLst>
                                            <p:cond delay="0"/>
                                          </p:stCondLst>
                                        </p:cTn>
                                        <p:tgtEl>
                                          <p:spTgt spid="90"/>
                                        </p:tgtEl>
                                        <p:attrNameLst>
                                          <p:attrName>style.visibility</p:attrName>
                                        </p:attrNameLst>
                                      </p:cBhvr>
                                      <p:to>
                                        <p:strVal val="visible"/>
                                      </p:to>
                                    </p:set>
                                    <p:anim calcmode="lin" valueType="num">
                                      <p:cBhvr>
                                        <p:cTn id="65" dur="100" fill="hold"/>
                                        <p:tgtEl>
                                          <p:spTgt spid="90"/>
                                        </p:tgtEl>
                                        <p:attrNameLst>
                                          <p:attrName>ppt_w</p:attrName>
                                        </p:attrNameLst>
                                      </p:cBhvr>
                                      <p:tavLst>
                                        <p:tav tm="0">
                                          <p:val>
                                            <p:fltVal val="0"/>
                                          </p:val>
                                        </p:tav>
                                        <p:tav tm="100000">
                                          <p:val>
                                            <p:strVal val="#ppt_w"/>
                                          </p:val>
                                        </p:tav>
                                      </p:tavLst>
                                    </p:anim>
                                    <p:anim calcmode="lin" valueType="num">
                                      <p:cBhvr>
                                        <p:cTn id="66" dur="100" fill="hold"/>
                                        <p:tgtEl>
                                          <p:spTgt spid="90"/>
                                        </p:tgtEl>
                                        <p:attrNameLst>
                                          <p:attrName>ppt_h</p:attrName>
                                        </p:attrNameLst>
                                      </p:cBhvr>
                                      <p:tavLst>
                                        <p:tav tm="0">
                                          <p:val>
                                            <p:fltVal val="0"/>
                                          </p:val>
                                        </p:tav>
                                        <p:tav tm="100000">
                                          <p:val>
                                            <p:strVal val="#ppt_h"/>
                                          </p:val>
                                        </p:tav>
                                      </p:tavLst>
                                    </p:anim>
                                    <p:animEffect transition="in" filter="fade">
                                      <p:cBhvr>
                                        <p:cTn id="67" dur="100"/>
                                        <p:tgtEl>
                                          <p:spTgt spid="90"/>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nodeType="clickEffect">
                                  <p:stCondLst>
                                    <p:cond delay="0"/>
                                  </p:stCondLst>
                                  <p:childTnLst>
                                    <p:set>
                                      <p:cBhvr>
                                        <p:cTn id="71" dur="1" fill="hold">
                                          <p:stCondLst>
                                            <p:cond delay="0"/>
                                          </p:stCondLst>
                                        </p:cTn>
                                        <p:tgtEl>
                                          <p:spTgt spid="75"/>
                                        </p:tgtEl>
                                        <p:attrNameLst>
                                          <p:attrName>style.visibility</p:attrName>
                                        </p:attrNameLst>
                                      </p:cBhvr>
                                      <p:to>
                                        <p:strVal val="visible"/>
                                      </p:to>
                                    </p:set>
                                    <p:animEffect transition="in" filter="wipe(left)">
                                      <p:cBhvr>
                                        <p:cTn id="72" dur="250"/>
                                        <p:tgtEl>
                                          <p:spTgt spid="75"/>
                                        </p:tgtEl>
                                      </p:cBhvr>
                                    </p:animEffect>
                                  </p:childTnLst>
                                </p:cTn>
                              </p:par>
                            </p:childTnLst>
                          </p:cTn>
                        </p:par>
                        <p:par>
                          <p:cTn id="73" fill="hold">
                            <p:stCondLst>
                              <p:cond delay="250"/>
                            </p:stCondLst>
                            <p:childTnLst>
                              <p:par>
                                <p:cTn id="74" presetID="22" presetClass="entr" presetSubtype="8" fill="hold" nodeType="afterEffect">
                                  <p:stCondLst>
                                    <p:cond delay="0"/>
                                  </p:stCondLst>
                                  <p:childTnLst>
                                    <p:set>
                                      <p:cBhvr>
                                        <p:cTn id="75" dur="1" fill="hold">
                                          <p:stCondLst>
                                            <p:cond delay="0"/>
                                          </p:stCondLst>
                                        </p:cTn>
                                        <p:tgtEl>
                                          <p:spTgt spid="77"/>
                                        </p:tgtEl>
                                        <p:attrNameLst>
                                          <p:attrName>style.visibility</p:attrName>
                                        </p:attrNameLst>
                                      </p:cBhvr>
                                      <p:to>
                                        <p:strVal val="visible"/>
                                      </p:to>
                                    </p:set>
                                    <p:animEffect transition="in" filter="wipe(left)">
                                      <p:cBhvr>
                                        <p:cTn id="76" dur="250"/>
                                        <p:tgtEl>
                                          <p:spTgt spid="77"/>
                                        </p:tgtEl>
                                      </p:cBhvr>
                                    </p:animEffect>
                                  </p:childTnLst>
                                </p:cTn>
                              </p:par>
                            </p:childTnLst>
                          </p:cTn>
                        </p:par>
                        <p:par>
                          <p:cTn id="77" fill="hold">
                            <p:stCondLst>
                              <p:cond delay="500"/>
                            </p:stCondLst>
                            <p:childTnLst>
                              <p:par>
                                <p:cTn id="78" presetID="22" presetClass="entr" presetSubtype="8" fill="hold" nodeType="afterEffect">
                                  <p:stCondLst>
                                    <p:cond delay="0"/>
                                  </p:stCondLst>
                                  <p:childTnLst>
                                    <p:set>
                                      <p:cBhvr>
                                        <p:cTn id="79" dur="1" fill="hold">
                                          <p:stCondLst>
                                            <p:cond delay="0"/>
                                          </p:stCondLst>
                                        </p:cTn>
                                        <p:tgtEl>
                                          <p:spTgt spid="78"/>
                                        </p:tgtEl>
                                        <p:attrNameLst>
                                          <p:attrName>style.visibility</p:attrName>
                                        </p:attrNameLst>
                                      </p:cBhvr>
                                      <p:to>
                                        <p:strVal val="visible"/>
                                      </p:to>
                                    </p:set>
                                    <p:animEffect transition="in" filter="wipe(left)">
                                      <p:cBhvr>
                                        <p:cTn id="80" dur="250"/>
                                        <p:tgtEl>
                                          <p:spTgt spid="78"/>
                                        </p:tgtEl>
                                      </p:cBhvr>
                                    </p:animEffect>
                                  </p:childTnLst>
                                </p:cTn>
                              </p:par>
                            </p:childTnLst>
                          </p:cTn>
                        </p:par>
                        <p:par>
                          <p:cTn id="81" fill="hold">
                            <p:stCondLst>
                              <p:cond delay="750"/>
                            </p:stCondLst>
                            <p:childTnLst>
                              <p:par>
                                <p:cTn id="82" presetID="22" presetClass="entr" presetSubtype="8" fill="hold" nodeType="afterEffect">
                                  <p:stCondLst>
                                    <p:cond delay="0"/>
                                  </p:stCondLst>
                                  <p:childTnLst>
                                    <p:set>
                                      <p:cBhvr>
                                        <p:cTn id="83" dur="1" fill="hold">
                                          <p:stCondLst>
                                            <p:cond delay="0"/>
                                          </p:stCondLst>
                                        </p:cTn>
                                        <p:tgtEl>
                                          <p:spTgt spid="83"/>
                                        </p:tgtEl>
                                        <p:attrNameLst>
                                          <p:attrName>style.visibility</p:attrName>
                                        </p:attrNameLst>
                                      </p:cBhvr>
                                      <p:to>
                                        <p:strVal val="visible"/>
                                      </p:to>
                                    </p:set>
                                    <p:animEffect transition="in" filter="wipe(left)">
                                      <p:cBhvr>
                                        <p:cTn id="84" dur="250"/>
                                        <p:tgtEl>
                                          <p:spTgt spid="83"/>
                                        </p:tgtEl>
                                      </p:cBhvr>
                                    </p:animEffect>
                                  </p:childTnLst>
                                </p:cTn>
                              </p:par>
                            </p:childTnLst>
                          </p:cTn>
                        </p:par>
                        <p:par>
                          <p:cTn id="85" fill="hold">
                            <p:stCondLst>
                              <p:cond delay="1000"/>
                            </p:stCondLst>
                            <p:childTnLst>
                              <p:par>
                                <p:cTn id="86" presetID="22" presetClass="entr" presetSubtype="8" fill="hold" nodeType="afterEffect">
                                  <p:stCondLst>
                                    <p:cond delay="0"/>
                                  </p:stCondLst>
                                  <p:childTnLst>
                                    <p:set>
                                      <p:cBhvr>
                                        <p:cTn id="87" dur="1" fill="hold">
                                          <p:stCondLst>
                                            <p:cond delay="0"/>
                                          </p:stCondLst>
                                        </p:cTn>
                                        <p:tgtEl>
                                          <p:spTgt spid="84"/>
                                        </p:tgtEl>
                                        <p:attrNameLst>
                                          <p:attrName>style.visibility</p:attrName>
                                        </p:attrNameLst>
                                      </p:cBhvr>
                                      <p:to>
                                        <p:strVal val="visible"/>
                                      </p:to>
                                    </p:set>
                                    <p:animEffect transition="in" filter="wipe(left)">
                                      <p:cBhvr>
                                        <p:cTn id="88" dur="250"/>
                                        <p:tgtEl>
                                          <p:spTgt spid="84"/>
                                        </p:tgtEl>
                                      </p:cBhvr>
                                    </p:animEffect>
                                  </p:childTnLst>
                                </p:cTn>
                              </p:par>
                            </p:childTnLst>
                          </p:cTn>
                        </p:par>
                        <p:par>
                          <p:cTn id="89" fill="hold">
                            <p:stCondLst>
                              <p:cond delay="1250"/>
                            </p:stCondLst>
                            <p:childTnLst>
                              <p:par>
                                <p:cTn id="90" presetID="22" presetClass="entr" presetSubtype="8" fill="hold" nodeType="afterEffect">
                                  <p:stCondLst>
                                    <p:cond delay="0"/>
                                  </p:stCondLst>
                                  <p:childTnLst>
                                    <p:set>
                                      <p:cBhvr>
                                        <p:cTn id="91" dur="1" fill="hold">
                                          <p:stCondLst>
                                            <p:cond delay="0"/>
                                          </p:stCondLst>
                                        </p:cTn>
                                        <p:tgtEl>
                                          <p:spTgt spid="70"/>
                                        </p:tgtEl>
                                        <p:attrNameLst>
                                          <p:attrName>style.visibility</p:attrName>
                                        </p:attrNameLst>
                                      </p:cBhvr>
                                      <p:to>
                                        <p:strVal val="visible"/>
                                      </p:to>
                                    </p:set>
                                    <p:animEffect transition="in" filter="wipe(left)">
                                      <p:cBhvr>
                                        <p:cTn id="92" dur="250"/>
                                        <p:tgtEl>
                                          <p:spTgt spid="70"/>
                                        </p:tgtEl>
                                      </p:cBhvr>
                                    </p:animEffect>
                                  </p:childTnLst>
                                </p:cTn>
                              </p:par>
                            </p:childTnLst>
                          </p:cTn>
                        </p:par>
                        <p:par>
                          <p:cTn id="93" fill="hold">
                            <p:stCondLst>
                              <p:cond delay="1500"/>
                            </p:stCondLst>
                            <p:childTnLst>
                              <p:par>
                                <p:cTn id="94" presetID="38" presetClass="entr" presetSubtype="0" accel="50000" fill="hold" grpId="0" nodeType="afterEffect">
                                  <p:stCondLst>
                                    <p:cond delay="0"/>
                                  </p:stCondLst>
                                  <p:iterate type="lt">
                                    <p:tmPct val="50000"/>
                                  </p:iterate>
                                  <p:childTnLst>
                                    <p:set>
                                      <p:cBhvr>
                                        <p:cTn id="95" dur="1" fill="hold">
                                          <p:stCondLst>
                                            <p:cond delay="0"/>
                                          </p:stCondLst>
                                        </p:cTn>
                                        <p:tgtEl>
                                          <p:spTgt spid="111"/>
                                        </p:tgtEl>
                                        <p:attrNameLst>
                                          <p:attrName>style.visibility</p:attrName>
                                        </p:attrNameLst>
                                      </p:cBhvr>
                                      <p:to>
                                        <p:strVal val="visible"/>
                                      </p:to>
                                    </p:set>
                                    <p:set>
                                      <p:cBhvr>
                                        <p:cTn id="96" dur="341" fill="hold">
                                          <p:stCondLst>
                                            <p:cond delay="0"/>
                                          </p:stCondLst>
                                        </p:cTn>
                                        <p:tgtEl>
                                          <p:spTgt spid="111"/>
                                        </p:tgtEl>
                                        <p:attrNameLst>
                                          <p:attrName>style.rotation</p:attrName>
                                        </p:attrNameLst>
                                      </p:cBhvr>
                                      <p:to>
                                        <p:strVal val="-45.0"/>
                                      </p:to>
                                    </p:set>
                                    <p:anim calcmode="lin" valueType="num">
                                      <p:cBhvr>
                                        <p:cTn id="97" dur="341" fill="hold">
                                          <p:stCondLst>
                                            <p:cond delay="341"/>
                                          </p:stCondLst>
                                        </p:cTn>
                                        <p:tgtEl>
                                          <p:spTgt spid="111"/>
                                        </p:tgtEl>
                                        <p:attrNameLst>
                                          <p:attrName>style.rotation</p:attrName>
                                        </p:attrNameLst>
                                      </p:cBhvr>
                                      <p:tavLst>
                                        <p:tav tm="0">
                                          <p:val>
                                            <p:fltVal val="-45"/>
                                          </p:val>
                                        </p:tav>
                                        <p:tav tm="69900">
                                          <p:val>
                                            <p:fltVal val="45"/>
                                          </p:val>
                                        </p:tav>
                                        <p:tav tm="100000">
                                          <p:val>
                                            <p:fltVal val="0"/>
                                          </p:val>
                                        </p:tav>
                                      </p:tavLst>
                                    </p:anim>
                                    <p:anim calcmode="lin" valueType="num">
                                      <p:cBhvr>
                                        <p:cTn id="98" dur="341" fill="hold">
                                          <p:stCondLst>
                                            <p:cond delay="0"/>
                                          </p:stCondLst>
                                        </p:cTn>
                                        <p:tgtEl>
                                          <p:spTgt spid="111"/>
                                        </p:tgtEl>
                                        <p:attrNameLst>
                                          <p:attrName>ppt_y</p:attrName>
                                        </p:attrNameLst>
                                      </p:cBhvr>
                                      <p:tavLst>
                                        <p:tav tm="0">
                                          <p:val>
                                            <p:strVal val="#ppt_y-1"/>
                                          </p:val>
                                        </p:tav>
                                        <p:tav tm="100000">
                                          <p:val>
                                            <p:strVal val="#ppt_y-(0.354*#ppt_w-0.172*#ppt_h)"/>
                                          </p:val>
                                        </p:tav>
                                      </p:tavLst>
                                    </p:anim>
                                    <p:anim calcmode="lin" valueType="num">
                                      <p:cBhvr>
                                        <p:cTn id="99" dur="117" decel="50000" autoRev="1" fill="hold">
                                          <p:stCondLst>
                                            <p:cond delay="341"/>
                                          </p:stCondLst>
                                        </p:cTn>
                                        <p:tgtEl>
                                          <p:spTgt spid="111"/>
                                        </p:tgtEl>
                                        <p:attrNameLst>
                                          <p:attrName>ppt_y</p:attrName>
                                        </p:attrNameLst>
                                      </p:cBhvr>
                                      <p:tavLst>
                                        <p:tav tm="0">
                                          <p:val>
                                            <p:strVal val="#ppt_y-(0.354*#ppt_w-0.172*#ppt_h)"/>
                                          </p:val>
                                        </p:tav>
                                        <p:tav tm="100000">
                                          <p:val>
                                            <p:strVal val="#ppt_y-(0.354*#ppt_w-0.172*#ppt_h)-#ppt_h/2"/>
                                          </p:val>
                                        </p:tav>
                                      </p:tavLst>
                                    </p:anim>
                                    <p:anim calcmode="lin" valueType="num">
                                      <p:cBhvr>
                                        <p:cTn id="100" dur="102" fill="hold">
                                          <p:stCondLst>
                                            <p:cond delay="648"/>
                                          </p:stCondLst>
                                        </p:cTn>
                                        <p:tgtEl>
                                          <p:spTgt spid="111"/>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animBg="1"/>
      <p:bldP spid="100" grpId="0" animBg="1"/>
      <p:bldP spid="107" grpId="0" animBg="1"/>
      <p:bldP spid="90" grpId="0" animBg="1"/>
      <p:bldP spid="8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DDC06E0-2547-480D-9583-3DCE2720EA2F}"/>
              </a:ext>
            </a:extLst>
          </p:cNvPr>
          <p:cNvSpPr/>
          <p:nvPr/>
        </p:nvSpPr>
        <p:spPr>
          <a:xfrm>
            <a:off x="843379" y="1448911"/>
            <a:ext cx="10990555" cy="4591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Image 27">
            <a:extLst>
              <a:ext uri="{FF2B5EF4-FFF2-40B4-BE49-F238E27FC236}">
                <a16:creationId xmlns:a16="http://schemas.microsoft.com/office/drawing/2014/main" id="{1EE4F5D1-03FB-46FC-8857-E19E01217944}"/>
              </a:ext>
            </a:extLst>
          </p:cNvPr>
          <p:cNvPicPr>
            <a:picLocks noChangeAspect="1"/>
          </p:cNvPicPr>
          <p:nvPr/>
        </p:nvPicPr>
        <p:blipFill rotWithShape="1">
          <a:blip r:embed="rId2"/>
          <a:srcRect t="-1" r="22970" b="9572"/>
          <a:stretch/>
        </p:blipFill>
        <p:spPr>
          <a:xfrm>
            <a:off x="444499" y="317750"/>
            <a:ext cx="5103307" cy="2563473"/>
          </a:xfrm>
          <a:prstGeom prst="rect">
            <a:avLst/>
          </a:prstGeom>
        </p:spPr>
      </p:pic>
      <p:sp>
        <p:nvSpPr>
          <p:cNvPr id="29" name="ZoneTexte 28">
            <a:extLst>
              <a:ext uri="{FF2B5EF4-FFF2-40B4-BE49-F238E27FC236}">
                <a16:creationId xmlns:a16="http://schemas.microsoft.com/office/drawing/2014/main" id="{979E99F3-4D93-4219-B860-2BF9AE78532A}"/>
              </a:ext>
            </a:extLst>
          </p:cNvPr>
          <p:cNvSpPr txBox="1"/>
          <p:nvPr/>
        </p:nvSpPr>
        <p:spPr>
          <a:xfrm>
            <a:off x="5627500" y="765653"/>
            <a:ext cx="6120000" cy="1938992"/>
          </a:xfrm>
          <a:prstGeom prst="rect">
            <a:avLst/>
          </a:prstGeom>
          <a:noFill/>
        </p:spPr>
        <p:txBody>
          <a:bodyPr wrap="square" rtlCol="0">
            <a:spAutoFit/>
          </a:bodyPr>
          <a:lstStyle/>
          <a:p>
            <a:pPr algn="just">
              <a:spcAft>
                <a:spcPts val="600"/>
              </a:spcAft>
              <a:tabLst>
                <a:tab pos="11125200" algn="l"/>
              </a:tabLst>
            </a:pPr>
            <a:r>
              <a:rPr lang="fr-FR" sz="1500" dirty="0"/>
              <a:t>À l’instar des événements indésirables déclarés, les « presqu’incidents » constituent une opportunité d’analyse pour identifier des axes d’amélioration et ainsi prévenir des incidents plus graves. Pour illustrer cette dynamique, je m’appuie sur la pyramide de Bird-Heinrich (fig. 2), qui permet de faire comprendre qu’une accumulation de « presque-accidents » traduit une forte exposition au risque. Ces situations doivent donc être considérées avec autant d’attention que les EI déclarés, afin de limiter la survenue d’un événement indésirable grave (EIG ou EIGAS).</a:t>
            </a:r>
          </a:p>
        </p:txBody>
      </p:sp>
      <p:sp>
        <p:nvSpPr>
          <p:cNvPr id="31" name="ZoneTexte 30">
            <a:extLst>
              <a:ext uri="{FF2B5EF4-FFF2-40B4-BE49-F238E27FC236}">
                <a16:creationId xmlns:a16="http://schemas.microsoft.com/office/drawing/2014/main" id="{AE8F4401-D136-4E33-917E-9251278833E2}"/>
              </a:ext>
            </a:extLst>
          </p:cNvPr>
          <p:cNvSpPr txBox="1"/>
          <p:nvPr/>
        </p:nvSpPr>
        <p:spPr>
          <a:xfrm>
            <a:off x="444499" y="4342452"/>
            <a:ext cx="6120000" cy="1246495"/>
          </a:xfrm>
          <a:prstGeom prst="rect">
            <a:avLst/>
          </a:prstGeom>
          <a:noFill/>
        </p:spPr>
        <p:txBody>
          <a:bodyPr wrap="square" rtlCol="0">
            <a:spAutoFit/>
          </a:bodyPr>
          <a:lstStyle/>
          <a:p>
            <a:pPr algn="just">
              <a:spcAft>
                <a:spcPts val="600"/>
              </a:spcAft>
              <a:tabLst>
                <a:tab pos="11125200" algn="l"/>
              </a:tabLst>
            </a:pPr>
            <a:r>
              <a:rPr lang="fr-FR" sz="1500" dirty="0"/>
              <a:t>Dans le cadre de la « charte du signalement responsable », la direction du CHLP s’engage à promouvoir une culture de l’erreur positive, en assurant un principe de non-sanction et en favorisant la mise en place d’actions correctrices visant à éviter les répétitions d’erreurs. Cette approche facilite le développement d’une culture ouverte du signalement.</a:t>
            </a:r>
          </a:p>
        </p:txBody>
      </p:sp>
      <p:sp>
        <p:nvSpPr>
          <p:cNvPr id="32" name="ZoneTexte 31">
            <a:extLst>
              <a:ext uri="{FF2B5EF4-FFF2-40B4-BE49-F238E27FC236}">
                <a16:creationId xmlns:a16="http://schemas.microsoft.com/office/drawing/2014/main" id="{55DD03CE-0F07-4508-8D47-E72B96582B0B}"/>
              </a:ext>
            </a:extLst>
          </p:cNvPr>
          <p:cNvSpPr txBox="1"/>
          <p:nvPr/>
        </p:nvSpPr>
        <p:spPr>
          <a:xfrm>
            <a:off x="444499" y="3894550"/>
            <a:ext cx="3879588" cy="400110"/>
          </a:xfrm>
          <a:prstGeom prst="rect">
            <a:avLst/>
          </a:prstGeom>
          <a:noFill/>
        </p:spPr>
        <p:txBody>
          <a:bodyPr wrap="none" rtlCol="0">
            <a:spAutoFit/>
          </a:bodyPr>
          <a:lstStyle/>
          <a:p>
            <a:r>
              <a:rPr lang="fr-FR" sz="2000" dirty="0">
                <a:latin typeface="Trebuchet MS" panose="020B0603020202020204" pitchFamily="34" charset="0"/>
              </a:rPr>
              <a:t>Culture du signalement au CHLP</a:t>
            </a:r>
          </a:p>
        </p:txBody>
      </p:sp>
      <p:pic>
        <p:nvPicPr>
          <p:cNvPr id="35" name="Image 34">
            <a:extLst>
              <a:ext uri="{FF2B5EF4-FFF2-40B4-BE49-F238E27FC236}">
                <a16:creationId xmlns:a16="http://schemas.microsoft.com/office/drawing/2014/main" id="{9CFF80B5-4B1C-4D5B-8A9F-A60E05721B77}"/>
              </a:ext>
            </a:extLst>
          </p:cNvPr>
          <p:cNvPicPr>
            <a:picLocks noChangeAspect="1"/>
          </p:cNvPicPr>
          <p:nvPr/>
        </p:nvPicPr>
        <p:blipFill>
          <a:blip r:embed="rId3"/>
          <a:stretch>
            <a:fillRect/>
          </a:stretch>
        </p:blipFill>
        <p:spPr>
          <a:xfrm>
            <a:off x="8049895" y="2968147"/>
            <a:ext cx="2189610" cy="3124200"/>
          </a:xfrm>
          <a:prstGeom prst="rect">
            <a:avLst/>
          </a:prstGeom>
          <a:ln>
            <a:noFill/>
          </a:ln>
          <a:effectLst>
            <a:outerShdw blurRad="292100" dist="139700" dir="2700000" algn="tl" rotWithShape="0">
              <a:srgbClr val="333333">
                <a:alpha val="65000"/>
              </a:srgbClr>
            </a:outerShdw>
          </a:effectLst>
          <a:scene3d>
            <a:camera prst="orthographicFront">
              <a:rot lat="21583216" lon="21036513" rev="21395690"/>
            </a:camera>
            <a:lightRig rig="threePt" dir="t"/>
          </a:scene3d>
        </p:spPr>
      </p:pic>
      <p:sp>
        <p:nvSpPr>
          <p:cNvPr id="10" name="ZoneTexte 9">
            <a:extLst>
              <a:ext uri="{FF2B5EF4-FFF2-40B4-BE49-F238E27FC236}">
                <a16:creationId xmlns:a16="http://schemas.microsoft.com/office/drawing/2014/main" id="{A026D050-A4CA-4314-A611-DBBF9353E1D8}"/>
              </a:ext>
            </a:extLst>
          </p:cNvPr>
          <p:cNvSpPr txBox="1"/>
          <p:nvPr/>
        </p:nvSpPr>
        <p:spPr>
          <a:xfrm>
            <a:off x="364805" y="2876502"/>
            <a:ext cx="2098651" cy="230832"/>
          </a:xfrm>
          <a:prstGeom prst="rect">
            <a:avLst/>
          </a:prstGeom>
          <a:noFill/>
        </p:spPr>
        <p:txBody>
          <a:bodyPr wrap="none" rtlCol="0">
            <a:spAutoFit/>
          </a:bodyPr>
          <a:lstStyle/>
          <a:p>
            <a:r>
              <a:rPr lang="fr-FR" sz="900" i="1" dirty="0">
                <a:solidFill>
                  <a:schemeClr val="bg1">
                    <a:lumMod val="50000"/>
                  </a:schemeClr>
                </a:solidFill>
              </a:rPr>
              <a:t>Figure 2 : La pyramide de BIRD-HEINRICH</a:t>
            </a:r>
          </a:p>
        </p:txBody>
      </p:sp>
      <p:sp>
        <p:nvSpPr>
          <p:cNvPr id="12" name="ZoneTexte 11">
            <a:extLst>
              <a:ext uri="{FF2B5EF4-FFF2-40B4-BE49-F238E27FC236}">
                <a16:creationId xmlns:a16="http://schemas.microsoft.com/office/drawing/2014/main" id="{245C576B-10FF-4979-A68B-3008B2D6BCDA}"/>
              </a:ext>
            </a:extLst>
          </p:cNvPr>
          <p:cNvSpPr txBox="1"/>
          <p:nvPr/>
        </p:nvSpPr>
        <p:spPr>
          <a:xfrm>
            <a:off x="4152519" y="6477959"/>
            <a:ext cx="3886962" cy="276999"/>
          </a:xfrm>
          <a:prstGeom prst="rect">
            <a:avLst/>
          </a:prstGeom>
          <a:noFill/>
        </p:spPr>
        <p:txBody>
          <a:bodyPr wrap="none" rtlCol="0">
            <a:spAutoFit/>
          </a:bodyPr>
          <a:lstStyle/>
          <a:p>
            <a:r>
              <a:rPr lang="fr-FR" sz="1200" dirty="0"/>
              <a:t>Équipe Qualité-Gestion des risques CHLP – le </a:t>
            </a:r>
            <a:fld id="{12F8AB7A-5979-4691-8383-96532F25641A}" type="datetime4">
              <a:rPr lang="fr-FR" sz="1200" smtClean="0"/>
              <a:t>2 mars 2026</a:t>
            </a:fld>
            <a:endParaRPr lang="fr-FR" sz="1200" dirty="0"/>
          </a:p>
        </p:txBody>
      </p:sp>
    </p:spTree>
    <p:extLst>
      <p:ext uri="{BB962C8B-B14F-4D97-AF65-F5344CB8AC3E}">
        <p14:creationId xmlns:p14="http://schemas.microsoft.com/office/powerpoint/2010/main" val="10316784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831EF57-C8E5-4B0F-9EAA-34FAD76F719B}"/>
              </a:ext>
            </a:extLst>
          </p:cNvPr>
          <p:cNvPicPr>
            <a:picLocks noChangeAspect="1"/>
          </p:cNvPicPr>
          <p:nvPr/>
        </p:nvPicPr>
        <p:blipFill>
          <a:blip r:embed="rId2"/>
          <a:stretch>
            <a:fillRect/>
          </a:stretch>
        </p:blipFill>
        <p:spPr>
          <a:xfrm>
            <a:off x="199785" y="164732"/>
            <a:ext cx="1371719" cy="731583"/>
          </a:xfrm>
          <a:prstGeom prst="rect">
            <a:avLst/>
          </a:prstGeom>
        </p:spPr>
      </p:pic>
      <p:sp>
        <p:nvSpPr>
          <p:cNvPr id="4" name="ZoneTexte 3">
            <a:extLst>
              <a:ext uri="{FF2B5EF4-FFF2-40B4-BE49-F238E27FC236}">
                <a16:creationId xmlns:a16="http://schemas.microsoft.com/office/drawing/2014/main" id="{AB8D7EF1-6997-433E-8E16-8E3ADF3F75A3}"/>
              </a:ext>
            </a:extLst>
          </p:cNvPr>
          <p:cNvSpPr txBox="1"/>
          <p:nvPr/>
        </p:nvSpPr>
        <p:spPr>
          <a:xfrm>
            <a:off x="1820174" y="299690"/>
            <a:ext cx="8928339" cy="523220"/>
          </a:xfrm>
          <a:prstGeom prst="rect">
            <a:avLst/>
          </a:prstGeom>
          <a:noFill/>
        </p:spPr>
        <p:txBody>
          <a:bodyPr wrap="square" rtlCol="0">
            <a:spAutoFit/>
          </a:bodyPr>
          <a:lstStyle/>
          <a:p>
            <a:r>
              <a:rPr lang="fr-FR" sz="2800" dirty="0">
                <a:solidFill>
                  <a:srgbClr val="2E4F96"/>
                </a:solidFill>
                <a:latin typeface="Trebuchet MS" panose="020B0603020202020204" pitchFamily="34" charset="0"/>
              </a:rPr>
              <a:t>QUALITE – SECURITE DES SOINS</a:t>
            </a:r>
          </a:p>
        </p:txBody>
      </p:sp>
      <p:sp>
        <p:nvSpPr>
          <p:cNvPr id="6" name="ZoneTexte 5">
            <a:extLst>
              <a:ext uri="{FF2B5EF4-FFF2-40B4-BE49-F238E27FC236}">
                <a16:creationId xmlns:a16="http://schemas.microsoft.com/office/drawing/2014/main" id="{CD0D42C4-0231-49F3-8640-51E5D1CD432D}"/>
              </a:ext>
            </a:extLst>
          </p:cNvPr>
          <p:cNvSpPr txBox="1"/>
          <p:nvPr/>
        </p:nvSpPr>
        <p:spPr>
          <a:xfrm>
            <a:off x="1846055" y="879062"/>
            <a:ext cx="8928339" cy="400110"/>
          </a:xfrm>
          <a:prstGeom prst="rect">
            <a:avLst/>
          </a:prstGeom>
          <a:noFill/>
        </p:spPr>
        <p:txBody>
          <a:bodyPr wrap="square" rtlCol="0">
            <a:spAutoFit/>
          </a:bodyPr>
          <a:lstStyle/>
          <a:p>
            <a:r>
              <a:rPr lang="fr-FR" sz="2000" dirty="0">
                <a:solidFill>
                  <a:srgbClr val="2E4F96"/>
                </a:solidFill>
                <a:latin typeface="Trebuchet MS" panose="020B0603020202020204" pitchFamily="34" charset="0"/>
              </a:rPr>
              <a:t>Le circuit des EI</a:t>
            </a:r>
          </a:p>
        </p:txBody>
      </p:sp>
      <p:graphicFrame>
        <p:nvGraphicFramePr>
          <p:cNvPr id="3" name="Diagramme 2"/>
          <p:cNvGraphicFramePr/>
          <p:nvPr>
            <p:extLst>
              <p:ext uri="{D42A27DB-BD31-4B8C-83A1-F6EECF244321}">
                <p14:modId xmlns:p14="http://schemas.microsoft.com/office/powerpoint/2010/main" val="2486034367"/>
              </p:ext>
            </p:extLst>
          </p:nvPr>
        </p:nvGraphicFramePr>
        <p:xfrm>
          <a:off x="4685835" y="1221391"/>
          <a:ext cx="7189821" cy="47932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Image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9785" y="3083667"/>
            <a:ext cx="4899822" cy="3062389"/>
          </a:xfrm>
          <a:prstGeom prst="rect">
            <a:avLst/>
          </a:prstGeom>
          <a:ln>
            <a:noFill/>
          </a:ln>
          <a:effectLst>
            <a:softEdge rad="112500"/>
          </a:effectLst>
        </p:spPr>
      </p:pic>
      <p:sp>
        <p:nvSpPr>
          <p:cNvPr id="10" name="ZoneTexte 9">
            <a:extLst>
              <a:ext uri="{FF2B5EF4-FFF2-40B4-BE49-F238E27FC236}">
                <a16:creationId xmlns:a16="http://schemas.microsoft.com/office/drawing/2014/main" id="{FAE0CA0F-7E67-4610-92E0-39AD331CD046}"/>
              </a:ext>
            </a:extLst>
          </p:cNvPr>
          <p:cNvSpPr txBox="1"/>
          <p:nvPr/>
        </p:nvSpPr>
        <p:spPr>
          <a:xfrm>
            <a:off x="4152519" y="6477959"/>
            <a:ext cx="3886962" cy="276999"/>
          </a:xfrm>
          <a:prstGeom prst="rect">
            <a:avLst/>
          </a:prstGeom>
          <a:noFill/>
        </p:spPr>
        <p:txBody>
          <a:bodyPr wrap="none" rtlCol="0">
            <a:spAutoFit/>
          </a:bodyPr>
          <a:lstStyle/>
          <a:p>
            <a:r>
              <a:rPr lang="fr-FR" sz="1200" dirty="0"/>
              <a:t>Équipe Qualité-Gestion des risques CHLP – le </a:t>
            </a:r>
            <a:fld id="{12F8AB7A-5979-4691-8383-96532F25641A}" type="datetime4">
              <a:rPr lang="fr-FR" sz="1200" smtClean="0"/>
              <a:t>2 mars 2026</a:t>
            </a:fld>
            <a:endParaRPr lang="fr-FR" sz="1200" dirty="0"/>
          </a:p>
        </p:txBody>
      </p:sp>
    </p:spTree>
    <p:extLst>
      <p:ext uri="{BB962C8B-B14F-4D97-AF65-F5344CB8AC3E}">
        <p14:creationId xmlns:p14="http://schemas.microsoft.com/office/powerpoint/2010/main" val="2706549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831EF57-C8E5-4B0F-9EAA-34FAD76F719B}"/>
              </a:ext>
            </a:extLst>
          </p:cNvPr>
          <p:cNvPicPr>
            <a:picLocks noChangeAspect="1"/>
          </p:cNvPicPr>
          <p:nvPr/>
        </p:nvPicPr>
        <p:blipFill>
          <a:blip r:embed="rId2"/>
          <a:stretch>
            <a:fillRect/>
          </a:stretch>
        </p:blipFill>
        <p:spPr>
          <a:xfrm>
            <a:off x="199785" y="164732"/>
            <a:ext cx="1371719" cy="731583"/>
          </a:xfrm>
          <a:prstGeom prst="rect">
            <a:avLst/>
          </a:prstGeom>
        </p:spPr>
      </p:pic>
      <p:sp>
        <p:nvSpPr>
          <p:cNvPr id="4" name="ZoneTexte 3">
            <a:extLst>
              <a:ext uri="{FF2B5EF4-FFF2-40B4-BE49-F238E27FC236}">
                <a16:creationId xmlns:a16="http://schemas.microsoft.com/office/drawing/2014/main" id="{AB8D7EF1-6997-433E-8E16-8E3ADF3F75A3}"/>
              </a:ext>
            </a:extLst>
          </p:cNvPr>
          <p:cNvSpPr txBox="1"/>
          <p:nvPr/>
        </p:nvSpPr>
        <p:spPr>
          <a:xfrm>
            <a:off x="1820174" y="299690"/>
            <a:ext cx="8928339" cy="523220"/>
          </a:xfrm>
          <a:prstGeom prst="rect">
            <a:avLst/>
          </a:prstGeom>
          <a:noFill/>
        </p:spPr>
        <p:txBody>
          <a:bodyPr wrap="square" rtlCol="0">
            <a:spAutoFit/>
          </a:bodyPr>
          <a:lstStyle/>
          <a:p>
            <a:r>
              <a:rPr lang="fr-FR" sz="2800" dirty="0">
                <a:solidFill>
                  <a:srgbClr val="2E4F96"/>
                </a:solidFill>
                <a:latin typeface="Trebuchet MS" panose="020B0603020202020204" pitchFamily="34" charset="0"/>
              </a:rPr>
              <a:t>QUALITE – SECURITE DES SOINS</a:t>
            </a:r>
          </a:p>
        </p:txBody>
      </p:sp>
      <p:sp>
        <p:nvSpPr>
          <p:cNvPr id="6" name="ZoneTexte 5">
            <a:extLst>
              <a:ext uri="{FF2B5EF4-FFF2-40B4-BE49-F238E27FC236}">
                <a16:creationId xmlns:a16="http://schemas.microsoft.com/office/drawing/2014/main" id="{CD0D42C4-0231-49F3-8640-51E5D1CD432D}"/>
              </a:ext>
            </a:extLst>
          </p:cNvPr>
          <p:cNvSpPr txBox="1"/>
          <p:nvPr/>
        </p:nvSpPr>
        <p:spPr>
          <a:xfrm>
            <a:off x="1846055" y="879062"/>
            <a:ext cx="8928339" cy="400110"/>
          </a:xfrm>
          <a:prstGeom prst="rect">
            <a:avLst/>
          </a:prstGeom>
          <a:noFill/>
        </p:spPr>
        <p:txBody>
          <a:bodyPr wrap="square" rtlCol="0">
            <a:spAutoFit/>
          </a:bodyPr>
          <a:lstStyle/>
          <a:p>
            <a:r>
              <a:rPr lang="fr-FR" sz="2000" dirty="0">
                <a:solidFill>
                  <a:srgbClr val="2E4F96"/>
                </a:solidFill>
                <a:latin typeface="Trebuchet MS" panose="020B0603020202020204" pitchFamily="34" charset="0"/>
              </a:rPr>
              <a:t>La certification</a:t>
            </a:r>
          </a:p>
        </p:txBody>
      </p:sp>
      <p:sp>
        <p:nvSpPr>
          <p:cNvPr id="3" name="Rectangle 2"/>
          <p:cNvSpPr/>
          <p:nvPr/>
        </p:nvSpPr>
        <p:spPr>
          <a:xfrm>
            <a:off x="629055" y="1803124"/>
            <a:ext cx="10933890" cy="2461508"/>
          </a:xfrm>
          <a:prstGeom prst="rect">
            <a:avLst/>
          </a:prstGeom>
        </p:spPr>
        <p:txBody>
          <a:bodyPr wrap="square">
            <a:spAutoFit/>
          </a:bodyPr>
          <a:lstStyle/>
          <a:p>
            <a:pPr algn="just">
              <a:lnSpc>
                <a:spcPct val="107000"/>
              </a:lnSpc>
              <a:spcAft>
                <a:spcPts val="600"/>
              </a:spcAft>
            </a:pPr>
            <a:r>
              <a:rPr lang="fr-FR" b="1" dirty="0">
                <a:ea typeface="Tahoma" panose="020B0604030504040204" pitchFamily="34" charset="0"/>
                <a:cs typeface="Tahoma" panose="020B0604030504040204" pitchFamily="34" charset="0"/>
              </a:rPr>
              <a:t>Ce dispositif vise à apprécier la qualité et la sécurité de nos organisations, au service de la prise en charge des usagers.</a:t>
            </a:r>
          </a:p>
          <a:p>
            <a:pPr marL="809625" lvl="0" indent="-342900" algn="just">
              <a:lnSpc>
                <a:spcPct val="107000"/>
              </a:lnSpc>
              <a:spcAft>
                <a:spcPts val="600"/>
              </a:spcAft>
              <a:buFont typeface="Wingdings" panose="05000000000000000000" pitchFamily="2" charset="2"/>
              <a:buChar char=""/>
            </a:pPr>
            <a:r>
              <a:rPr lang="fr-FR" dirty="0">
                <a:solidFill>
                  <a:srgbClr val="EEBB44"/>
                </a:solidFill>
                <a:ea typeface="Tahoma" panose="020B0604030504040204" pitchFamily="34" charset="0"/>
                <a:cs typeface="Tahoma" panose="020B0604030504040204" pitchFamily="34" charset="0"/>
              </a:rPr>
              <a:t> </a:t>
            </a:r>
            <a:r>
              <a:rPr lang="fr-FR" dirty="0">
                <a:ea typeface="Tahoma" panose="020B0604030504040204" pitchFamily="34" charset="0"/>
                <a:cs typeface="Tahoma" panose="020B0604030504040204" pitchFamily="34" charset="0"/>
              </a:rPr>
              <a:t>Cette modalité d'évaluation externe est </a:t>
            </a:r>
            <a:r>
              <a:rPr lang="fr-FR" b="1" dirty="0">
                <a:solidFill>
                  <a:srgbClr val="2E4F96"/>
                </a:solidFill>
                <a:ea typeface="Tahoma" panose="020B0604030504040204" pitchFamily="34" charset="0"/>
                <a:cs typeface="Tahoma" panose="020B0604030504040204" pitchFamily="34" charset="0"/>
              </a:rPr>
              <a:t>obligatoire</a:t>
            </a:r>
            <a:r>
              <a:rPr lang="fr-FR" dirty="0">
                <a:ea typeface="Tahoma" panose="020B0604030504040204" pitchFamily="34" charset="0"/>
                <a:cs typeface="Tahoma" panose="020B0604030504040204" pitchFamily="34" charset="0"/>
              </a:rPr>
              <a:t>.</a:t>
            </a:r>
          </a:p>
          <a:p>
            <a:pPr marL="809625" lvl="0" indent="-342900" algn="just">
              <a:lnSpc>
                <a:spcPct val="107000"/>
              </a:lnSpc>
              <a:spcAft>
                <a:spcPts val="600"/>
              </a:spcAft>
              <a:buFont typeface="Wingdings" panose="05000000000000000000" pitchFamily="2" charset="2"/>
              <a:buChar char=""/>
            </a:pPr>
            <a:r>
              <a:rPr lang="fr-FR" dirty="0">
                <a:solidFill>
                  <a:srgbClr val="EEBB44"/>
                </a:solidFill>
                <a:ea typeface="Tahoma" panose="020B0604030504040204" pitchFamily="34" charset="0"/>
                <a:cs typeface="Tahoma" panose="020B0604030504040204" pitchFamily="34" charset="0"/>
              </a:rPr>
              <a:t> </a:t>
            </a:r>
            <a:r>
              <a:rPr lang="fr-FR" dirty="0">
                <a:ea typeface="Tahoma" panose="020B0604030504040204" pitchFamily="34" charset="0"/>
                <a:cs typeface="Tahoma" panose="020B0604030504040204" pitchFamily="34" charset="0"/>
              </a:rPr>
              <a:t>Elle concerne </a:t>
            </a:r>
            <a:r>
              <a:rPr lang="fr-FR" b="1" dirty="0">
                <a:solidFill>
                  <a:srgbClr val="2E4F96"/>
                </a:solidFill>
                <a:ea typeface="Tahoma" panose="020B0604030504040204" pitchFamily="34" charset="0"/>
                <a:cs typeface="Tahoma" panose="020B0604030504040204" pitchFamily="34" charset="0"/>
              </a:rPr>
              <a:t>tous les établissements</a:t>
            </a:r>
            <a:r>
              <a:rPr lang="fr-FR" dirty="0">
                <a:solidFill>
                  <a:srgbClr val="2E4F96"/>
                </a:solidFill>
                <a:ea typeface="Tahoma" panose="020B0604030504040204" pitchFamily="34" charset="0"/>
                <a:cs typeface="Tahoma" panose="020B0604030504040204" pitchFamily="34" charset="0"/>
              </a:rPr>
              <a:t> </a:t>
            </a:r>
            <a:r>
              <a:rPr lang="fr-FR" dirty="0">
                <a:ea typeface="Tahoma" panose="020B0604030504040204" pitchFamily="34" charset="0"/>
                <a:cs typeface="Tahoma" panose="020B0604030504040204" pitchFamily="34" charset="0"/>
              </a:rPr>
              <a:t>de santé qu'ils soient </a:t>
            </a:r>
            <a:r>
              <a:rPr lang="fr-FR" b="1" dirty="0">
                <a:solidFill>
                  <a:srgbClr val="2E4F96"/>
                </a:solidFill>
                <a:ea typeface="Tahoma" panose="020B0604030504040204" pitchFamily="34" charset="0"/>
                <a:cs typeface="Tahoma" panose="020B0604030504040204" pitchFamily="34" charset="0"/>
              </a:rPr>
              <a:t>publics</a:t>
            </a:r>
            <a:r>
              <a:rPr lang="fr-FR" dirty="0">
                <a:ea typeface="Tahoma" panose="020B0604030504040204" pitchFamily="34" charset="0"/>
                <a:cs typeface="Tahoma" panose="020B0604030504040204" pitchFamily="34" charset="0"/>
              </a:rPr>
              <a:t> ou </a:t>
            </a:r>
            <a:r>
              <a:rPr lang="fr-FR" b="1" dirty="0">
                <a:solidFill>
                  <a:srgbClr val="2E4F96"/>
                </a:solidFill>
                <a:ea typeface="Tahoma" panose="020B0604030504040204" pitchFamily="34" charset="0"/>
                <a:cs typeface="Tahoma" panose="020B0604030504040204" pitchFamily="34" charset="0"/>
              </a:rPr>
              <a:t>privés</a:t>
            </a:r>
            <a:r>
              <a:rPr lang="fr-FR" dirty="0">
                <a:ea typeface="Tahoma" panose="020B0604030504040204" pitchFamily="34" charset="0"/>
                <a:cs typeface="Tahoma" panose="020B0604030504040204" pitchFamily="34" charset="0"/>
              </a:rPr>
              <a:t>.</a:t>
            </a:r>
          </a:p>
          <a:p>
            <a:pPr marL="809625" indent="-342900" algn="just">
              <a:lnSpc>
                <a:spcPct val="107000"/>
              </a:lnSpc>
              <a:spcAft>
                <a:spcPts val="600"/>
              </a:spcAft>
              <a:buFont typeface="Wingdings" panose="05000000000000000000" pitchFamily="2" charset="2"/>
              <a:buChar char=""/>
            </a:pPr>
            <a:r>
              <a:rPr lang="fr-FR" dirty="0">
                <a:solidFill>
                  <a:srgbClr val="EEBB44"/>
                </a:solidFill>
                <a:ea typeface="Tahoma" panose="020B0604030504040204" pitchFamily="34" charset="0"/>
                <a:cs typeface="Tahoma" panose="020B0604030504040204" pitchFamily="34" charset="0"/>
              </a:rPr>
              <a:t> </a:t>
            </a:r>
            <a:r>
              <a:rPr lang="fr-FR" dirty="0">
                <a:ea typeface="Tahoma" panose="020B0604030504040204" pitchFamily="34" charset="0"/>
                <a:cs typeface="Tahoma" panose="020B0604030504040204" pitchFamily="34" charset="0"/>
              </a:rPr>
              <a:t>Elle est réalisée </a:t>
            </a:r>
            <a:r>
              <a:rPr lang="fr-FR" b="1" dirty="0">
                <a:solidFill>
                  <a:srgbClr val="2E4F96"/>
                </a:solidFill>
                <a:ea typeface="Tahoma" panose="020B0604030504040204" pitchFamily="34" charset="0"/>
                <a:cs typeface="Tahoma" panose="020B0604030504040204" pitchFamily="34" charset="0"/>
              </a:rPr>
              <a:t>tous les 4 ans</a:t>
            </a:r>
            <a:r>
              <a:rPr lang="fr-FR" dirty="0">
                <a:ea typeface="Tahoma" panose="020B0604030504040204" pitchFamily="34" charset="0"/>
                <a:cs typeface="Tahoma" panose="020B0604030504040204" pitchFamily="34" charset="0"/>
              </a:rPr>
              <a:t>, par des professionnels mandatés par la Haute Autorité de Santé (HAS) : les </a:t>
            </a:r>
            <a:r>
              <a:rPr lang="fr-FR" b="1" dirty="0">
                <a:solidFill>
                  <a:srgbClr val="2E4F96"/>
                </a:solidFill>
                <a:ea typeface="Tahoma" panose="020B0604030504040204" pitchFamily="34" charset="0"/>
                <a:cs typeface="Tahoma" panose="020B0604030504040204" pitchFamily="34" charset="0"/>
              </a:rPr>
              <a:t>experts-visiteurs</a:t>
            </a:r>
            <a:r>
              <a:rPr lang="fr-FR" dirty="0">
                <a:solidFill>
                  <a:srgbClr val="2E4F96"/>
                </a:solidFill>
                <a:ea typeface="Tahoma" panose="020B0604030504040204" pitchFamily="34" charset="0"/>
                <a:cs typeface="Tahoma" panose="020B0604030504040204" pitchFamily="34" charset="0"/>
              </a:rPr>
              <a:t> </a:t>
            </a:r>
            <a:r>
              <a:rPr lang="fr-FR" dirty="0">
                <a:ea typeface="Tahoma" panose="020B0604030504040204" pitchFamily="34" charset="0"/>
                <a:cs typeface="Tahoma" panose="020B0604030504040204" pitchFamily="34" charset="0"/>
              </a:rPr>
              <a:t>(EV).</a:t>
            </a:r>
          </a:p>
          <a:p>
            <a:pPr marL="809625" lvl="0" indent="-342900" algn="just">
              <a:lnSpc>
                <a:spcPct val="107000"/>
              </a:lnSpc>
              <a:spcAft>
                <a:spcPts val="600"/>
              </a:spcAft>
              <a:buFont typeface="Wingdings" panose="05000000000000000000" pitchFamily="2" charset="2"/>
              <a:buChar char=""/>
            </a:pPr>
            <a:r>
              <a:rPr lang="fr-FR" dirty="0">
                <a:solidFill>
                  <a:srgbClr val="EEBB44"/>
                </a:solidFill>
                <a:ea typeface="Tahoma" panose="020B0604030504040204" pitchFamily="34" charset="0"/>
                <a:cs typeface="Tahoma" panose="020B0604030504040204" pitchFamily="34" charset="0"/>
              </a:rPr>
              <a:t> </a:t>
            </a:r>
            <a:r>
              <a:rPr lang="fr-FR" dirty="0">
                <a:ea typeface="Tahoma" panose="020B0604030504040204" pitchFamily="34" charset="0"/>
                <a:cs typeface="Tahoma" panose="020B0604030504040204" pitchFamily="34" charset="0"/>
              </a:rPr>
              <a:t>Les résultats de cette évaluation bénéficient d'une </a:t>
            </a:r>
            <a:r>
              <a:rPr lang="fr-FR" b="1" dirty="0">
                <a:solidFill>
                  <a:srgbClr val="2E4F96"/>
                </a:solidFill>
                <a:ea typeface="Tahoma" panose="020B0604030504040204" pitchFamily="34" charset="0"/>
                <a:cs typeface="Tahoma" panose="020B0604030504040204" pitchFamily="34" charset="0"/>
              </a:rPr>
              <a:t>diffusion publique</a:t>
            </a:r>
            <a:r>
              <a:rPr lang="fr-FR" dirty="0">
                <a:ea typeface="Tahoma" panose="020B0604030504040204" pitchFamily="34" charset="0"/>
                <a:cs typeface="Tahoma" panose="020B0604030504040204" pitchFamily="34" charset="0"/>
              </a:rPr>
              <a:t>.</a:t>
            </a:r>
          </a:p>
        </p:txBody>
      </p:sp>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4469" y="3781045"/>
            <a:ext cx="2078476" cy="2463379"/>
          </a:xfrm>
          <a:prstGeom prst="rect">
            <a:avLst/>
          </a:prstGeom>
        </p:spPr>
      </p:pic>
      <p:sp>
        <p:nvSpPr>
          <p:cNvPr id="10" name="ZoneTexte 9">
            <a:extLst>
              <a:ext uri="{FF2B5EF4-FFF2-40B4-BE49-F238E27FC236}">
                <a16:creationId xmlns:a16="http://schemas.microsoft.com/office/drawing/2014/main" id="{D2C80E4F-DC6D-451C-A72E-30731A4F89FA}"/>
              </a:ext>
            </a:extLst>
          </p:cNvPr>
          <p:cNvSpPr txBox="1"/>
          <p:nvPr/>
        </p:nvSpPr>
        <p:spPr>
          <a:xfrm>
            <a:off x="4152519" y="6477959"/>
            <a:ext cx="3886962" cy="276999"/>
          </a:xfrm>
          <a:prstGeom prst="rect">
            <a:avLst/>
          </a:prstGeom>
          <a:noFill/>
        </p:spPr>
        <p:txBody>
          <a:bodyPr wrap="none" rtlCol="0">
            <a:spAutoFit/>
          </a:bodyPr>
          <a:lstStyle/>
          <a:p>
            <a:r>
              <a:rPr lang="fr-FR" sz="1200" dirty="0"/>
              <a:t>Équipe Qualité-Gestion des risques CHLP – le </a:t>
            </a:r>
            <a:fld id="{12F8AB7A-5979-4691-8383-96532F25641A}" type="datetime4">
              <a:rPr lang="fr-FR" sz="1200" smtClean="0"/>
              <a:t>2 mars 2026</a:t>
            </a:fld>
            <a:endParaRPr lang="fr-FR" sz="1200" dirty="0"/>
          </a:p>
        </p:txBody>
      </p:sp>
    </p:spTree>
    <p:extLst>
      <p:ext uri="{BB962C8B-B14F-4D97-AF65-F5344CB8AC3E}">
        <p14:creationId xmlns:p14="http://schemas.microsoft.com/office/powerpoint/2010/main" val="764042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831EF57-C8E5-4B0F-9EAA-34FAD76F719B}"/>
              </a:ext>
            </a:extLst>
          </p:cNvPr>
          <p:cNvPicPr>
            <a:picLocks noChangeAspect="1"/>
          </p:cNvPicPr>
          <p:nvPr/>
        </p:nvPicPr>
        <p:blipFill>
          <a:blip r:embed="rId2"/>
          <a:stretch>
            <a:fillRect/>
          </a:stretch>
        </p:blipFill>
        <p:spPr>
          <a:xfrm>
            <a:off x="199785" y="164732"/>
            <a:ext cx="1371719" cy="731583"/>
          </a:xfrm>
          <a:prstGeom prst="rect">
            <a:avLst/>
          </a:prstGeom>
        </p:spPr>
      </p:pic>
      <p:sp>
        <p:nvSpPr>
          <p:cNvPr id="4" name="ZoneTexte 3">
            <a:extLst>
              <a:ext uri="{FF2B5EF4-FFF2-40B4-BE49-F238E27FC236}">
                <a16:creationId xmlns:a16="http://schemas.microsoft.com/office/drawing/2014/main" id="{AB8D7EF1-6997-433E-8E16-8E3ADF3F75A3}"/>
              </a:ext>
            </a:extLst>
          </p:cNvPr>
          <p:cNvSpPr txBox="1"/>
          <p:nvPr/>
        </p:nvSpPr>
        <p:spPr>
          <a:xfrm>
            <a:off x="1820174" y="299690"/>
            <a:ext cx="8928339" cy="523220"/>
          </a:xfrm>
          <a:prstGeom prst="rect">
            <a:avLst/>
          </a:prstGeom>
          <a:noFill/>
        </p:spPr>
        <p:txBody>
          <a:bodyPr wrap="square" rtlCol="0">
            <a:spAutoFit/>
          </a:bodyPr>
          <a:lstStyle/>
          <a:p>
            <a:r>
              <a:rPr lang="fr-FR" sz="2800" dirty="0">
                <a:solidFill>
                  <a:srgbClr val="2E4F96"/>
                </a:solidFill>
                <a:latin typeface="Trebuchet MS" panose="020B0603020202020204" pitchFamily="34" charset="0"/>
              </a:rPr>
              <a:t>QUALITE – SECURITE DES SOINS</a:t>
            </a:r>
          </a:p>
        </p:txBody>
      </p:sp>
      <p:sp>
        <p:nvSpPr>
          <p:cNvPr id="6" name="ZoneTexte 5">
            <a:extLst>
              <a:ext uri="{FF2B5EF4-FFF2-40B4-BE49-F238E27FC236}">
                <a16:creationId xmlns:a16="http://schemas.microsoft.com/office/drawing/2014/main" id="{CD0D42C4-0231-49F3-8640-51E5D1CD432D}"/>
              </a:ext>
            </a:extLst>
          </p:cNvPr>
          <p:cNvSpPr txBox="1"/>
          <p:nvPr/>
        </p:nvSpPr>
        <p:spPr>
          <a:xfrm>
            <a:off x="1846055" y="879062"/>
            <a:ext cx="8928339" cy="400110"/>
          </a:xfrm>
          <a:prstGeom prst="rect">
            <a:avLst/>
          </a:prstGeom>
          <a:noFill/>
        </p:spPr>
        <p:txBody>
          <a:bodyPr wrap="square" rtlCol="0">
            <a:spAutoFit/>
          </a:bodyPr>
          <a:lstStyle/>
          <a:p>
            <a:r>
              <a:rPr lang="fr-FR" sz="2000" dirty="0">
                <a:solidFill>
                  <a:srgbClr val="2E4F96"/>
                </a:solidFill>
                <a:latin typeface="Trebuchet MS" panose="020B0603020202020204" pitchFamily="34" charset="0"/>
              </a:rPr>
              <a:t>La certification</a:t>
            </a:r>
          </a:p>
        </p:txBody>
      </p:sp>
      <p:sp>
        <p:nvSpPr>
          <p:cNvPr id="7" name="ZoneTexte 6">
            <a:extLst>
              <a:ext uri="{FF2B5EF4-FFF2-40B4-BE49-F238E27FC236}">
                <a16:creationId xmlns:a16="http://schemas.microsoft.com/office/drawing/2014/main" id="{CC7083D3-F4CD-5537-5AA3-68775448948D}"/>
              </a:ext>
            </a:extLst>
          </p:cNvPr>
          <p:cNvSpPr txBox="1"/>
          <p:nvPr/>
        </p:nvSpPr>
        <p:spPr>
          <a:xfrm>
            <a:off x="1571499" y="5448772"/>
            <a:ext cx="3895307" cy="276999"/>
          </a:xfrm>
          <a:prstGeom prst="rect">
            <a:avLst/>
          </a:prstGeom>
          <a:noFill/>
        </p:spPr>
        <p:txBody>
          <a:bodyPr wrap="square" rtlCol="0">
            <a:spAutoFit/>
          </a:bodyPr>
          <a:lstStyle/>
          <a:p>
            <a:pPr algn="ctr"/>
            <a:r>
              <a:rPr lang="fr-FR" sz="1200" b="1" dirty="0">
                <a:solidFill>
                  <a:srgbClr val="4A9228"/>
                </a:solidFill>
                <a:latin typeface="Tahoma" panose="020B0604030504040204" pitchFamily="34" charset="0"/>
                <a:ea typeface="Tahoma" panose="020B0604030504040204" pitchFamily="34" charset="0"/>
                <a:cs typeface="Tahoma" panose="020B0604030504040204" pitchFamily="34" charset="0"/>
              </a:rPr>
              <a:t>Nouvelle visite dans 4 ans</a:t>
            </a:r>
          </a:p>
        </p:txBody>
      </p:sp>
      <p:pic>
        <p:nvPicPr>
          <p:cNvPr id="9" name="Image 8">
            <a:extLst>
              <a:ext uri="{FF2B5EF4-FFF2-40B4-BE49-F238E27FC236}">
                <a16:creationId xmlns:a16="http://schemas.microsoft.com/office/drawing/2014/main" id="{BDCA41D9-CB06-AE72-CC2E-9EDFE802C3CB}"/>
              </a:ext>
            </a:extLst>
          </p:cNvPr>
          <p:cNvPicPr>
            <a:picLocks noChangeAspect="1"/>
          </p:cNvPicPr>
          <p:nvPr/>
        </p:nvPicPr>
        <p:blipFill rotWithShape="1">
          <a:blip r:embed="rId3"/>
          <a:srcRect r="1073"/>
          <a:stretch/>
        </p:blipFill>
        <p:spPr>
          <a:xfrm>
            <a:off x="6273627" y="2472510"/>
            <a:ext cx="1809531" cy="2520000"/>
          </a:xfrm>
          <a:prstGeom prst="rect">
            <a:avLst/>
          </a:prstGeom>
        </p:spPr>
      </p:pic>
      <p:pic>
        <p:nvPicPr>
          <p:cNvPr id="10" name="Image 9">
            <a:extLst>
              <a:ext uri="{FF2B5EF4-FFF2-40B4-BE49-F238E27FC236}">
                <a16:creationId xmlns:a16="http://schemas.microsoft.com/office/drawing/2014/main" id="{CCFBEC42-80E9-49DE-C20C-8BCF03869FCF}"/>
              </a:ext>
            </a:extLst>
          </p:cNvPr>
          <p:cNvPicPr>
            <a:picLocks noChangeAspect="1"/>
          </p:cNvPicPr>
          <p:nvPr/>
        </p:nvPicPr>
        <p:blipFill rotWithShape="1">
          <a:blip r:embed="rId4"/>
          <a:srcRect r="1029"/>
          <a:stretch/>
        </p:blipFill>
        <p:spPr>
          <a:xfrm>
            <a:off x="3673729" y="2497556"/>
            <a:ext cx="1793077" cy="2520000"/>
          </a:xfrm>
          <a:prstGeom prst="rect">
            <a:avLst/>
          </a:prstGeom>
        </p:spPr>
      </p:pic>
      <p:pic>
        <p:nvPicPr>
          <p:cNvPr id="11" name="Image 10">
            <a:extLst>
              <a:ext uri="{FF2B5EF4-FFF2-40B4-BE49-F238E27FC236}">
                <a16:creationId xmlns:a16="http://schemas.microsoft.com/office/drawing/2014/main" id="{D6C1B41F-7815-7C5C-60B3-64F47C4CFF86}"/>
              </a:ext>
            </a:extLst>
          </p:cNvPr>
          <p:cNvPicPr>
            <a:picLocks noChangeAspect="1"/>
          </p:cNvPicPr>
          <p:nvPr/>
        </p:nvPicPr>
        <p:blipFill rotWithShape="1">
          <a:blip r:embed="rId5"/>
          <a:srcRect l="627" r="-1"/>
          <a:stretch/>
        </p:blipFill>
        <p:spPr>
          <a:xfrm>
            <a:off x="1571504" y="2472510"/>
            <a:ext cx="1791914" cy="2520000"/>
          </a:xfrm>
          <a:prstGeom prst="rect">
            <a:avLst/>
          </a:prstGeom>
        </p:spPr>
      </p:pic>
      <p:pic>
        <p:nvPicPr>
          <p:cNvPr id="12" name="Image 11">
            <a:extLst>
              <a:ext uri="{FF2B5EF4-FFF2-40B4-BE49-F238E27FC236}">
                <a16:creationId xmlns:a16="http://schemas.microsoft.com/office/drawing/2014/main" id="{B0628493-EF4B-9561-2184-A865AF2212C8}"/>
              </a:ext>
            </a:extLst>
          </p:cNvPr>
          <p:cNvPicPr>
            <a:picLocks noChangeAspect="1"/>
          </p:cNvPicPr>
          <p:nvPr/>
        </p:nvPicPr>
        <p:blipFill>
          <a:blip r:embed="rId6"/>
          <a:stretch>
            <a:fillRect/>
          </a:stretch>
        </p:blipFill>
        <p:spPr>
          <a:xfrm>
            <a:off x="8914164" y="2472510"/>
            <a:ext cx="1830566" cy="2520000"/>
          </a:xfrm>
          <a:prstGeom prst="rect">
            <a:avLst/>
          </a:prstGeom>
        </p:spPr>
      </p:pic>
      <p:cxnSp>
        <p:nvCxnSpPr>
          <p:cNvPr id="13" name="Connecteur droit 12">
            <a:extLst>
              <a:ext uri="{FF2B5EF4-FFF2-40B4-BE49-F238E27FC236}">
                <a16:creationId xmlns:a16="http://schemas.microsoft.com/office/drawing/2014/main" id="{601B6E19-6C1E-ADBC-D842-27D66BF989F6}"/>
              </a:ext>
            </a:extLst>
          </p:cNvPr>
          <p:cNvCxnSpPr/>
          <p:nvPr/>
        </p:nvCxnSpPr>
        <p:spPr>
          <a:xfrm>
            <a:off x="1571498" y="5198045"/>
            <a:ext cx="3895308" cy="20881"/>
          </a:xfrm>
          <a:prstGeom prst="line">
            <a:avLst/>
          </a:prstGeom>
          <a:ln w="28575">
            <a:solidFill>
              <a:srgbClr val="4A9228"/>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DD4127A8-7B2D-0FF4-8641-BDED467C71F5}"/>
              </a:ext>
            </a:extLst>
          </p:cNvPr>
          <p:cNvCxnSpPr/>
          <p:nvPr/>
        </p:nvCxnSpPr>
        <p:spPr>
          <a:xfrm>
            <a:off x="6297811" y="5198045"/>
            <a:ext cx="1785347" cy="0"/>
          </a:xfrm>
          <a:prstGeom prst="line">
            <a:avLst/>
          </a:prstGeom>
          <a:ln w="28575">
            <a:solidFill>
              <a:srgbClr val="F1852A"/>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03745167-18FB-4402-22F5-1D70093461B9}"/>
              </a:ext>
            </a:extLst>
          </p:cNvPr>
          <p:cNvCxnSpPr/>
          <p:nvPr/>
        </p:nvCxnSpPr>
        <p:spPr>
          <a:xfrm>
            <a:off x="8914164" y="5229929"/>
            <a:ext cx="1830566" cy="0"/>
          </a:xfrm>
          <a:prstGeom prst="line">
            <a:avLst/>
          </a:prstGeom>
          <a:ln w="28575">
            <a:solidFill>
              <a:srgbClr val="DB0F1A"/>
            </a:solidFill>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03C1AD8C-1943-53D7-ABB3-AF2E52E2166F}"/>
              </a:ext>
            </a:extLst>
          </p:cNvPr>
          <p:cNvSpPr txBox="1"/>
          <p:nvPr/>
        </p:nvSpPr>
        <p:spPr>
          <a:xfrm>
            <a:off x="6297811" y="5448772"/>
            <a:ext cx="1785347" cy="646331"/>
          </a:xfrm>
          <a:prstGeom prst="rect">
            <a:avLst/>
          </a:prstGeom>
          <a:noFill/>
        </p:spPr>
        <p:txBody>
          <a:bodyPr wrap="square" rtlCol="0">
            <a:spAutoFit/>
          </a:bodyPr>
          <a:lstStyle/>
          <a:p>
            <a:pPr algn="ctr"/>
            <a:r>
              <a:rPr lang="fr-FR" sz="1200" b="1" dirty="0">
                <a:solidFill>
                  <a:srgbClr val="F1852A"/>
                </a:solidFill>
                <a:latin typeface="Tahoma" panose="020B0604030504040204" pitchFamily="34" charset="0"/>
                <a:ea typeface="Tahoma" panose="020B0604030504040204" pitchFamily="34" charset="0"/>
                <a:cs typeface="Tahoma" panose="020B0604030504040204" pitchFamily="34" charset="0"/>
              </a:rPr>
              <a:t>Contre-visite reprogrammée entre 6 et 12 mois</a:t>
            </a:r>
          </a:p>
        </p:txBody>
      </p:sp>
      <p:sp>
        <p:nvSpPr>
          <p:cNvPr id="17" name="ZoneTexte 16">
            <a:extLst>
              <a:ext uri="{FF2B5EF4-FFF2-40B4-BE49-F238E27FC236}">
                <a16:creationId xmlns:a16="http://schemas.microsoft.com/office/drawing/2014/main" id="{2653B8A0-DF4B-9DF0-EB18-D8D847E783F7}"/>
              </a:ext>
            </a:extLst>
          </p:cNvPr>
          <p:cNvSpPr txBox="1"/>
          <p:nvPr/>
        </p:nvSpPr>
        <p:spPr>
          <a:xfrm>
            <a:off x="8914163" y="5448772"/>
            <a:ext cx="1830567" cy="646331"/>
          </a:xfrm>
          <a:prstGeom prst="rect">
            <a:avLst/>
          </a:prstGeom>
          <a:noFill/>
        </p:spPr>
        <p:txBody>
          <a:bodyPr wrap="square" rtlCol="0">
            <a:spAutoFit/>
          </a:bodyPr>
          <a:lstStyle/>
          <a:p>
            <a:pPr algn="ctr"/>
            <a:r>
              <a:rPr lang="fr-FR" sz="1200" b="1" dirty="0">
                <a:solidFill>
                  <a:srgbClr val="DB0F1A"/>
                </a:solidFill>
                <a:latin typeface="Tahoma" panose="020B0604030504040204" pitchFamily="34" charset="0"/>
                <a:ea typeface="Tahoma" panose="020B0604030504040204" pitchFamily="34" charset="0"/>
                <a:cs typeface="Tahoma" panose="020B0604030504040204" pitchFamily="34" charset="0"/>
              </a:rPr>
              <a:t>Visite globale reprogrammée entre 12 et 24 mois</a:t>
            </a:r>
          </a:p>
        </p:txBody>
      </p:sp>
      <p:sp>
        <p:nvSpPr>
          <p:cNvPr id="18" name="Rectangle 17"/>
          <p:cNvSpPr/>
          <p:nvPr/>
        </p:nvSpPr>
        <p:spPr>
          <a:xfrm>
            <a:off x="439947" y="1560629"/>
            <a:ext cx="11001375" cy="362087"/>
          </a:xfrm>
          <a:prstGeom prst="rect">
            <a:avLst/>
          </a:prstGeom>
        </p:spPr>
        <p:txBody>
          <a:bodyPr wrap="square">
            <a:spAutoFit/>
          </a:bodyPr>
          <a:lstStyle/>
          <a:p>
            <a:pPr algn="just">
              <a:lnSpc>
                <a:spcPct val="107000"/>
              </a:lnSpc>
              <a:spcBef>
                <a:spcPts val="3000"/>
              </a:spcBef>
              <a:spcAft>
                <a:spcPts val="2400"/>
              </a:spcAft>
            </a:pPr>
            <a:r>
              <a:rPr lang="fr-FR" b="1" dirty="0">
                <a:latin typeface="Tahoma" panose="020B0604030504040204" pitchFamily="34" charset="0"/>
                <a:ea typeface="Tahoma" panose="020B0604030504040204" pitchFamily="34" charset="0"/>
                <a:cs typeface="Tahoma" panose="020B0604030504040204" pitchFamily="34" charset="0"/>
              </a:rPr>
              <a:t>Les 4 niveaux de certification :</a:t>
            </a:r>
            <a:endParaRPr lang="fr-FR" dirty="0">
              <a:latin typeface="Tahoma" panose="020B0604030504040204" pitchFamily="34" charset="0"/>
              <a:ea typeface="Tahoma" panose="020B0604030504040204" pitchFamily="34" charset="0"/>
              <a:cs typeface="Tahoma" panose="020B0604030504040204" pitchFamily="34" charset="0"/>
            </a:endParaRPr>
          </a:p>
        </p:txBody>
      </p:sp>
      <p:sp>
        <p:nvSpPr>
          <p:cNvPr id="19" name="ZoneTexte 18">
            <a:extLst>
              <a:ext uri="{FF2B5EF4-FFF2-40B4-BE49-F238E27FC236}">
                <a16:creationId xmlns:a16="http://schemas.microsoft.com/office/drawing/2014/main" id="{B7FEC11B-8CE9-41C6-B5C2-3889EF3421A9}"/>
              </a:ext>
            </a:extLst>
          </p:cNvPr>
          <p:cNvSpPr txBox="1"/>
          <p:nvPr/>
        </p:nvSpPr>
        <p:spPr>
          <a:xfrm>
            <a:off x="4152519" y="6477959"/>
            <a:ext cx="3886962" cy="276999"/>
          </a:xfrm>
          <a:prstGeom prst="rect">
            <a:avLst/>
          </a:prstGeom>
          <a:noFill/>
        </p:spPr>
        <p:txBody>
          <a:bodyPr wrap="none" rtlCol="0">
            <a:spAutoFit/>
          </a:bodyPr>
          <a:lstStyle/>
          <a:p>
            <a:r>
              <a:rPr lang="fr-FR" sz="1200" dirty="0"/>
              <a:t>Équipe Qualité-Gestion des risques CHLP – le </a:t>
            </a:r>
            <a:fld id="{12F8AB7A-5979-4691-8383-96532F25641A}" type="datetime4">
              <a:rPr lang="fr-FR" sz="1200" smtClean="0"/>
              <a:t>2 mars 2026</a:t>
            </a:fld>
            <a:endParaRPr lang="fr-FR" sz="1200" dirty="0"/>
          </a:p>
        </p:txBody>
      </p:sp>
    </p:spTree>
    <p:extLst>
      <p:ext uri="{BB962C8B-B14F-4D97-AF65-F5344CB8AC3E}">
        <p14:creationId xmlns:p14="http://schemas.microsoft.com/office/powerpoint/2010/main" val="1313353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831EF57-C8E5-4B0F-9EAA-34FAD76F719B}"/>
              </a:ext>
            </a:extLst>
          </p:cNvPr>
          <p:cNvPicPr>
            <a:picLocks noChangeAspect="1"/>
          </p:cNvPicPr>
          <p:nvPr/>
        </p:nvPicPr>
        <p:blipFill>
          <a:blip r:embed="rId2"/>
          <a:stretch>
            <a:fillRect/>
          </a:stretch>
        </p:blipFill>
        <p:spPr>
          <a:xfrm>
            <a:off x="199785" y="164732"/>
            <a:ext cx="1371719" cy="731583"/>
          </a:xfrm>
          <a:prstGeom prst="rect">
            <a:avLst/>
          </a:prstGeom>
        </p:spPr>
      </p:pic>
      <p:sp>
        <p:nvSpPr>
          <p:cNvPr id="4" name="ZoneTexte 3">
            <a:extLst>
              <a:ext uri="{FF2B5EF4-FFF2-40B4-BE49-F238E27FC236}">
                <a16:creationId xmlns:a16="http://schemas.microsoft.com/office/drawing/2014/main" id="{AB8D7EF1-6997-433E-8E16-8E3ADF3F75A3}"/>
              </a:ext>
            </a:extLst>
          </p:cNvPr>
          <p:cNvSpPr txBox="1"/>
          <p:nvPr/>
        </p:nvSpPr>
        <p:spPr>
          <a:xfrm>
            <a:off x="1820174" y="299690"/>
            <a:ext cx="8928339" cy="523220"/>
          </a:xfrm>
          <a:prstGeom prst="rect">
            <a:avLst/>
          </a:prstGeom>
          <a:noFill/>
        </p:spPr>
        <p:txBody>
          <a:bodyPr wrap="square" rtlCol="0">
            <a:spAutoFit/>
          </a:bodyPr>
          <a:lstStyle/>
          <a:p>
            <a:r>
              <a:rPr lang="fr-FR" sz="2800" dirty="0">
                <a:solidFill>
                  <a:srgbClr val="2E4F96"/>
                </a:solidFill>
                <a:latin typeface="Trebuchet MS" panose="020B0603020202020204" pitchFamily="34" charset="0"/>
              </a:rPr>
              <a:t>QUALITE – SECURITE DES SOINS</a:t>
            </a:r>
          </a:p>
        </p:txBody>
      </p:sp>
      <p:sp>
        <p:nvSpPr>
          <p:cNvPr id="6" name="ZoneTexte 5">
            <a:extLst>
              <a:ext uri="{FF2B5EF4-FFF2-40B4-BE49-F238E27FC236}">
                <a16:creationId xmlns:a16="http://schemas.microsoft.com/office/drawing/2014/main" id="{CD0D42C4-0231-49F3-8640-51E5D1CD432D}"/>
              </a:ext>
            </a:extLst>
          </p:cNvPr>
          <p:cNvSpPr txBox="1"/>
          <p:nvPr/>
        </p:nvSpPr>
        <p:spPr>
          <a:xfrm>
            <a:off x="1846055" y="879062"/>
            <a:ext cx="8928339" cy="400110"/>
          </a:xfrm>
          <a:prstGeom prst="rect">
            <a:avLst/>
          </a:prstGeom>
          <a:noFill/>
        </p:spPr>
        <p:txBody>
          <a:bodyPr wrap="square" rtlCol="0">
            <a:spAutoFit/>
          </a:bodyPr>
          <a:lstStyle/>
          <a:p>
            <a:r>
              <a:rPr lang="fr-FR" sz="2000" dirty="0">
                <a:solidFill>
                  <a:srgbClr val="2E4F96"/>
                </a:solidFill>
                <a:latin typeface="Trebuchet MS" panose="020B0603020202020204" pitchFamily="34" charset="0"/>
              </a:rPr>
              <a:t>La certification</a:t>
            </a:r>
          </a:p>
        </p:txBody>
      </p:sp>
      <p:sp>
        <p:nvSpPr>
          <p:cNvPr id="7" name="Rectangle 6"/>
          <p:cNvSpPr/>
          <p:nvPr/>
        </p:nvSpPr>
        <p:spPr>
          <a:xfrm>
            <a:off x="439947" y="1560629"/>
            <a:ext cx="11001375" cy="4540730"/>
          </a:xfrm>
          <a:prstGeom prst="rect">
            <a:avLst/>
          </a:prstGeom>
        </p:spPr>
        <p:txBody>
          <a:bodyPr wrap="square">
            <a:spAutoFit/>
          </a:bodyPr>
          <a:lstStyle/>
          <a:p>
            <a:pPr algn="just">
              <a:lnSpc>
                <a:spcPct val="107000"/>
              </a:lnSpc>
              <a:spcBef>
                <a:spcPts val="3000"/>
              </a:spcBef>
              <a:spcAft>
                <a:spcPts val="2400"/>
              </a:spcAft>
            </a:pPr>
            <a:r>
              <a:rPr lang="fr-FR" b="1" dirty="0">
                <a:latin typeface="Tahoma" panose="020B0604030504040204" pitchFamily="34" charset="0"/>
                <a:ea typeface="Tahoma" panose="020B0604030504040204" pitchFamily="34" charset="0"/>
                <a:cs typeface="Tahoma" panose="020B0604030504040204" pitchFamily="34" charset="0"/>
              </a:rPr>
              <a:t>La certification vise à améliorer la qualité et la sécurité des soins en répondant aux attentes des usagers, des professionnels de santé et des autorités de tutelle.</a:t>
            </a:r>
          </a:p>
          <a:p>
            <a:pPr marL="1435100" algn="just">
              <a:lnSpc>
                <a:spcPct val="107000"/>
              </a:lnSpc>
              <a:spcBef>
                <a:spcPts val="3000"/>
              </a:spcBef>
              <a:spcAft>
                <a:spcPts val="2400"/>
              </a:spcAft>
            </a:pPr>
            <a:r>
              <a:rPr lang="fr-FR" b="1" dirty="0">
                <a:solidFill>
                  <a:srgbClr val="2E4F96"/>
                </a:solidFill>
                <a:latin typeface="Tahoma" panose="020B0604030504040204" pitchFamily="34" charset="0"/>
                <a:ea typeface="Tahoma" panose="020B0604030504040204" pitchFamily="34" charset="0"/>
                <a:cs typeface="Tahoma" panose="020B0604030504040204" pitchFamily="34" charset="0"/>
              </a:rPr>
              <a:t>Concernant les usagers :</a:t>
            </a:r>
            <a:r>
              <a:rPr lang="fr-FR" dirty="0">
                <a:latin typeface="Tahoma" panose="020B0604030504040204" pitchFamily="34" charset="0"/>
                <a:ea typeface="Tahoma" panose="020B0604030504040204" pitchFamily="34" charset="0"/>
                <a:cs typeface="Tahoma" panose="020B0604030504040204" pitchFamily="34" charset="0"/>
              </a:rPr>
              <a:t> la certification leur permet de connaitre du niveau de qualité et de sécurité des soins de l’établissement de santé.</a:t>
            </a:r>
          </a:p>
          <a:p>
            <a:pPr marL="1435100" algn="just">
              <a:lnSpc>
                <a:spcPct val="107000"/>
              </a:lnSpc>
              <a:spcBef>
                <a:spcPts val="3000"/>
              </a:spcBef>
              <a:spcAft>
                <a:spcPts val="2400"/>
              </a:spcAft>
            </a:pPr>
            <a:r>
              <a:rPr lang="fr-FR" b="1" dirty="0">
                <a:solidFill>
                  <a:srgbClr val="2E4F96"/>
                </a:solidFill>
                <a:latin typeface="Tahoma" panose="020B0604030504040204" pitchFamily="34" charset="0"/>
                <a:ea typeface="Tahoma" panose="020B0604030504040204" pitchFamily="34" charset="0"/>
                <a:cs typeface="Tahoma" panose="020B0604030504040204" pitchFamily="34" charset="0"/>
              </a:rPr>
              <a:t>Les professionnels de santé : </a:t>
            </a:r>
            <a:r>
              <a:rPr lang="fr-FR" dirty="0">
                <a:latin typeface="Tahoma" panose="020B0604030504040204" pitchFamily="34" charset="0"/>
                <a:ea typeface="Tahoma" panose="020B0604030504040204" pitchFamily="34" charset="0"/>
                <a:cs typeface="Tahoma" panose="020B0604030504040204" pitchFamily="34" charset="0"/>
              </a:rPr>
              <a:t>la démarche qualité de la certification leur d’améliorer leurs organisations et leurs pratiques.</a:t>
            </a:r>
          </a:p>
          <a:p>
            <a:pPr marL="1435100" algn="just">
              <a:lnSpc>
                <a:spcPct val="107000"/>
              </a:lnSpc>
              <a:spcBef>
                <a:spcPts val="3000"/>
              </a:spcBef>
              <a:spcAft>
                <a:spcPts val="2400"/>
              </a:spcAft>
            </a:pPr>
            <a:r>
              <a:rPr lang="fr-FR" b="1" dirty="0">
                <a:solidFill>
                  <a:srgbClr val="2E4F96"/>
                </a:solidFill>
                <a:latin typeface="Tahoma" panose="020B0604030504040204" pitchFamily="34" charset="0"/>
                <a:ea typeface="Tahoma" panose="020B0604030504040204" pitchFamily="34" charset="0"/>
                <a:cs typeface="Tahoma" panose="020B0604030504040204" pitchFamily="34" charset="0"/>
              </a:rPr>
              <a:t>Pour Les autorités de santé : </a:t>
            </a:r>
            <a:r>
              <a:rPr lang="fr-FR" dirty="0">
                <a:latin typeface="Tahoma" panose="020B0604030504040204" pitchFamily="34" charset="0"/>
                <a:ea typeface="Tahoma" panose="020B0604030504040204" pitchFamily="34" charset="0"/>
                <a:cs typeface="Tahoma" panose="020B0604030504040204" pitchFamily="34" charset="0"/>
              </a:rPr>
              <a:t>la certification leur permet de mettre en application leur mission de contrôle de la qualité et de la sécurité des soins.</a:t>
            </a:r>
          </a:p>
        </p:txBody>
      </p:sp>
      <p:pic>
        <p:nvPicPr>
          <p:cNvPr id="9" name="Image 8"/>
          <p:cNvPicPr>
            <a:picLocks noChangeAspect="1"/>
          </p:cNvPicPr>
          <p:nvPr/>
        </p:nvPicPr>
        <p:blipFill rotWithShape="1">
          <a:blip r:embed="rId3">
            <a:clrChange>
              <a:clrFrom>
                <a:srgbClr val="EEEEEE"/>
              </a:clrFrom>
              <a:clrTo>
                <a:srgbClr val="EEEEEE">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l="12252" r="12638"/>
          <a:stretch/>
        </p:blipFill>
        <p:spPr>
          <a:xfrm>
            <a:off x="840028" y="2659600"/>
            <a:ext cx="856800" cy="811181"/>
          </a:xfrm>
          <a:prstGeom prst="rect">
            <a:avLst/>
          </a:prstGeom>
        </p:spPr>
      </p:pic>
      <p:pic>
        <p:nvPicPr>
          <p:cNvPr id="10" name="Picture 2"/>
          <p:cNvPicPr>
            <a:picLocks noChangeAspect="1" noChangeArrowheads="1"/>
          </p:cNvPicPr>
          <p:nvPr/>
        </p:nvPicPr>
        <p:blipFill>
          <a:blip r:embed="rId4">
            <a:clrChange>
              <a:clrFrom>
                <a:srgbClr val="F1EFF2"/>
              </a:clrFrom>
              <a:clrTo>
                <a:srgbClr val="F1EFF2">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0028" y="3986899"/>
            <a:ext cx="856800" cy="70645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1" name="Image 10"/>
          <p:cNvPicPr>
            <a:picLocks noChangeAspect="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840028" y="5209473"/>
            <a:ext cx="857048" cy="857048"/>
          </a:xfrm>
          <a:prstGeom prst="rect">
            <a:avLst/>
          </a:prstGeom>
        </p:spPr>
      </p:pic>
      <p:sp>
        <p:nvSpPr>
          <p:cNvPr id="12" name="ZoneTexte 11">
            <a:extLst>
              <a:ext uri="{FF2B5EF4-FFF2-40B4-BE49-F238E27FC236}">
                <a16:creationId xmlns:a16="http://schemas.microsoft.com/office/drawing/2014/main" id="{3D883F38-FCA1-429F-8E89-481C8EF408F2}"/>
              </a:ext>
            </a:extLst>
          </p:cNvPr>
          <p:cNvSpPr txBox="1"/>
          <p:nvPr/>
        </p:nvSpPr>
        <p:spPr>
          <a:xfrm>
            <a:off x="4152519" y="6477959"/>
            <a:ext cx="3886962" cy="276999"/>
          </a:xfrm>
          <a:prstGeom prst="rect">
            <a:avLst/>
          </a:prstGeom>
          <a:noFill/>
        </p:spPr>
        <p:txBody>
          <a:bodyPr wrap="none" rtlCol="0">
            <a:spAutoFit/>
          </a:bodyPr>
          <a:lstStyle/>
          <a:p>
            <a:r>
              <a:rPr lang="fr-FR" sz="1200" dirty="0"/>
              <a:t>Équipe Qualité-Gestion des risques CHLP – le </a:t>
            </a:r>
            <a:fld id="{12F8AB7A-5979-4691-8383-96532F25641A}" type="datetime4">
              <a:rPr lang="fr-FR" sz="1200" smtClean="0"/>
              <a:t>2 mars 2026</a:t>
            </a:fld>
            <a:endParaRPr lang="fr-FR" sz="1200" dirty="0"/>
          </a:p>
        </p:txBody>
      </p:sp>
    </p:spTree>
    <p:extLst>
      <p:ext uri="{BB962C8B-B14F-4D97-AF65-F5344CB8AC3E}">
        <p14:creationId xmlns:p14="http://schemas.microsoft.com/office/powerpoint/2010/main" val="7199046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831EF57-C8E5-4B0F-9EAA-34FAD76F719B}"/>
              </a:ext>
            </a:extLst>
          </p:cNvPr>
          <p:cNvPicPr>
            <a:picLocks noChangeAspect="1"/>
          </p:cNvPicPr>
          <p:nvPr/>
        </p:nvPicPr>
        <p:blipFill>
          <a:blip r:embed="rId2"/>
          <a:stretch>
            <a:fillRect/>
          </a:stretch>
        </p:blipFill>
        <p:spPr>
          <a:xfrm>
            <a:off x="199785" y="164732"/>
            <a:ext cx="1371719" cy="731583"/>
          </a:xfrm>
          <a:prstGeom prst="rect">
            <a:avLst/>
          </a:prstGeom>
        </p:spPr>
      </p:pic>
      <p:sp>
        <p:nvSpPr>
          <p:cNvPr id="4" name="ZoneTexte 3">
            <a:extLst>
              <a:ext uri="{FF2B5EF4-FFF2-40B4-BE49-F238E27FC236}">
                <a16:creationId xmlns:a16="http://schemas.microsoft.com/office/drawing/2014/main" id="{AB8D7EF1-6997-433E-8E16-8E3ADF3F75A3}"/>
              </a:ext>
            </a:extLst>
          </p:cNvPr>
          <p:cNvSpPr txBox="1"/>
          <p:nvPr/>
        </p:nvSpPr>
        <p:spPr>
          <a:xfrm>
            <a:off x="1820174" y="299690"/>
            <a:ext cx="8928339" cy="523220"/>
          </a:xfrm>
          <a:prstGeom prst="rect">
            <a:avLst/>
          </a:prstGeom>
          <a:noFill/>
        </p:spPr>
        <p:txBody>
          <a:bodyPr wrap="square" rtlCol="0">
            <a:spAutoFit/>
          </a:bodyPr>
          <a:lstStyle/>
          <a:p>
            <a:r>
              <a:rPr lang="fr-FR" sz="2800" dirty="0">
                <a:solidFill>
                  <a:srgbClr val="2E4F96"/>
                </a:solidFill>
                <a:latin typeface="Trebuchet MS" panose="020B0603020202020204" pitchFamily="34" charset="0"/>
              </a:rPr>
              <a:t>QUALITE – SECURITE DES SOINS</a:t>
            </a:r>
          </a:p>
        </p:txBody>
      </p:sp>
      <p:sp>
        <p:nvSpPr>
          <p:cNvPr id="6" name="ZoneTexte 5">
            <a:extLst>
              <a:ext uri="{FF2B5EF4-FFF2-40B4-BE49-F238E27FC236}">
                <a16:creationId xmlns:a16="http://schemas.microsoft.com/office/drawing/2014/main" id="{CD0D42C4-0231-49F3-8640-51E5D1CD432D}"/>
              </a:ext>
            </a:extLst>
          </p:cNvPr>
          <p:cNvSpPr txBox="1"/>
          <p:nvPr/>
        </p:nvSpPr>
        <p:spPr>
          <a:xfrm>
            <a:off x="1846055" y="879062"/>
            <a:ext cx="8928339" cy="400110"/>
          </a:xfrm>
          <a:prstGeom prst="rect">
            <a:avLst/>
          </a:prstGeom>
          <a:noFill/>
        </p:spPr>
        <p:txBody>
          <a:bodyPr wrap="square" rtlCol="0">
            <a:spAutoFit/>
          </a:bodyPr>
          <a:lstStyle/>
          <a:p>
            <a:r>
              <a:rPr lang="fr-FR" sz="2000" dirty="0">
                <a:solidFill>
                  <a:srgbClr val="2E4F96"/>
                </a:solidFill>
                <a:latin typeface="Trebuchet MS" panose="020B0603020202020204" pitchFamily="34" charset="0"/>
              </a:rPr>
              <a:t>La certification</a:t>
            </a:r>
          </a:p>
        </p:txBody>
      </p:sp>
      <p:sp>
        <p:nvSpPr>
          <p:cNvPr id="12" name="Rectangle 11"/>
          <p:cNvSpPr/>
          <p:nvPr/>
        </p:nvSpPr>
        <p:spPr>
          <a:xfrm>
            <a:off x="439947" y="2146753"/>
            <a:ext cx="6301321" cy="1790747"/>
          </a:xfrm>
          <a:prstGeom prst="rect">
            <a:avLst/>
          </a:prstGeom>
        </p:spPr>
        <p:txBody>
          <a:bodyPr wrap="square">
            <a:spAutoFit/>
          </a:bodyPr>
          <a:lstStyle/>
          <a:p>
            <a:pPr algn="just">
              <a:lnSpc>
                <a:spcPct val="107000"/>
              </a:lnSpc>
              <a:spcBef>
                <a:spcPts val="1200"/>
              </a:spcBef>
              <a:spcAft>
                <a:spcPts val="800"/>
              </a:spcAft>
            </a:pPr>
            <a:r>
              <a:rPr lang="fr-FR" b="1" dirty="0">
                <a:latin typeface="Tahoma" panose="020B0604030504040204" pitchFamily="34" charset="0"/>
                <a:ea typeface="Tahoma" panose="020B0604030504040204" pitchFamily="34" charset="0"/>
                <a:cs typeface="Tahoma" panose="020B0604030504040204" pitchFamily="34" charset="0"/>
              </a:rPr>
              <a:t>Le manuel de certification :</a:t>
            </a:r>
          </a:p>
          <a:p>
            <a:pPr algn="just">
              <a:lnSpc>
                <a:spcPct val="107000"/>
              </a:lnSpc>
              <a:spcBef>
                <a:spcPts val="1200"/>
              </a:spcBef>
              <a:spcAft>
                <a:spcPts val="800"/>
              </a:spcAft>
            </a:pPr>
            <a:r>
              <a:rPr lang="fr-FR" dirty="0">
                <a:latin typeface="Tahoma" panose="020B0604030504040204" pitchFamily="34" charset="0"/>
                <a:ea typeface="Tahoma" panose="020B0604030504040204" pitchFamily="34" charset="0"/>
                <a:cs typeface="Tahoma" panose="020B0604030504040204" pitchFamily="34" charset="0"/>
              </a:rPr>
              <a:t>C’est le document de référence, pour les établissement et les experts-visiteurs.</a:t>
            </a:r>
          </a:p>
          <a:p>
            <a:pPr algn="just">
              <a:lnSpc>
                <a:spcPct val="107000"/>
              </a:lnSpc>
              <a:spcBef>
                <a:spcPts val="1200"/>
              </a:spcBef>
              <a:spcAft>
                <a:spcPts val="800"/>
              </a:spcAft>
            </a:pPr>
            <a:r>
              <a:rPr lang="fr-FR" b="1" dirty="0">
                <a:solidFill>
                  <a:srgbClr val="2E4F96"/>
                </a:solidFill>
                <a:latin typeface="Tahoma" panose="020B0604030504040204" pitchFamily="34" charset="0"/>
                <a:ea typeface="Tahoma" panose="020B0604030504040204" pitchFamily="34" charset="0"/>
                <a:cs typeface="Tahoma" panose="020B0604030504040204" pitchFamily="34" charset="0"/>
              </a:rPr>
              <a:t>Il est modulable, en fonction de l’établissement.</a:t>
            </a:r>
          </a:p>
        </p:txBody>
      </p:sp>
      <p:pic>
        <p:nvPicPr>
          <p:cNvPr id="3" name="Image 2"/>
          <p:cNvPicPr>
            <a:picLocks noChangeAspect="1"/>
          </p:cNvPicPr>
          <p:nvPr/>
        </p:nvPicPr>
        <p:blipFill>
          <a:blip r:embed="rId3"/>
          <a:stretch>
            <a:fillRect/>
          </a:stretch>
        </p:blipFill>
        <p:spPr>
          <a:xfrm>
            <a:off x="7760218" y="653123"/>
            <a:ext cx="3746703" cy="5304855"/>
          </a:xfrm>
          <a:prstGeom prst="rect">
            <a:avLst/>
          </a:prstGeom>
          <a:ln>
            <a:solidFill>
              <a:schemeClr val="tx1"/>
            </a:solidFill>
          </a:ln>
          <a:effectLst>
            <a:outerShdw blurRad="292100" dist="139700" dir="2700000" algn="tl" rotWithShape="0">
              <a:srgbClr val="333333">
                <a:alpha val="65000"/>
              </a:srgbClr>
            </a:outerShdw>
          </a:effectLst>
        </p:spPr>
      </p:pic>
      <p:sp>
        <p:nvSpPr>
          <p:cNvPr id="10" name="ZoneTexte 9">
            <a:extLst>
              <a:ext uri="{FF2B5EF4-FFF2-40B4-BE49-F238E27FC236}">
                <a16:creationId xmlns:a16="http://schemas.microsoft.com/office/drawing/2014/main" id="{11A0DD7C-8F62-4AA6-926B-E1B327243597}"/>
              </a:ext>
            </a:extLst>
          </p:cNvPr>
          <p:cNvSpPr txBox="1"/>
          <p:nvPr/>
        </p:nvSpPr>
        <p:spPr>
          <a:xfrm>
            <a:off x="4152519" y="6477959"/>
            <a:ext cx="3886962" cy="276999"/>
          </a:xfrm>
          <a:prstGeom prst="rect">
            <a:avLst/>
          </a:prstGeom>
          <a:noFill/>
        </p:spPr>
        <p:txBody>
          <a:bodyPr wrap="none" rtlCol="0">
            <a:spAutoFit/>
          </a:bodyPr>
          <a:lstStyle/>
          <a:p>
            <a:r>
              <a:rPr lang="fr-FR" sz="1200" dirty="0"/>
              <a:t>Équipe Qualité-Gestion des risques CHLP – le </a:t>
            </a:r>
            <a:fld id="{12F8AB7A-5979-4691-8383-96532F25641A}" type="datetime4">
              <a:rPr lang="fr-FR" sz="1200" smtClean="0"/>
              <a:t>2 mars 2026</a:t>
            </a:fld>
            <a:endParaRPr lang="fr-FR" sz="1200" dirty="0"/>
          </a:p>
        </p:txBody>
      </p:sp>
    </p:spTree>
    <p:extLst>
      <p:ext uri="{BB962C8B-B14F-4D97-AF65-F5344CB8AC3E}">
        <p14:creationId xmlns:p14="http://schemas.microsoft.com/office/powerpoint/2010/main" val="41228454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2FD6DE26-C01A-42A5-A4BD-19BC27F4D502}"/>
              </a:ext>
            </a:extLst>
          </p:cNvPr>
          <p:cNvSpPr txBox="1"/>
          <p:nvPr/>
        </p:nvSpPr>
        <p:spPr>
          <a:xfrm>
            <a:off x="5048025" y="2700712"/>
            <a:ext cx="3804146" cy="907941"/>
          </a:xfrm>
          <a:prstGeom prst="rect">
            <a:avLst/>
          </a:prstGeom>
          <a:noFill/>
        </p:spPr>
        <p:txBody>
          <a:bodyPr wrap="square" rtlCol="0">
            <a:spAutoFit/>
          </a:bodyPr>
          <a:lstStyle/>
          <a:p>
            <a:pPr>
              <a:spcAft>
                <a:spcPts val="600"/>
              </a:spcAft>
            </a:pPr>
            <a:r>
              <a:rPr lang="fr-FR" sz="2400" b="1" dirty="0">
                <a:solidFill>
                  <a:srgbClr val="2E4F96"/>
                </a:solidFill>
                <a:latin typeface="Tahoma" panose="020B0604030504040204" pitchFamily="34" charset="0"/>
                <a:ea typeface="Tahoma" panose="020B0604030504040204" pitchFamily="34" charset="0"/>
                <a:cs typeface="Tahoma" panose="020B0604030504040204" pitchFamily="34" charset="0"/>
              </a:rPr>
              <a:t>Standards</a:t>
            </a:r>
          </a:p>
          <a:p>
            <a:pPr>
              <a:spcAft>
                <a:spcPts val="600"/>
              </a:spcAft>
            </a:pPr>
            <a:r>
              <a:rPr lang="fr-FR" sz="2400" dirty="0">
                <a:solidFill>
                  <a:srgbClr val="2E4F96"/>
                </a:solidFill>
                <a:latin typeface="Tahoma" panose="020B0604030504040204" pitchFamily="34" charset="0"/>
                <a:ea typeface="Tahoma" panose="020B0604030504040204" pitchFamily="34" charset="0"/>
                <a:cs typeface="Tahoma" panose="020B0604030504040204" pitchFamily="34" charset="0"/>
              </a:rPr>
              <a:t>Nos pratiques courantes</a:t>
            </a:r>
          </a:p>
        </p:txBody>
      </p:sp>
      <p:sp>
        <p:nvSpPr>
          <p:cNvPr id="5" name="ZoneTexte 4">
            <a:extLst>
              <a:ext uri="{FF2B5EF4-FFF2-40B4-BE49-F238E27FC236}">
                <a16:creationId xmlns:a16="http://schemas.microsoft.com/office/drawing/2014/main" id="{2FD6DE26-C01A-42A5-A4BD-19BC27F4D502}"/>
              </a:ext>
            </a:extLst>
          </p:cNvPr>
          <p:cNvSpPr txBox="1"/>
          <p:nvPr/>
        </p:nvSpPr>
        <p:spPr>
          <a:xfrm>
            <a:off x="5045125" y="3957193"/>
            <a:ext cx="3242842" cy="907941"/>
          </a:xfrm>
          <a:prstGeom prst="rect">
            <a:avLst/>
          </a:prstGeom>
          <a:noFill/>
        </p:spPr>
        <p:txBody>
          <a:bodyPr wrap="square" rtlCol="0">
            <a:spAutoFit/>
          </a:bodyPr>
          <a:lstStyle/>
          <a:p>
            <a:pPr>
              <a:spcAft>
                <a:spcPts val="600"/>
              </a:spcAft>
            </a:pPr>
            <a:r>
              <a:rPr lang="fr-FR" sz="2400" b="1" dirty="0">
                <a:solidFill>
                  <a:srgbClr val="C00000"/>
                </a:solidFill>
                <a:latin typeface="Tahoma" panose="020B0604030504040204" pitchFamily="34" charset="0"/>
                <a:ea typeface="Tahoma" panose="020B0604030504040204" pitchFamily="34" charset="0"/>
                <a:cs typeface="Tahoma" panose="020B0604030504040204" pitchFamily="34" charset="0"/>
              </a:rPr>
              <a:t>Impératifs</a:t>
            </a:r>
          </a:p>
          <a:p>
            <a:pPr>
              <a:spcAft>
                <a:spcPts val="600"/>
              </a:spcAft>
            </a:pPr>
            <a:r>
              <a:rPr lang="fr-FR" sz="2400" dirty="0">
                <a:solidFill>
                  <a:srgbClr val="C00000"/>
                </a:solidFill>
                <a:latin typeface="Tahoma" panose="020B0604030504040204" pitchFamily="34" charset="0"/>
                <a:ea typeface="Tahoma" panose="020B0604030504040204" pitchFamily="34" charset="0"/>
                <a:cs typeface="Tahoma" panose="020B0604030504040204" pitchFamily="34" charset="0"/>
              </a:rPr>
              <a:t>Nos incontournables</a:t>
            </a:r>
          </a:p>
        </p:txBody>
      </p:sp>
      <p:pic>
        <p:nvPicPr>
          <p:cNvPr id="8" name="Image 7"/>
          <p:cNvPicPr>
            <a:picLocks noChangeAspect="1"/>
          </p:cNvPicPr>
          <p:nvPr/>
        </p:nvPicPr>
        <p:blipFill>
          <a:blip r:embed="rId3">
            <a:clrChange>
              <a:clrFrom>
                <a:srgbClr val="FEFCFE"/>
              </a:clrFrom>
              <a:clrTo>
                <a:srgbClr val="FEFCFE">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631949" y="2466757"/>
            <a:ext cx="1110132" cy="1260000"/>
          </a:xfrm>
          <a:prstGeom prst="rect">
            <a:avLst/>
          </a:prstGeom>
        </p:spPr>
      </p:pic>
      <p:pic>
        <p:nvPicPr>
          <p:cNvPr id="9" name="Imag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82615" y="3929134"/>
            <a:ext cx="1008800" cy="936000"/>
          </a:xfrm>
          <a:prstGeom prst="rect">
            <a:avLst/>
          </a:prstGeom>
        </p:spPr>
      </p:pic>
      <p:sp>
        <p:nvSpPr>
          <p:cNvPr id="10" name="Rectangle 9"/>
          <p:cNvSpPr/>
          <p:nvPr/>
        </p:nvSpPr>
        <p:spPr>
          <a:xfrm>
            <a:off x="3605015" y="2402351"/>
            <a:ext cx="1433913" cy="644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3605015" y="3694554"/>
            <a:ext cx="1433913" cy="644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ZoneTexte 21">
            <a:extLst>
              <a:ext uri="{FF2B5EF4-FFF2-40B4-BE49-F238E27FC236}">
                <a16:creationId xmlns:a16="http://schemas.microsoft.com/office/drawing/2014/main" id="{2FD6DE26-C01A-42A5-A4BD-19BC27F4D502}"/>
              </a:ext>
            </a:extLst>
          </p:cNvPr>
          <p:cNvSpPr txBox="1"/>
          <p:nvPr/>
        </p:nvSpPr>
        <p:spPr>
          <a:xfrm>
            <a:off x="5038928" y="5181600"/>
            <a:ext cx="2830749" cy="907941"/>
          </a:xfrm>
          <a:prstGeom prst="rect">
            <a:avLst/>
          </a:prstGeom>
          <a:noFill/>
        </p:spPr>
        <p:txBody>
          <a:bodyPr wrap="square" rtlCol="0">
            <a:spAutoFit/>
          </a:bodyPr>
          <a:lstStyle/>
          <a:p>
            <a:pPr>
              <a:spcAft>
                <a:spcPts val="600"/>
              </a:spcAft>
            </a:pPr>
            <a:r>
              <a:rPr lang="fr-FR" sz="2400" b="1" dirty="0">
                <a:solidFill>
                  <a:schemeClr val="accent2"/>
                </a:solidFill>
                <a:latin typeface="Tahoma" panose="020B0604030504040204" pitchFamily="34" charset="0"/>
                <a:ea typeface="Tahoma" panose="020B0604030504040204" pitchFamily="34" charset="0"/>
                <a:cs typeface="Tahoma" panose="020B0604030504040204" pitchFamily="34" charset="0"/>
              </a:rPr>
              <a:t>Avancés</a:t>
            </a:r>
          </a:p>
          <a:p>
            <a:pPr>
              <a:spcAft>
                <a:spcPts val="600"/>
              </a:spcAft>
            </a:pPr>
            <a:r>
              <a:rPr lang="fr-FR" sz="2400" dirty="0">
                <a:solidFill>
                  <a:schemeClr val="accent2"/>
                </a:solidFill>
                <a:latin typeface="Tahoma" panose="020B0604030504040204" pitchFamily="34" charset="0"/>
                <a:ea typeface="Tahoma" panose="020B0604030504040204" pitchFamily="34" charset="0"/>
                <a:cs typeface="Tahoma" panose="020B0604030504040204" pitchFamily="34" charset="0"/>
              </a:rPr>
              <a:t>Nos innovations</a:t>
            </a:r>
          </a:p>
        </p:txBody>
      </p:sp>
      <p:pic>
        <p:nvPicPr>
          <p:cNvPr id="23" name="Image 22"/>
          <p:cNvPicPr>
            <a:picLocks noChangeAspect="1"/>
          </p:cNvPicPr>
          <p:nvPr/>
        </p:nvPicPr>
        <p:blipFill>
          <a:blip r:embed="rId5">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467015" y="4915570"/>
            <a:ext cx="1440000" cy="1440000"/>
          </a:xfrm>
          <a:prstGeom prst="rect">
            <a:avLst/>
          </a:prstGeom>
        </p:spPr>
      </p:pic>
      <p:sp>
        <p:nvSpPr>
          <p:cNvPr id="12" name="ZoneTexte 11">
            <a:extLst>
              <a:ext uri="{FF2B5EF4-FFF2-40B4-BE49-F238E27FC236}">
                <a16:creationId xmlns:a16="http://schemas.microsoft.com/office/drawing/2014/main" id="{AB8D7EF1-6997-433E-8E16-8E3ADF3F75A3}"/>
              </a:ext>
            </a:extLst>
          </p:cNvPr>
          <p:cNvSpPr txBox="1"/>
          <p:nvPr/>
        </p:nvSpPr>
        <p:spPr>
          <a:xfrm>
            <a:off x="1820174" y="299690"/>
            <a:ext cx="8928339" cy="523220"/>
          </a:xfrm>
          <a:prstGeom prst="rect">
            <a:avLst/>
          </a:prstGeom>
          <a:noFill/>
        </p:spPr>
        <p:txBody>
          <a:bodyPr wrap="square" rtlCol="0">
            <a:spAutoFit/>
          </a:bodyPr>
          <a:lstStyle/>
          <a:p>
            <a:r>
              <a:rPr lang="fr-FR" sz="2800" dirty="0">
                <a:solidFill>
                  <a:srgbClr val="2E4F96"/>
                </a:solidFill>
                <a:latin typeface="Trebuchet MS" panose="020B0603020202020204" pitchFamily="34" charset="0"/>
              </a:rPr>
              <a:t>QUALITE – SECURITE DES SOINS</a:t>
            </a:r>
          </a:p>
        </p:txBody>
      </p:sp>
      <p:sp>
        <p:nvSpPr>
          <p:cNvPr id="13" name="ZoneTexte 12">
            <a:extLst>
              <a:ext uri="{FF2B5EF4-FFF2-40B4-BE49-F238E27FC236}">
                <a16:creationId xmlns:a16="http://schemas.microsoft.com/office/drawing/2014/main" id="{CD0D42C4-0231-49F3-8640-51E5D1CD432D}"/>
              </a:ext>
            </a:extLst>
          </p:cNvPr>
          <p:cNvSpPr txBox="1"/>
          <p:nvPr/>
        </p:nvSpPr>
        <p:spPr>
          <a:xfrm>
            <a:off x="1846055" y="879062"/>
            <a:ext cx="8928339" cy="400110"/>
          </a:xfrm>
          <a:prstGeom prst="rect">
            <a:avLst/>
          </a:prstGeom>
          <a:noFill/>
        </p:spPr>
        <p:txBody>
          <a:bodyPr wrap="square" rtlCol="0">
            <a:spAutoFit/>
          </a:bodyPr>
          <a:lstStyle/>
          <a:p>
            <a:r>
              <a:rPr lang="fr-FR" sz="2000" dirty="0">
                <a:solidFill>
                  <a:srgbClr val="2E4F96"/>
                </a:solidFill>
                <a:latin typeface="Trebuchet MS" panose="020B0603020202020204" pitchFamily="34" charset="0"/>
              </a:rPr>
              <a:t>La certification</a:t>
            </a:r>
          </a:p>
        </p:txBody>
      </p:sp>
      <p:pic>
        <p:nvPicPr>
          <p:cNvPr id="14" name="Image 13">
            <a:extLst>
              <a:ext uri="{FF2B5EF4-FFF2-40B4-BE49-F238E27FC236}">
                <a16:creationId xmlns:a16="http://schemas.microsoft.com/office/drawing/2014/main" id="{E831EF57-C8E5-4B0F-9EAA-34FAD76F719B}"/>
              </a:ext>
            </a:extLst>
          </p:cNvPr>
          <p:cNvPicPr>
            <a:picLocks noChangeAspect="1"/>
          </p:cNvPicPr>
          <p:nvPr/>
        </p:nvPicPr>
        <p:blipFill>
          <a:blip r:embed="rId6"/>
          <a:stretch>
            <a:fillRect/>
          </a:stretch>
        </p:blipFill>
        <p:spPr>
          <a:xfrm>
            <a:off x="199785" y="164732"/>
            <a:ext cx="1371719" cy="731583"/>
          </a:xfrm>
          <a:prstGeom prst="rect">
            <a:avLst/>
          </a:prstGeom>
        </p:spPr>
      </p:pic>
      <p:sp>
        <p:nvSpPr>
          <p:cNvPr id="15" name="Rectangle 14"/>
          <p:cNvSpPr/>
          <p:nvPr/>
        </p:nvSpPr>
        <p:spPr>
          <a:xfrm>
            <a:off x="439947" y="1815422"/>
            <a:ext cx="10334447" cy="362087"/>
          </a:xfrm>
          <a:prstGeom prst="rect">
            <a:avLst/>
          </a:prstGeom>
        </p:spPr>
        <p:txBody>
          <a:bodyPr wrap="square">
            <a:spAutoFit/>
          </a:bodyPr>
          <a:lstStyle/>
          <a:p>
            <a:pPr algn="just">
              <a:lnSpc>
                <a:spcPct val="107000"/>
              </a:lnSpc>
              <a:spcBef>
                <a:spcPts val="1200"/>
              </a:spcBef>
              <a:spcAft>
                <a:spcPts val="800"/>
              </a:spcAft>
            </a:pPr>
            <a:r>
              <a:rPr lang="fr-FR" b="1" dirty="0">
                <a:latin typeface="Tahoma" panose="020B0604030504040204" pitchFamily="34" charset="0"/>
                <a:ea typeface="Tahoma" panose="020B0604030504040204" pitchFamily="34" charset="0"/>
                <a:cs typeface="Tahoma" panose="020B0604030504040204" pitchFamily="34" charset="0"/>
              </a:rPr>
              <a:t>En tout, pour le CHLP, il y a actuellement plusieurs critères d’évaluation répartis en :</a:t>
            </a:r>
          </a:p>
        </p:txBody>
      </p:sp>
      <p:sp>
        <p:nvSpPr>
          <p:cNvPr id="17" name="ZoneTexte 16">
            <a:extLst>
              <a:ext uri="{FF2B5EF4-FFF2-40B4-BE49-F238E27FC236}">
                <a16:creationId xmlns:a16="http://schemas.microsoft.com/office/drawing/2014/main" id="{104E44E3-CF2B-447E-A0B5-76299EDBDADB}"/>
              </a:ext>
            </a:extLst>
          </p:cNvPr>
          <p:cNvSpPr txBox="1"/>
          <p:nvPr/>
        </p:nvSpPr>
        <p:spPr>
          <a:xfrm>
            <a:off x="4152519" y="6477959"/>
            <a:ext cx="3886962" cy="276999"/>
          </a:xfrm>
          <a:prstGeom prst="rect">
            <a:avLst/>
          </a:prstGeom>
          <a:noFill/>
        </p:spPr>
        <p:txBody>
          <a:bodyPr wrap="none" rtlCol="0">
            <a:spAutoFit/>
          </a:bodyPr>
          <a:lstStyle/>
          <a:p>
            <a:r>
              <a:rPr lang="fr-FR" sz="1200" dirty="0"/>
              <a:t>Équipe Qualité-Gestion des risques CHLP – le </a:t>
            </a:r>
            <a:fld id="{12F8AB7A-5979-4691-8383-96532F25641A}" type="datetime4">
              <a:rPr lang="fr-FR" sz="1200" smtClean="0"/>
              <a:t>2 mars 2026</a:t>
            </a:fld>
            <a:endParaRPr lang="fr-FR" sz="1200" dirty="0"/>
          </a:p>
        </p:txBody>
      </p:sp>
    </p:spTree>
    <p:extLst>
      <p:ext uri="{BB962C8B-B14F-4D97-AF65-F5344CB8AC3E}">
        <p14:creationId xmlns:p14="http://schemas.microsoft.com/office/powerpoint/2010/main" val="2565637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wipe(left)">
                                      <p:cBhvr>
                                        <p:cTn id="11" dur="500"/>
                                        <p:tgtEl>
                                          <p:spTgt spid="4">
                                            <p:txEl>
                                              <p:pRg st="0" end="0"/>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wipe(left)">
                                      <p:cBhvr>
                                        <p:cTn id="15" dur="500"/>
                                        <p:tgtEl>
                                          <p:spTgt spid="4">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5">
                                            <p:txEl>
                                              <p:pRg st="0" end="0"/>
                                            </p:txEl>
                                          </p:spTgt>
                                        </p:tgtEl>
                                        <p:attrNameLst>
                                          <p:attrName>style.visibility</p:attrName>
                                        </p:attrNameLst>
                                      </p:cBhvr>
                                      <p:to>
                                        <p:strVal val="visible"/>
                                      </p:to>
                                    </p:set>
                                    <p:animEffect transition="in" filter="wipe(left)">
                                      <p:cBhvr>
                                        <p:cTn id="24" dur="500"/>
                                        <p:tgtEl>
                                          <p:spTgt spid="5">
                                            <p:txEl>
                                              <p:pRg st="0" end="0"/>
                                            </p:txEl>
                                          </p:spTgt>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5">
                                            <p:txEl>
                                              <p:pRg st="1" end="1"/>
                                            </p:txEl>
                                          </p:spTgt>
                                        </p:tgtEl>
                                        <p:attrNameLst>
                                          <p:attrName>style.visibility</p:attrName>
                                        </p:attrNameLst>
                                      </p:cBhvr>
                                      <p:to>
                                        <p:strVal val="visible"/>
                                      </p:to>
                                    </p:set>
                                    <p:animEffect transition="in" filter="wipe(left)">
                                      <p:cBhvr>
                                        <p:cTn id="28" dur="500"/>
                                        <p:tgtEl>
                                          <p:spTgt spid="5">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22">
                                            <p:txEl>
                                              <p:pRg st="0" end="0"/>
                                            </p:txEl>
                                          </p:spTgt>
                                        </p:tgtEl>
                                        <p:attrNameLst>
                                          <p:attrName>style.visibility</p:attrName>
                                        </p:attrNameLst>
                                      </p:cBhvr>
                                      <p:to>
                                        <p:strVal val="visible"/>
                                      </p:to>
                                    </p:set>
                                    <p:animEffect transition="in" filter="wipe(left)">
                                      <p:cBhvr>
                                        <p:cTn id="37" dur="500"/>
                                        <p:tgtEl>
                                          <p:spTgt spid="22">
                                            <p:txEl>
                                              <p:pRg st="0" end="0"/>
                                            </p:txEl>
                                          </p:spTgt>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22">
                                            <p:txEl>
                                              <p:pRg st="1" end="1"/>
                                            </p:txEl>
                                          </p:spTgt>
                                        </p:tgtEl>
                                        <p:attrNameLst>
                                          <p:attrName>style.visibility</p:attrName>
                                        </p:attrNameLst>
                                      </p:cBhvr>
                                      <p:to>
                                        <p:strVal val="visible"/>
                                      </p:to>
                                    </p:set>
                                    <p:animEffect transition="in" filter="wipe(left)">
                                      <p:cBhvr>
                                        <p:cTn id="41" dur="500"/>
                                        <p:tgtEl>
                                          <p:spTgt spid="2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5" grpId="0" uiExpand="1" build="p"/>
      <p:bldP spid="22"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831EF57-C8E5-4B0F-9EAA-34FAD76F719B}"/>
              </a:ext>
            </a:extLst>
          </p:cNvPr>
          <p:cNvPicPr>
            <a:picLocks noChangeAspect="1"/>
          </p:cNvPicPr>
          <p:nvPr/>
        </p:nvPicPr>
        <p:blipFill>
          <a:blip r:embed="rId2"/>
          <a:stretch>
            <a:fillRect/>
          </a:stretch>
        </p:blipFill>
        <p:spPr>
          <a:xfrm>
            <a:off x="199785" y="164732"/>
            <a:ext cx="1371719" cy="731583"/>
          </a:xfrm>
          <a:prstGeom prst="rect">
            <a:avLst/>
          </a:prstGeom>
        </p:spPr>
      </p:pic>
      <p:sp>
        <p:nvSpPr>
          <p:cNvPr id="4" name="ZoneTexte 3">
            <a:extLst>
              <a:ext uri="{FF2B5EF4-FFF2-40B4-BE49-F238E27FC236}">
                <a16:creationId xmlns:a16="http://schemas.microsoft.com/office/drawing/2014/main" id="{AB8D7EF1-6997-433E-8E16-8E3ADF3F75A3}"/>
              </a:ext>
            </a:extLst>
          </p:cNvPr>
          <p:cNvSpPr txBox="1"/>
          <p:nvPr/>
        </p:nvSpPr>
        <p:spPr>
          <a:xfrm>
            <a:off x="1820174" y="299690"/>
            <a:ext cx="8928339" cy="523220"/>
          </a:xfrm>
          <a:prstGeom prst="rect">
            <a:avLst/>
          </a:prstGeom>
          <a:noFill/>
        </p:spPr>
        <p:txBody>
          <a:bodyPr wrap="square" rtlCol="0">
            <a:spAutoFit/>
          </a:bodyPr>
          <a:lstStyle/>
          <a:p>
            <a:r>
              <a:rPr lang="fr-FR" sz="2800" dirty="0">
                <a:solidFill>
                  <a:srgbClr val="2E4F96"/>
                </a:solidFill>
                <a:latin typeface="Trebuchet MS" panose="020B0603020202020204" pitchFamily="34" charset="0"/>
              </a:rPr>
              <a:t>QUALITE – SECURITE DES SOINS</a:t>
            </a:r>
          </a:p>
        </p:txBody>
      </p:sp>
      <p:sp>
        <p:nvSpPr>
          <p:cNvPr id="6" name="ZoneTexte 5">
            <a:extLst>
              <a:ext uri="{FF2B5EF4-FFF2-40B4-BE49-F238E27FC236}">
                <a16:creationId xmlns:a16="http://schemas.microsoft.com/office/drawing/2014/main" id="{CD0D42C4-0231-49F3-8640-51E5D1CD432D}"/>
              </a:ext>
            </a:extLst>
          </p:cNvPr>
          <p:cNvSpPr txBox="1"/>
          <p:nvPr/>
        </p:nvSpPr>
        <p:spPr>
          <a:xfrm>
            <a:off x="1846055" y="879062"/>
            <a:ext cx="8928339" cy="400110"/>
          </a:xfrm>
          <a:prstGeom prst="rect">
            <a:avLst/>
          </a:prstGeom>
          <a:noFill/>
        </p:spPr>
        <p:txBody>
          <a:bodyPr wrap="square" rtlCol="0">
            <a:spAutoFit/>
          </a:bodyPr>
          <a:lstStyle/>
          <a:p>
            <a:r>
              <a:rPr lang="fr-FR" sz="2000" dirty="0">
                <a:solidFill>
                  <a:srgbClr val="2E4F96"/>
                </a:solidFill>
                <a:latin typeface="Trebuchet MS" panose="020B0603020202020204" pitchFamily="34" charset="0"/>
              </a:rPr>
              <a:t>La certification</a:t>
            </a:r>
          </a:p>
        </p:txBody>
      </p:sp>
      <p:sp>
        <p:nvSpPr>
          <p:cNvPr id="12" name="Rectangle 11"/>
          <p:cNvSpPr/>
          <p:nvPr/>
        </p:nvSpPr>
        <p:spPr>
          <a:xfrm>
            <a:off x="439947" y="2146753"/>
            <a:ext cx="8892312" cy="362087"/>
          </a:xfrm>
          <a:prstGeom prst="rect">
            <a:avLst/>
          </a:prstGeom>
        </p:spPr>
        <p:txBody>
          <a:bodyPr wrap="square">
            <a:spAutoFit/>
          </a:bodyPr>
          <a:lstStyle/>
          <a:p>
            <a:pPr algn="just">
              <a:lnSpc>
                <a:spcPct val="107000"/>
              </a:lnSpc>
              <a:spcBef>
                <a:spcPts val="1200"/>
              </a:spcBef>
              <a:spcAft>
                <a:spcPts val="800"/>
              </a:spcAft>
            </a:pPr>
            <a:r>
              <a:rPr lang="fr-FR" b="1" dirty="0">
                <a:latin typeface="Tahoma" panose="020B0604030504040204" pitchFamily="34" charset="0"/>
                <a:ea typeface="Tahoma" panose="020B0604030504040204" pitchFamily="34" charset="0"/>
                <a:cs typeface="Tahoma" panose="020B0604030504040204" pitchFamily="34" charset="0"/>
              </a:rPr>
              <a:t>Pour nous évaluer les experts-visiteurs vont utiliser 5 méthodes.</a:t>
            </a:r>
            <a:endParaRPr lang="fr-FR" b="1" dirty="0">
              <a:solidFill>
                <a:srgbClr val="2E4F96"/>
              </a:solidFill>
              <a:latin typeface="Tahoma" panose="020B0604030504040204" pitchFamily="34" charset="0"/>
              <a:ea typeface="Tahoma" panose="020B0604030504040204" pitchFamily="34" charset="0"/>
              <a:cs typeface="Tahoma" panose="020B0604030504040204" pitchFamily="34" charset="0"/>
            </a:endParaRPr>
          </a:p>
        </p:txBody>
      </p:sp>
      <p:grpSp>
        <p:nvGrpSpPr>
          <p:cNvPr id="13" name="Groupe 12"/>
          <p:cNvGrpSpPr/>
          <p:nvPr/>
        </p:nvGrpSpPr>
        <p:grpSpPr>
          <a:xfrm>
            <a:off x="1621316" y="3120141"/>
            <a:ext cx="1412060" cy="1976907"/>
            <a:chOff x="1621316" y="2759307"/>
            <a:chExt cx="1412060" cy="1976907"/>
          </a:xfrm>
        </p:grpSpPr>
        <p:pic>
          <p:nvPicPr>
            <p:cNvPr id="14" name="Imag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1316" y="2759307"/>
              <a:ext cx="1412060" cy="1296000"/>
            </a:xfrm>
            <a:prstGeom prst="rect">
              <a:avLst/>
            </a:prstGeom>
          </p:spPr>
        </p:pic>
        <p:sp>
          <p:nvSpPr>
            <p:cNvPr id="15" name="ZoneTexte 14"/>
            <p:cNvSpPr txBox="1"/>
            <p:nvPr/>
          </p:nvSpPr>
          <p:spPr>
            <a:xfrm>
              <a:off x="1621316" y="4089883"/>
              <a:ext cx="1412060" cy="646331"/>
            </a:xfrm>
            <a:prstGeom prst="rect">
              <a:avLst/>
            </a:prstGeom>
            <a:noFill/>
          </p:spPr>
          <p:txBody>
            <a:bodyPr wrap="square" rtlCol="0">
              <a:spAutoFit/>
            </a:bodyPr>
            <a:lstStyle/>
            <a:p>
              <a:pPr algn="ctr"/>
              <a:r>
                <a:rPr lang="fr-FR" b="1" dirty="0">
                  <a:solidFill>
                    <a:srgbClr val="EE712A"/>
                  </a:solidFill>
                </a:rPr>
                <a:t>Le patient traceur</a:t>
              </a:r>
            </a:p>
          </p:txBody>
        </p:sp>
      </p:grpSp>
      <p:grpSp>
        <p:nvGrpSpPr>
          <p:cNvPr id="16" name="Groupe 15"/>
          <p:cNvGrpSpPr/>
          <p:nvPr/>
        </p:nvGrpSpPr>
        <p:grpSpPr>
          <a:xfrm>
            <a:off x="3489682" y="3790681"/>
            <a:ext cx="1514475" cy="2026442"/>
            <a:chOff x="3489682" y="2709772"/>
            <a:chExt cx="1514475" cy="2026442"/>
          </a:xfrm>
        </p:grpSpPr>
        <p:pic>
          <p:nvPicPr>
            <p:cNvPr id="17" name="Imag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89682" y="2709772"/>
              <a:ext cx="1514475" cy="1295400"/>
            </a:xfrm>
            <a:prstGeom prst="rect">
              <a:avLst/>
            </a:prstGeom>
          </p:spPr>
        </p:pic>
        <p:sp>
          <p:nvSpPr>
            <p:cNvPr id="18" name="ZoneTexte 17"/>
            <p:cNvSpPr txBox="1"/>
            <p:nvPr/>
          </p:nvSpPr>
          <p:spPr>
            <a:xfrm>
              <a:off x="3535838" y="4089883"/>
              <a:ext cx="1412060" cy="646331"/>
            </a:xfrm>
            <a:prstGeom prst="rect">
              <a:avLst/>
            </a:prstGeom>
            <a:noFill/>
          </p:spPr>
          <p:txBody>
            <a:bodyPr wrap="square" rtlCol="0">
              <a:spAutoFit/>
            </a:bodyPr>
            <a:lstStyle/>
            <a:p>
              <a:pPr algn="ctr"/>
              <a:r>
                <a:rPr lang="fr-FR" b="1" dirty="0">
                  <a:solidFill>
                    <a:srgbClr val="63C3D1"/>
                  </a:solidFill>
                </a:rPr>
                <a:t>Le parcours traceur</a:t>
              </a:r>
            </a:p>
          </p:txBody>
        </p:sp>
      </p:grpSp>
      <p:grpSp>
        <p:nvGrpSpPr>
          <p:cNvPr id="19" name="Groupe 18"/>
          <p:cNvGrpSpPr/>
          <p:nvPr/>
        </p:nvGrpSpPr>
        <p:grpSpPr>
          <a:xfrm>
            <a:off x="5424479" y="3120141"/>
            <a:ext cx="1454071" cy="1976907"/>
            <a:chOff x="5424479" y="2759307"/>
            <a:chExt cx="1454071" cy="1976907"/>
          </a:xfrm>
        </p:grpSpPr>
        <p:pic>
          <p:nvPicPr>
            <p:cNvPr id="20" name="Image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60463" y="2759307"/>
              <a:ext cx="1418087" cy="1296000"/>
            </a:xfrm>
            <a:prstGeom prst="rect">
              <a:avLst/>
            </a:prstGeom>
          </p:spPr>
        </p:pic>
        <p:sp>
          <p:nvSpPr>
            <p:cNvPr id="21" name="ZoneTexte 20"/>
            <p:cNvSpPr txBox="1"/>
            <p:nvPr/>
          </p:nvSpPr>
          <p:spPr>
            <a:xfrm>
              <a:off x="5424479" y="4089883"/>
              <a:ext cx="1412060" cy="646331"/>
            </a:xfrm>
            <a:prstGeom prst="rect">
              <a:avLst/>
            </a:prstGeom>
            <a:noFill/>
          </p:spPr>
          <p:txBody>
            <a:bodyPr wrap="square" rtlCol="0">
              <a:spAutoFit/>
            </a:bodyPr>
            <a:lstStyle/>
            <a:p>
              <a:pPr algn="ctr"/>
              <a:r>
                <a:rPr lang="fr-FR" b="1" dirty="0">
                  <a:solidFill>
                    <a:srgbClr val="8F72B1"/>
                  </a:solidFill>
                </a:rPr>
                <a:t>Le traceur ciblé</a:t>
              </a:r>
            </a:p>
          </p:txBody>
        </p:sp>
      </p:grpSp>
      <p:grpSp>
        <p:nvGrpSpPr>
          <p:cNvPr id="22" name="Groupe 21"/>
          <p:cNvGrpSpPr/>
          <p:nvPr/>
        </p:nvGrpSpPr>
        <p:grpSpPr>
          <a:xfrm>
            <a:off x="7315803" y="3839328"/>
            <a:ext cx="1412060" cy="1977795"/>
            <a:chOff x="7315803" y="2758419"/>
            <a:chExt cx="1412060" cy="1977795"/>
          </a:xfrm>
        </p:grpSpPr>
        <p:pic>
          <p:nvPicPr>
            <p:cNvPr id="23" name="Image 2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34856" y="2758419"/>
              <a:ext cx="1373955" cy="1296000"/>
            </a:xfrm>
            <a:prstGeom prst="rect">
              <a:avLst/>
            </a:prstGeom>
          </p:spPr>
        </p:pic>
        <p:sp>
          <p:nvSpPr>
            <p:cNvPr id="24" name="ZoneTexte 23"/>
            <p:cNvSpPr txBox="1"/>
            <p:nvPr/>
          </p:nvSpPr>
          <p:spPr>
            <a:xfrm>
              <a:off x="7315803" y="4089883"/>
              <a:ext cx="1412060" cy="646331"/>
            </a:xfrm>
            <a:prstGeom prst="rect">
              <a:avLst/>
            </a:prstGeom>
            <a:noFill/>
          </p:spPr>
          <p:txBody>
            <a:bodyPr wrap="square" rtlCol="0">
              <a:spAutoFit/>
            </a:bodyPr>
            <a:lstStyle/>
            <a:p>
              <a:pPr algn="ctr"/>
              <a:r>
                <a:rPr lang="fr-FR" b="1" dirty="0">
                  <a:solidFill>
                    <a:srgbClr val="4A9228"/>
                  </a:solidFill>
                </a:rPr>
                <a:t>L’audit système</a:t>
              </a:r>
            </a:p>
          </p:txBody>
        </p:sp>
      </p:grpSp>
      <p:grpSp>
        <p:nvGrpSpPr>
          <p:cNvPr id="25" name="Groupe 24"/>
          <p:cNvGrpSpPr/>
          <p:nvPr/>
        </p:nvGrpSpPr>
        <p:grpSpPr>
          <a:xfrm>
            <a:off x="9165117" y="3070606"/>
            <a:ext cx="1586149" cy="1749443"/>
            <a:chOff x="9165117" y="2709772"/>
            <a:chExt cx="1586149" cy="1749443"/>
          </a:xfrm>
        </p:grpSpPr>
        <p:pic>
          <p:nvPicPr>
            <p:cNvPr id="26" name="Image 2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65117" y="2709772"/>
              <a:ext cx="1586149" cy="1296000"/>
            </a:xfrm>
            <a:prstGeom prst="rect">
              <a:avLst/>
            </a:prstGeom>
          </p:spPr>
        </p:pic>
        <p:sp>
          <p:nvSpPr>
            <p:cNvPr id="27" name="ZoneTexte 26"/>
            <p:cNvSpPr txBox="1"/>
            <p:nvPr/>
          </p:nvSpPr>
          <p:spPr>
            <a:xfrm>
              <a:off x="9229644" y="4089883"/>
              <a:ext cx="1457094" cy="369332"/>
            </a:xfrm>
            <a:prstGeom prst="rect">
              <a:avLst/>
            </a:prstGeom>
            <a:noFill/>
          </p:spPr>
          <p:txBody>
            <a:bodyPr wrap="square" rtlCol="0">
              <a:spAutoFit/>
            </a:bodyPr>
            <a:lstStyle/>
            <a:p>
              <a:pPr algn="ctr"/>
              <a:r>
                <a:rPr lang="fr-FR" b="1" dirty="0">
                  <a:solidFill>
                    <a:srgbClr val="F1919C"/>
                  </a:solidFill>
                </a:rPr>
                <a:t>L’observation</a:t>
              </a:r>
            </a:p>
          </p:txBody>
        </p:sp>
      </p:grpSp>
      <p:sp>
        <p:nvSpPr>
          <p:cNvPr id="28" name="ZoneTexte 27">
            <a:extLst>
              <a:ext uri="{FF2B5EF4-FFF2-40B4-BE49-F238E27FC236}">
                <a16:creationId xmlns:a16="http://schemas.microsoft.com/office/drawing/2014/main" id="{BCD4F8A0-A69D-4AE7-B13E-058C86958F27}"/>
              </a:ext>
            </a:extLst>
          </p:cNvPr>
          <p:cNvSpPr txBox="1"/>
          <p:nvPr/>
        </p:nvSpPr>
        <p:spPr>
          <a:xfrm>
            <a:off x="4152519" y="6477959"/>
            <a:ext cx="3886962" cy="276999"/>
          </a:xfrm>
          <a:prstGeom prst="rect">
            <a:avLst/>
          </a:prstGeom>
          <a:noFill/>
        </p:spPr>
        <p:txBody>
          <a:bodyPr wrap="none" rtlCol="0">
            <a:spAutoFit/>
          </a:bodyPr>
          <a:lstStyle/>
          <a:p>
            <a:r>
              <a:rPr lang="fr-FR" sz="1200" dirty="0"/>
              <a:t>Équipe Qualité-Gestion des risques CHLP – le </a:t>
            </a:r>
            <a:fld id="{12F8AB7A-5979-4691-8383-96532F25641A}" type="datetime4">
              <a:rPr lang="fr-FR" sz="1200" smtClean="0"/>
              <a:t>2 mars 2026</a:t>
            </a:fld>
            <a:endParaRPr lang="fr-FR" sz="1200" dirty="0"/>
          </a:p>
        </p:txBody>
      </p:sp>
    </p:spTree>
    <p:extLst>
      <p:ext uri="{BB962C8B-B14F-4D97-AF65-F5344CB8AC3E}">
        <p14:creationId xmlns:p14="http://schemas.microsoft.com/office/powerpoint/2010/main" val="2372187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32" presetClass="emph" presetSubtype="0" fill="hold" nodeType="afterEffect">
                                  <p:stCondLst>
                                    <p:cond delay="0"/>
                                  </p:stCondLst>
                                  <p:childTnLst>
                                    <p:animRot by="120000">
                                      <p:cBhvr>
                                        <p:cTn id="10" dur="100" fill="hold">
                                          <p:stCondLst>
                                            <p:cond delay="0"/>
                                          </p:stCondLst>
                                        </p:cTn>
                                        <p:tgtEl>
                                          <p:spTgt spid="13"/>
                                        </p:tgtEl>
                                        <p:attrNameLst>
                                          <p:attrName>r</p:attrName>
                                        </p:attrNameLst>
                                      </p:cBhvr>
                                    </p:animRot>
                                    <p:animRot by="-240000">
                                      <p:cBhvr>
                                        <p:cTn id="11" dur="200" fill="hold">
                                          <p:stCondLst>
                                            <p:cond delay="200"/>
                                          </p:stCondLst>
                                        </p:cTn>
                                        <p:tgtEl>
                                          <p:spTgt spid="13"/>
                                        </p:tgtEl>
                                        <p:attrNameLst>
                                          <p:attrName>r</p:attrName>
                                        </p:attrNameLst>
                                      </p:cBhvr>
                                    </p:animRot>
                                    <p:animRot by="240000">
                                      <p:cBhvr>
                                        <p:cTn id="12" dur="200" fill="hold">
                                          <p:stCondLst>
                                            <p:cond delay="400"/>
                                          </p:stCondLst>
                                        </p:cTn>
                                        <p:tgtEl>
                                          <p:spTgt spid="13"/>
                                        </p:tgtEl>
                                        <p:attrNameLst>
                                          <p:attrName>r</p:attrName>
                                        </p:attrNameLst>
                                      </p:cBhvr>
                                    </p:animRot>
                                    <p:animRot by="-240000">
                                      <p:cBhvr>
                                        <p:cTn id="13" dur="200" fill="hold">
                                          <p:stCondLst>
                                            <p:cond delay="600"/>
                                          </p:stCondLst>
                                        </p:cTn>
                                        <p:tgtEl>
                                          <p:spTgt spid="13"/>
                                        </p:tgtEl>
                                        <p:attrNameLst>
                                          <p:attrName>r</p:attrName>
                                        </p:attrNameLst>
                                      </p:cBhvr>
                                    </p:animRot>
                                    <p:animRot by="120000">
                                      <p:cBhvr>
                                        <p:cTn id="14" dur="200" fill="hold">
                                          <p:stCondLst>
                                            <p:cond delay="800"/>
                                          </p:stCondLst>
                                        </p:cTn>
                                        <p:tgtEl>
                                          <p:spTgt spid="13"/>
                                        </p:tgtEl>
                                        <p:attrNameLst>
                                          <p:attrName>r</p:attrName>
                                        </p:attrNameLst>
                                      </p:cBhvr>
                                    </p:animRo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par>
                          <p:cTn id="19" fill="hold">
                            <p:stCondLst>
                              <p:cond delay="2000"/>
                            </p:stCondLst>
                            <p:childTnLst>
                              <p:par>
                                <p:cTn id="20" presetID="32" presetClass="emph" presetSubtype="0" fill="hold" nodeType="afterEffect">
                                  <p:stCondLst>
                                    <p:cond delay="0"/>
                                  </p:stCondLst>
                                  <p:childTnLst>
                                    <p:animRot by="120000">
                                      <p:cBhvr>
                                        <p:cTn id="21" dur="100" fill="hold">
                                          <p:stCondLst>
                                            <p:cond delay="0"/>
                                          </p:stCondLst>
                                        </p:cTn>
                                        <p:tgtEl>
                                          <p:spTgt spid="16"/>
                                        </p:tgtEl>
                                        <p:attrNameLst>
                                          <p:attrName>r</p:attrName>
                                        </p:attrNameLst>
                                      </p:cBhvr>
                                    </p:animRot>
                                    <p:animRot by="-240000">
                                      <p:cBhvr>
                                        <p:cTn id="22" dur="200" fill="hold">
                                          <p:stCondLst>
                                            <p:cond delay="200"/>
                                          </p:stCondLst>
                                        </p:cTn>
                                        <p:tgtEl>
                                          <p:spTgt spid="16"/>
                                        </p:tgtEl>
                                        <p:attrNameLst>
                                          <p:attrName>r</p:attrName>
                                        </p:attrNameLst>
                                      </p:cBhvr>
                                    </p:animRot>
                                    <p:animRot by="240000">
                                      <p:cBhvr>
                                        <p:cTn id="23" dur="200" fill="hold">
                                          <p:stCondLst>
                                            <p:cond delay="400"/>
                                          </p:stCondLst>
                                        </p:cTn>
                                        <p:tgtEl>
                                          <p:spTgt spid="16"/>
                                        </p:tgtEl>
                                        <p:attrNameLst>
                                          <p:attrName>r</p:attrName>
                                        </p:attrNameLst>
                                      </p:cBhvr>
                                    </p:animRot>
                                    <p:animRot by="-240000">
                                      <p:cBhvr>
                                        <p:cTn id="24" dur="200" fill="hold">
                                          <p:stCondLst>
                                            <p:cond delay="600"/>
                                          </p:stCondLst>
                                        </p:cTn>
                                        <p:tgtEl>
                                          <p:spTgt spid="16"/>
                                        </p:tgtEl>
                                        <p:attrNameLst>
                                          <p:attrName>r</p:attrName>
                                        </p:attrNameLst>
                                      </p:cBhvr>
                                    </p:animRot>
                                    <p:animRot by="120000">
                                      <p:cBhvr>
                                        <p:cTn id="25" dur="200" fill="hold">
                                          <p:stCondLst>
                                            <p:cond delay="800"/>
                                          </p:stCondLst>
                                        </p:cTn>
                                        <p:tgtEl>
                                          <p:spTgt spid="16"/>
                                        </p:tgtEl>
                                        <p:attrNameLst>
                                          <p:attrName>r</p:attrName>
                                        </p:attrNameLst>
                                      </p:cBhvr>
                                    </p:animRot>
                                  </p:childTnLst>
                                </p:cTn>
                              </p:par>
                            </p:childTnLst>
                          </p:cTn>
                        </p:par>
                        <p:par>
                          <p:cTn id="26" fill="hold">
                            <p:stCondLst>
                              <p:cond delay="3000"/>
                            </p:stCondLst>
                            <p:childTnLst>
                              <p:par>
                                <p:cTn id="27" presetID="10" presetClass="entr" presetSubtype="0"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par>
                          <p:cTn id="30" fill="hold">
                            <p:stCondLst>
                              <p:cond delay="3500"/>
                            </p:stCondLst>
                            <p:childTnLst>
                              <p:par>
                                <p:cTn id="31" presetID="32" presetClass="emph" presetSubtype="0" fill="hold" nodeType="afterEffect">
                                  <p:stCondLst>
                                    <p:cond delay="0"/>
                                  </p:stCondLst>
                                  <p:childTnLst>
                                    <p:animRot by="120000">
                                      <p:cBhvr>
                                        <p:cTn id="32" dur="100" fill="hold">
                                          <p:stCondLst>
                                            <p:cond delay="0"/>
                                          </p:stCondLst>
                                        </p:cTn>
                                        <p:tgtEl>
                                          <p:spTgt spid="19"/>
                                        </p:tgtEl>
                                        <p:attrNameLst>
                                          <p:attrName>r</p:attrName>
                                        </p:attrNameLst>
                                      </p:cBhvr>
                                    </p:animRot>
                                    <p:animRot by="-240000">
                                      <p:cBhvr>
                                        <p:cTn id="33" dur="200" fill="hold">
                                          <p:stCondLst>
                                            <p:cond delay="200"/>
                                          </p:stCondLst>
                                        </p:cTn>
                                        <p:tgtEl>
                                          <p:spTgt spid="19"/>
                                        </p:tgtEl>
                                        <p:attrNameLst>
                                          <p:attrName>r</p:attrName>
                                        </p:attrNameLst>
                                      </p:cBhvr>
                                    </p:animRot>
                                    <p:animRot by="240000">
                                      <p:cBhvr>
                                        <p:cTn id="34" dur="200" fill="hold">
                                          <p:stCondLst>
                                            <p:cond delay="400"/>
                                          </p:stCondLst>
                                        </p:cTn>
                                        <p:tgtEl>
                                          <p:spTgt spid="19"/>
                                        </p:tgtEl>
                                        <p:attrNameLst>
                                          <p:attrName>r</p:attrName>
                                        </p:attrNameLst>
                                      </p:cBhvr>
                                    </p:animRot>
                                    <p:animRot by="-240000">
                                      <p:cBhvr>
                                        <p:cTn id="35" dur="200" fill="hold">
                                          <p:stCondLst>
                                            <p:cond delay="600"/>
                                          </p:stCondLst>
                                        </p:cTn>
                                        <p:tgtEl>
                                          <p:spTgt spid="19"/>
                                        </p:tgtEl>
                                        <p:attrNameLst>
                                          <p:attrName>r</p:attrName>
                                        </p:attrNameLst>
                                      </p:cBhvr>
                                    </p:animRot>
                                    <p:animRot by="120000">
                                      <p:cBhvr>
                                        <p:cTn id="36" dur="200" fill="hold">
                                          <p:stCondLst>
                                            <p:cond delay="800"/>
                                          </p:stCondLst>
                                        </p:cTn>
                                        <p:tgtEl>
                                          <p:spTgt spid="19"/>
                                        </p:tgtEl>
                                        <p:attrNameLst>
                                          <p:attrName>r</p:attrName>
                                        </p:attrNameLst>
                                      </p:cBhvr>
                                    </p:animRot>
                                  </p:childTnLst>
                                </p:cTn>
                              </p:par>
                            </p:childTnLst>
                          </p:cTn>
                        </p:par>
                        <p:par>
                          <p:cTn id="37" fill="hold">
                            <p:stCondLst>
                              <p:cond delay="4500"/>
                            </p:stCondLst>
                            <p:childTnLst>
                              <p:par>
                                <p:cTn id="38" presetID="10" presetClass="entr" presetSubtype="0" fill="hold"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childTnLst>
                          </p:cTn>
                        </p:par>
                        <p:par>
                          <p:cTn id="41" fill="hold">
                            <p:stCondLst>
                              <p:cond delay="5000"/>
                            </p:stCondLst>
                            <p:childTnLst>
                              <p:par>
                                <p:cTn id="42" presetID="32" presetClass="emph" presetSubtype="0" fill="hold" nodeType="afterEffect">
                                  <p:stCondLst>
                                    <p:cond delay="0"/>
                                  </p:stCondLst>
                                  <p:childTnLst>
                                    <p:animRot by="120000">
                                      <p:cBhvr>
                                        <p:cTn id="43" dur="100" fill="hold">
                                          <p:stCondLst>
                                            <p:cond delay="0"/>
                                          </p:stCondLst>
                                        </p:cTn>
                                        <p:tgtEl>
                                          <p:spTgt spid="22"/>
                                        </p:tgtEl>
                                        <p:attrNameLst>
                                          <p:attrName>r</p:attrName>
                                        </p:attrNameLst>
                                      </p:cBhvr>
                                    </p:animRot>
                                    <p:animRot by="-240000">
                                      <p:cBhvr>
                                        <p:cTn id="44" dur="200" fill="hold">
                                          <p:stCondLst>
                                            <p:cond delay="200"/>
                                          </p:stCondLst>
                                        </p:cTn>
                                        <p:tgtEl>
                                          <p:spTgt spid="22"/>
                                        </p:tgtEl>
                                        <p:attrNameLst>
                                          <p:attrName>r</p:attrName>
                                        </p:attrNameLst>
                                      </p:cBhvr>
                                    </p:animRot>
                                    <p:animRot by="240000">
                                      <p:cBhvr>
                                        <p:cTn id="45" dur="200" fill="hold">
                                          <p:stCondLst>
                                            <p:cond delay="400"/>
                                          </p:stCondLst>
                                        </p:cTn>
                                        <p:tgtEl>
                                          <p:spTgt spid="22"/>
                                        </p:tgtEl>
                                        <p:attrNameLst>
                                          <p:attrName>r</p:attrName>
                                        </p:attrNameLst>
                                      </p:cBhvr>
                                    </p:animRot>
                                    <p:animRot by="-240000">
                                      <p:cBhvr>
                                        <p:cTn id="46" dur="200" fill="hold">
                                          <p:stCondLst>
                                            <p:cond delay="600"/>
                                          </p:stCondLst>
                                        </p:cTn>
                                        <p:tgtEl>
                                          <p:spTgt spid="22"/>
                                        </p:tgtEl>
                                        <p:attrNameLst>
                                          <p:attrName>r</p:attrName>
                                        </p:attrNameLst>
                                      </p:cBhvr>
                                    </p:animRot>
                                    <p:animRot by="120000">
                                      <p:cBhvr>
                                        <p:cTn id="47" dur="200" fill="hold">
                                          <p:stCondLst>
                                            <p:cond delay="800"/>
                                          </p:stCondLst>
                                        </p:cTn>
                                        <p:tgtEl>
                                          <p:spTgt spid="22"/>
                                        </p:tgtEl>
                                        <p:attrNameLst>
                                          <p:attrName>r</p:attrName>
                                        </p:attrNameLst>
                                      </p:cBhvr>
                                    </p:animRot>
                                  </p:childTnLst>
                                </p:cTn>
                              </p:par>
                            </p:childTnLst>
                          </p:cTn>
                        </p:par>
                        <p:par>
                          <p:cTn id="48" fill="hold">
                            <p:stCondLst>
                              <p:cond delay="6000"/>
                            </p:stCondLst>
                            <p:childTnLst>
                              <p:par>
                                <p:cTn id="49" presetID="10" presetClass="entr" presetSubtype="0" fill="hold"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500"/>
                                        <p:tgtEl>
                                          <p:spTgt spid="25"/>
                                        </p:tgtEl>
                                      </p:cBhvr>
                                    </p:animEffect>
                                  </p:childTnLst>
                                </p:cTn>
                              </p:par>
                            </p:childTnLst>
                          </p:cTn>
                        </p:par>
                        <p:par>
                          <p:cTn id="52" fill="hold">
                            <p:stCondLst>
                              <p:cond delay="6500"/>
                            </p:stCondLst>
                            <p:childTnLst>
                              <p:par>
                                <p:cTn id="53" presetID="32" presetClass="emph" presetSubtype="0" fill="hold" nodeType="afterEffect">
                                  <p:stCondLst>
                                    <p:cond delay="0"/>
                                  </p:stCondLst>
                                  <p:childTnLst>
                                    <p:animRot by="120000">
                                      <p:cBhvr>
                                        <p:cTn id="54" dur="100" fill="hold">
                                          <p:stCondLst>
                                            <p:cond delay="0"/>
                                          </p:stCondLst>
                                        </p:cTn>
                                        <p:tgtEl>
                                          <p:spTgt spid="25"/>
                                        </p:tgtEl>
                                        <p:attrNameLst>
                                          <p:attrName>r</p:attrName>
                                        </p:attrNameLst>
                                      </p:cBhvr>
                                    </p:animRot>
                                    <p:animRot by="-240000">
                                      <p:cBhvr>
                                        <p:cTn id="55" dur="200" fill="hold">
                                          <p:stCondLst>
                                            <p:cond delay="200"/>
                                          </p:stCondLst>
                                        </p:cTn>
                                        <p:tgtEl>
                                          <p:spTgt spid="25"/>
                                        </p:tgtEl>
                                        <p:attrNameLst>
                                          <p:attrName>r</p:attrName>
                                        </p:attrNameLst>
                                      </p:cBhvr>
                                    </p:animRot>
                                    <p:animRot by="240000">
                                      <p:cBhvr>
                                        <p:cTn id="56" dur="200" fill="hold">
                                          <p:stCondLst>
                                            <p:cond delay="400"/>
                                          </p:stCondLst>
                                        </p:cTn>
                                        <p:tgtEl>
                                          <p:spTgt spid="25"/>
                                        </p:tgtEl>
                                        <p:attrNameLst>
                                          <p:attrName>r</p:attrName>
                                        </p:attrNameLst>
                                      </p:cBhvr>
                                    </p:animRot>
                                    <p:animRot by="-240000">
                                      <p:cBhvr>
                                        <p:cTn id="57" dur="200" fill="hold">
                                          <p:stCondLst>
                                            <p:cond delay="600"/>
                                          </p:stCondLst>
                                        </p:cTn>
                                        <p:tgtEl>
                                          <p:spTgt spid="25"/>
                                        </p:tgtEl>
                                        <p:attrNameLst>
                                          <p:attrName>r</p:attrName>
                                        </p:attrNameLst>
                                      </p:cBhvr>
                                    </p:animRot>
                                    <p:animRot by="120000">
                                      <p:cBhvr>
                                        <p:cTn id="58" dur="200" fill="hold">
                                          <p:stCondLst>
                                            <p:cond delay="800"/>
                                          </p:stCondLst>
                                        </p:cTn>
                                        <p:tgtEl>
                                          <p:spTgt spid="2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831EF57-C8E5-4B0F-9EAA-34FAD76F719B}"/>
              </a:ext>
            </a:extLst>
          </p:cNvPr>
          <p:cNvPicPr>
            <a:picLocks noChangeAspect="1"/>
          </p:cNvPicPr>
          <p:nvPr/>
        </p:nvPicPr>
        <p:blipFill>
          <a:blip r:embed="rId2"/>
          <a:stretch>
            <a:fillRect/>
          </a:stretch>
        </p:blipFill>
        <p:spPr>
          <a:xfrm>
            <a:off x="199785" y="164732"/>
            <a:ext cx="1371719" cy="731583"/>
          </a:xfrm>
          <a:prstGeom prst="rect">
            <a:avLst/>
          </a:prstGeom>
        </p:spPr>
      </p:pic>
      <p:sp>
        <p:nvSpPr>
          <p:cNvPr id="4" name="ZoneTexte 3">
            <a:extLst>
              <a:ext uri="{FF2B5EF4-FFF2-40B4-BE49-F238E27FC236}">
                <a16:creationId xmlns:a16="http://schemas.microsoft.com/office/drawing/2014/main" id="{AB8D7EF1-6997-433E-8E16-8E3ADF3F75A3}"/>
              </a:ext>
            </a:extLst>
          </p:cNvPr>
          <p:cNvSpPr txBox="1"/>
          <p:nvPr/>
        </p:nvSpPr>
        <p:spPr>
          <a:xfrm>
            <a:off x="1820174" y="299690"/>
            <a:ext cx="8928339" cy="523220"/>
          </a:xfrm>
          <a:prstGeom prst="rect">
            <a:avLst/>
          </a:prstGeom>
          <a:noFill/>
        </p:spPr>
        <p:txBody>
          <a:bodyPr wrap="square" rtlCol="0">
            <a:spAutoFit/>
          </a:bodyPr>
          <a:lstStyle/>
          <a:p>
            <a:r>
              <a:rPr lang="fr-FR" sz="2800" dirty="0">
                <a:solidFill>
                  <a:srgbClr val="2E4F96"/>
                </a:solidFill>
                <a:latin typeface="Trebuchet MS" panose="020B0603020202020204" pitchFamily="34" charset="0"/>
              </a:rPr>
              <a:t>QUALITE – SECURITE DES SOINS</a:t>
            </a:r>
          </a:p>
        </p:txBody>
      </p:sp>
      <p:sp>
        <p:nvSpPr>
          <p:cNvPr id="6" name="ZoneTexte 5">
            <a:extLst>
              <a:ext uri="{FF2B5EF4-FFF2-40B4-BE49-F238E27FC236}">
                <a16:creationId xmlns:a16="http://schemas.microsoft.com/office/drawing/2014/main" id="{CD0D42C4-0231-49F3-8640-51E5D1CD432D}"/>
              </a:ext>
            </a:extLst>
          </p:cNvPr>
          <p:cNvSpPr txBox="1"/>
          <p:nvPr/>
        </p:nvSpPr>
        <p:spPr>
          <a:xfrm>
            <a:off x="1846055" y="879062"/>
            <a:ext cx="8928339" cy="400110"/>
          </a:xfrm>
          <a:prstGeom prst="rect">
            <a:avLst/>
          </a:prstGeom>
          <a:noFill/>
        </p:spPr>
        <p:txBody>
          <a:bodyPr wrap="square" rtlCol="0">
            <a:spAutoFit/>
          </a:bodyPr>
          <a:lstStyle/>
          <a:p>
            <a:r>
              <a:rPr lang="fr-FR" sz="2000" dirty="0">
                <a:solidFill>
                  <a:srgbClr val="2E4F96"/>
                </a:solidFill>
                <a:latin typeface="Trebuchet MS" panose="020B0603020202020204" pitchFamily="34" charset="0"/>
              </a:rPr>
              <a:t>L’identitovigilance</a:t>
            </a:r>
          </a:p>
        </p:txBody>
      </p:sp>
      <p:sp>
        <p:nvSpPr>
          <p:cNvPr id="7" name="ZoneTexte 6">
            <a:extLst>
              <a:ext uri="{FF2B5EF4-FFF2-40B4-BE49-F238E27FC236}">
                <a16:creationId xmlns:a16="http://schemas.microsoft.com/office/drawing/2014/main" id="{2FD6DE26-C01A-42A5-A4BD-19BC27F4D502}"/>
              </a:ext>
            </a:extLst>
          </p:cNvPr>
          <p:cNvSpPr txBox="1"/>
          <p:nvPr/>
        </p:nvSpPr>
        <p:spPr>
          <a:xfrm>
            <a:off x="439947" y="2061713"/>
            <a:ext cx="11330712" cy="369332"/>
          </a:xfrm>
          <a:prstGeom prst="rect">
            <a:avLst/>
          </a:prstGeom>
          <a:noFill/>
        </p:spPr>
        <p:txBody>
          <a:bodyPr wrap="square" rtlCol="0">
            <a:spAutoFit/>
          </a:bodyPr>
          <a:lstStyle/>
          <a:p>
            <a:pPr algn="just"/>
            <a:r>
              <a:rPr lang="fr-FR" b="1" cap="all" dirty="0"/>
              <a:t>Le bon soin, pour le bon patient !</a:t>
            </a:r>
            <a:endParaRPr lang="fr-FR" b="1" cap="all" dirty="0">
              <a:latin typeface="Tahoma" panose="020B0604030504040204" pitchFamily="34" charset="0"/>
              <a:ea typeface="Tahoma" panose="020B0604030504040204" pitchFamily="34" charset="0"/>
              <a:cs typeface="Tahoma" panose="020B0604030504040204" pitchFamily="34" charset="0"/>
            </a:endParaRPr>
          </a:p>
        </p:txBody>
      </p:sp>
      <p:pic>
        <p:nvPicPr>
          <p:cNvPr id="3" name="Image 2"/>
          <p:cNvPicPr>
            <a:picLocks noChangeAspect="1"/>
          </p:cNvPicPr>
          <p:nvPr/>
        </p:nvPicPr>
        <p:blipFill rotWithShape="1">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l="8915" t="19873" r="8884" b="23334"/>
          <a:stretch/>
        </p:blipFill>
        <p:spPr>
          <a:xfrm>
            <a:off x="1188737" y="2736267"/>
            <a:ext cx="3210129" cy="2217907"/>
          </a:xfrm>
          <a:prstGeom prst="rect">
            <a:avLst/>
          </a:prstGeom>
        </p:spPr>
      </p:pic>
      <p:pic>
        <p:nvPicPr>
          <p:cNvPr id="5" name="Image 4"/>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10229" t="19648" r="8817" b="24306"/>
          <a:stretch/>
        </p:blipFill>
        <p:spPr>
          <a:xfrm rot="940112">
            <a:off x="3105088" y="3597766"/>
            <a:ext cx="3161490" cy="2188725"/>
          </a:xfrm>
          <a:prstGeom prst="rect">
            <a:avLst/>
          </a:prstGeom>
        </p:spPr>
      </p:pic>
      <p:pic>
        <p:nvPicPr>
          <p:cNvPr id="9" name="Image 8"/>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7970" t="20130" r="7588" b="24322"/>
          <a:stretch/>
        </p:blipFill>
        <p:spPr>
          <a:xfrm rot="817977">
            <a:off x="7715360" y="3399561"/>
            <a:ext cx="3297677" cy="2169269"/>
          </a:xfrm>
          <a:prstGeom prst="rect">
            <a:avLst/>
          </a:prstGeom>
        </p:spPr>
      </p:pic>
      <p:sp>
        <p:nvSpPr>
          <p:cNvPr id="13" name="Croix 12"/>
          <p:cNvSpPr/>
          <p:nvPr/>
        </p:nvSpPr>
        <p:spPr>
          <a:xfrm rot="19233083">
            <a:off x="7788317" y="2908315"/>
            <a:ext cx="3151761" cy="3151761"/>
          </a:xfrm>
          <a:prstGeom prst="plus">
            <a:avLst>
              <a:gd name="adj" fmla="val 44149"/>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E61060B1-324E-4038-B28B-60D953C25343}"/>
              </a:ext>
            </a:extLst>
          </p:cNvPr>
          <p:cNvSpPr txBox="1"/>
          <p:nvPr/>
        </p:nvSpPr>
        <p:spPr>
          <a:xfrm>
            <a:off x="4152519" y="6477959"/>
            <a:ext cx="3886962" cy="276999"/>
          </a:xfrm>
          <a:prstGeom prst="rect">
            <a:avLst/>
          </a:prstGeom>
          <a:noFill/>
        </p:spPr>
        <p:txBody>
          <a:bodyPr wrap="none" rtlCol="0">
            <a:spAutoFit/>
          </a:bodyPr>
          <a:lstStyle/>
          <a:p>
            <a:r>
              <a:rPr lang="fr-FR" sz="1200" dirty="0"/>
              <a:t>Équipe Qualité-Gestion des risques CHLP – le </a:t>
            </a:r>
            <a:fld id="{12F8AB7A-5979-4691-8383-96532F25641A}" type="datetime4">
              <a:rPr lang="fr-FR" sz="1200" smtClean="0"/>
              <a:t>2 mars 2026</a:t>
            </a:fld>
            <a:endParaRPr lang="fr-FR" sz="1200" dirty="0"/>
          </a:p>
        </p:txBody>
      </p:sp>
    </p:spTree>
    <p:extLst>
      <p:ext uri="{BB962C8B-B14F-4D97-AF65-F5344CB8AC3E}">
        <p14:creationId xmlns:p14="http://schemas.microsoft.com/office/powerpoint/2010/main" val="32985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6"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arn(inHorizontal)">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831EF57-C8E5-4B0F-9EAA-34FAD76F719B}"/>
              </a:ext>
            </a:extLst>
          </p:cNvPr>
          <p:cNvPicPr>
            <a:picLocks noChangeAspect="1"/>
          </p:cNvPicPr>
          <p:nvPr/>
        </p:nvPicPr>
        <p:blipFill>
          <a:blip r:embed="rId2"/>
          <a:stretch>
            <a:fillRect/>
          </a:stretch>
        </p:blipFill>
        <p:spPr>
          <a:xfrm>
            <a:off x="199785" y="164732"/>
            <a:ext cx="1371719" cy="731583"/>
          </a:xfrm>
          <a:prstGeom prst="rect">
            <a:avLst/>
          </a:prstGeom>
        </p:spPr>
      </p:pic>
      <p:sp>
        <p:nvSpPr>
          <p:cNvPr id="4" name="ZoneTexte 3">
            <a:extLst>
              <a:ext uri="{FF2B5EF4-FFF2-40B4-BE49-F238E27FC236}">
                <a16:creationId xmlns:a16="http://schemas.microsoft.com/office/drawing/2014/main" id="{AB8D7EF1-6997-433E-8E16-8E3ADF3F75A3}"/>
              </a:ext>
            </a:extLst>
          </p:cNvPr>
          <p:cNvSpPr txBox="1"/>
          <p:nvPr/>
        </p:nvSpPr>
        <p:spPr>
          <a:xfrm>
            <a:off x="1820174" y="299690"/>
            <a:ext cx="8928339" cy="523220"/>
          </a:xfrm>
          <a:prstGeom prst="rect">
            <a:avLst/>
          </a:prstGeom>
          <a:noFill/>
        </p:spPr>
        <p:txBody>
          <a:bodyPr wrap="square" rtlCol="0">
            <a:spAutoFit/>
          </a:bodyPr>
          <a:lstStyle/>
          <a:p>
            <a:r>
              <a:rPr lang="fr-FR" sz="2800" dirty="0">
                <a:solidFill>
                  <a:srgbClr val="2E4F96"/>
                </a:solidFill>
                <a:latin typeface="Trebuchet MS" panose="020B0603020202020204" pitchFamily="34" charset="0"/>
              </a:rPr>
              <a:t>QUALITE – SECURITE DES SOINS</a:t>
            </a:r>
          </a:p>
        </p:txBody>
      </p:sp>
      <p:sp>
        <p:nvSpPr>
          <p:cNvPr id="6" name="ZoneTexte 5">
            <a:extLst>
              <a:ext uri="{FF2B5EF4-FFF2-40B4-BE49-F238E27FC236}">
                <a16:creationId xmlns:a16="http://schemas.microsoft.com/office/drawing/2014/main" id="{CD0D42C4-0231-49F3-8640-51E5D1CD432D}"/>
              </a:ext>
            </a:extLst>
          </p:cNvPr>
          <p:cNvSpPr txBox="1"/>
          <p:nvPr/>
        </p:nvSpPr>
        <p:spPr>
          <a:xfrm>
            <a:off x="1846055" y="879062"/>
            <a:ext cx="8928339" cy="400110"/>
          </a:xfrm>
          <a:prstGeom prst="rect">
            <a:avLst/>
          </a:prstGeom>
          <a:noFill/>
        </p:spPr>
        <p:txBody>
          <a:bodyPr wrap="square" rtlCol="0">
            <a:spAutoFit/>
          </a:bodyPr>
          <a:lstStyle/>
          <a:p>
            <a:r>
              <a:rPr lang="fr-FR" sz="2000" dirty="0">
                <a:solidFill>
                  <a:srgbClr val="2E4F96"/>
                </a:solidFill>
                <a:latin typeface="Trebuchet MS" panose="020B0603020202020204" pitchFamily="34" charset="0"/>
              </a:rPr>
              <a:t>Le dossier patient et la confidentialité </a:t>
            </a:r>
          </a:p>
        </p:txBody>
      </p:sp>
      <p:pic>
        <p:nvPicPr>
          <p:cNvPr id="9" name="Image 8"/>
          <p:cNvPicPr>
            <a:picLocks noChangeAspect="1"/>
          </p:cNvPicPr>
          <p:nvPr/>
        </p:nvPicPr>
        <p:blipFill rotWithShape="1">
          <a:blip r:embed="rId3"/>
          <a:srcRect l="9142" t="11306" r="12568" b="9612"/>
          <a:stretch/>
        </p:blipFill>
        <p:spPr>
          <a:xfrm>
            <a:off x="7188741" y="1157867"/>
            <a:ext cx="4815192" cy="4863831"/>
          </a:xfrm>
          <a:prstGeom prst="rect">
            <a:avLst/>
          </a:prstGeom>
          <a:ln>
            <a:noFill/>
          </a:ln>
          <a:effectLst>
            <a:softEdge rad="112500"/>
          </a:effectLst>
        </p:spPr>
      </p:pic>
      <p:sp>
        <p:nvSpPr>
          <p:cNvPr id="10" name="ZoneTexte 9">
            <a:extLst>
              <a:ext uri="{FF2B5EF4-FFF2-40B4-BE49-F238E27FC236}">
                <a16:creationId xmlns:a16="http://schemas.microsoft.com/office/drawing/2014/main" id="{1D076FF5-D905-42E1-9E3B-C07E19BE5C71}"/>
              </a:ext>
            </a:extLst>
          </p:cNvPr>
          <p:cNvSpPr txBox="1"/>
          <p:nvPr/>
        </p:nvSpPr>
        <p:spPr>
          <a:xfrm>
            <a:off x="4152519" y="6477959"/>
            <a:ext cx="3886962" cy="276999"/>
          </a:xfrm>
          <a:prstGeom prst="rect">
            <a:avLst/>
          </a:prstGeom>
          <a:noFill/>
        </p:spPr>
        <p:txBody>
          <a:bodyPr wrap="none" rtlCol="0">
            <a:spAutoFit/>
          </a:bodyPr>
          <a:lstStyle/>
          <a:p>
            <a:r>
              <a:rPr lang="fr-FR" sz="1200" dirty="0"/>
              <a:t>Équipe Qualité-Gestion des risques CHLP – le </a:t>
            </a:r>
            <a:fld id="{12F8AB7A-5979-4691-8383-96532F25641A}" type="datetime4">
              <a:rPr lang="fr-FR" sz="1200" smtClean="0"/>
              <a:t>2 mars 2026</a:t>
            </a:fld>
            <a:endParaRPr lang="fr-FR" sz="1200" dirty="0"/>
          </a:p>
        </p:txBody>
      </p:sp>
    </p:spTree>
    <p:extLst>
      <p:ext uri="{BB962C8B-B14F-4D97-AF65-F5344CB8AC3E}">
        <p14:creationId xmlns:p14="http://schemas.microsoft.com/office/powerpoint/2010/main" val="5924251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831EF57-C8E5-4B0F-9EAA-34FAD76F719B}"/>
              </a:ext>
            </a:extLst>
          </p:cNvPr>
          <p:cNvPicPr>
            <a:picLocks noChangeAspect="1"/>
          </p:cNvPicPr>
          <p:nvPr/>
        </p:nvPicPr>
        <p:blipFill>
          <a:blip r:embed="rId2"/>
          <a:stretch>
            <a:fillRect/>
          </a:stretch>
        </p:blipFill>
        <p:spPr>
          <a:xfrm>
            <a:off x="199785" y="164732"/>
            <a:ext cx="1371719" cy="731583"/>
          </a:xfrm>
          <a:prstGeom prst="rect">
            <a:avLst/>
          </a:prstGeom>
        </p:spPr>
      </p:pic>
      <p:sp>
        <p:nvSpPr>
          <p:cNvPr id="4" name="ZoneTexte 3">
            <a:extLst>
              <a:ext uri="{FF2B5EF4-FFF2-40B4-BE49-F238E27FC236}">
                <a16:creationId xmlns:a16="http://schemas.microsoft.com/office/drawing/2014/main" id="{AB8D7EF1-6997-433E-8E16-8E3ADF3F75A3}"/>
              </a:ext>
            </a:extLst>
          </p:cNvPr>
          <p:cNvSpPr txBox="1"/>
          <p:nvPr/>
        </p:nvSpPr>
        <p:spPr>
          <a:xfrm>
            <a:off x="1820174" y="299690"/>
            <a:ext cx="8928339" cy="523220"/>
          </a:xfrm>
          <a:prstGeom prst="rect">
            <a:avLst/>
          </a:prstGeom>
          <a:noFill/>
        </p:spPr>
        <p:txBody>
          <a:bodyPr wrap="square" rtlCol="0">
            <a:spAutoFit/>
          </a:bodyPr>
          <a:lstStyle/>
          <a:p>
            <a:r>
              <a:rPr lang="fr-FR" sz="2800" dirty="0">
                <a:solidFill>
                  <a:srgbClr val="2E4F96"/>
                </a:solidFill>
                <a:latin typeface="Trebuchet MS" panose="020B0603020202020204" pitchFamily="34" charset="0"/>
              </a:rPr>
              <a:t>QUALITE – SECURITE DES SOINS</a:t>
            </a:r>
          </a:p>
        </p:txBody>
      </p:sp>
      <p:sp>
        <p:nvSpPr>
          <p:cNvPr id="6" name="ZoneTexte 5">
            <a:extLst>
              <a:ext uri="{FF2B5EF4-FFF2-40B4-BE49-F238E27FC236}">
                <a16:creationId xmlns:a16="http://schemas.microsoft.com/office/drawing/2014/main" id="{CD0D42C4-0231-49F3-8640-51E5D1CD432D}"/>
              </a:ext>
            </a:extLst>
          </p:cNvPr>
          <p:cNvSpPr txBox="1"/>
          <p:nvPr/>
        </p:nvSpPr>
        <p:spPr>
          <a:xfrm>
            <a:off x="1846055" y="879062"/>
            <a:ext cx="8928339" cy="400110"/>
          </a:xfrm>
          <a:prstGeom prst="rect">
            <a:avLst/>
          </a:prstGeom>
          <a:noFill/>
        </p:spPr>
        <p:txBody>
          <a:bodyPr wrap="square" rtlCol="0">
            <a:spAutoFit/>
          </a:bodyPr>
          <a:lstStyle/>
          <a:p>
            <a:r>
              <a:rPr lang="fr-FR" sz="2000" dirty="0">
                <a:solidFill>
                  <a:srgbClr val="2E4F96"/>
                </a:solidFill>
                <a:latin typeface="Trebuchet MS" panose="020B0603020202020204" pitchFamily="34" charset="0"/>
              </a:rPr>
              <a:t>Le consentement éclairé, l’intimité et la dignité, la bientraitance</a:t>
            </a:r>
          </a:p>
        </p:txBody>
      </p:sp>
      <p:pic>
        <p:nvPicPr>
          <p:cNvPr id="10" name="Image 9">
            <a:extLst>
              <a:ext uri="{FF2B5EF4-FFF2-40B4-BE49-F238E27FC236}">
                <a16:creationId xmlns:a16="http://schemas.microsoft.com/office/drawing/2014/main" id="{F09FCD85-6449-4ADE-A6D6-3F71BDB826BB}"/>
              </a:ext>
            </a:extLst>
          </p:cNvPr>
          <p:cNvPicPr>
            <a:picLocks noChangeAspect="1"/>
          </p:cNvPicPr>
          <p:nvPr/>
        </p:nvPicPr>
        <p:blipFill>
          <a:blip r:embed="rId3"/>
          <a:stretch>
            <a:fillRect/>
          </a:stretch>
        </p:blipFill>
        <p:spPr>
          <a:xfrm>
            <a:off x="6834005" y="2197971"/>
            <a:ext cx="5124398" cy="3424806"/>
          </a:xfrm>
          <a:prstGeom prst="rect">
            <a:avLst/>
          </a:prstGeom>
        </p:spPr>
      </p:pic>
      <p:sp>
        <p:nvSpPr>
          <p:cNvPr id="9" name="ZoneTexte 8">
            <a:extLst>
              <a:ext uri="{FF2B5EF4-FFF2-40B4-BE49-F238E27FC236}">
                <a16:creationId xmlns:a16="http://schemas.microsoft.com/office/drawing/2014/main" id="{2C882E73-760F-4FB2-97D3-6F44E0FEA70E}"/>
              </a:ext>
            </a:extLst>
          </p:cNvPr>
          <p:cNvSpPr txBox="1"/>
          <p:nvPr/>
        </p:nvSpPr>
        <p:spPr>
          <a:xfrm>
            <a:off x="4152519" y="6477959"/>
            <a:ext cx="3886962" cy="276999"/>
          </a:xfrm>
          <a:prstGeom prst="rect">
            <a:avLst/>
          </a:prstGeom>
          <a:noFill/>
        </p:spPr>
        <p:txBody>
          <a:bodyPr wrap="none" rtlCol="0">
            <a:spAutoFit/>
          </a:bodyPr>
          <a:lstStyle/>
          <a:p>
            <a:r>
              <a:rPr lang="fr-FR" sz="1200" dirty="0"/>
              <a:t>Équipe Qualité-Gestion des risques CHLP – le </a:t>
            </a:r>
            <a:fld id="{12F8AB7A-5979-4691-8383-96532F25641A}" type="datetime4">
              <a:rPr lang="fr-FR" sz="1200" smtClean="0"/>
              <a:t>2 mars 2026</a:t>
            </a:fld>
            <a:endParaRPr lang="fr-FR" sz="1200" dirty="0"/>
          </a:p>
        </p:txBody>
      </p:sp>
    </p:spTree>
    <p:extLst>
      <p:ext uri="{BB962C8B-B14F-4D97-AF65-F5344CB8AC3E}">
        <p14:creationId xmlns:p14="http://schemas.microsoft.com/office/powerpoint/2010/main" val="181376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831EF57-C8E5-4B0F-9EAA-34FAD76F719B}"/>
              </a:ext>
            </a:extLst>
          </p:cNvPr>
          <p:cNvPicPr>
            <a:picLocks noChangeAspect="1"/>
          </p:cNvPicPr>
          <p:nvPr/>
        </p:nvPicPr>
        <p:blipFill>
          <a:blip r:embed="rId2"/>
          <a:stretch>
            <a:fillRect/>
          </a:stretch>
        </p:blipFill>
        <p:spPr>
          <a:xfrm>
            <a:off x="199785" y="164732"/>
            <a:ext cx="1371719" cy="731583"/>
          </a:xfrm>
          <a:prstGeom prst="rect">
            <a:avLst/>
          </a:prstGeom>
        </p:spPr>
      </p:pic>
      <p:sp>
        <p:nvSpPr>
          <p:cNvPr id="4" name="ZoneTexte 3">
            <a:extLst>
              <a:ext uri="{FF2B5EF4-FFF2-40B4-BE49-F238E27FC236}">
                <a16:creationId xmlns:a16="http://schemas.microsoft.com/office/drawing/2014/main" id="{AB8D7EF1-6997-433E-8E16-8E3ADF3F75A3}"/>
              </a:ext>
            </a:extLst>
          </p:cNvPr>
          <p:cNvSpPr txBox="1"/>
          <p:nvPr/>
        </p:nvSpPr>
        <p:spPr>
          <a:xfrm>
            <a:off x="1820174" y="299690"/>
            <a:ext cx="8928339" cy="523220"/>
          </a:xfrm>
          <a:prstGeom prst="rect">
            <a:avLst/>
          </a:prstGeom>
          <a:noFill/>
        </p:spPr>
        <p:txBody>
          <a:bodyPr wrap="square" rtlCol="0">
            <a:spAutoFit/>
          </a:bodyPr>
          <a:lstStyle/>
          <a:p>
            <a:r>
              <a:rPr lang="fr-FR" sz="2800" dirty="0">
                <a:solidFill>
                  <a:srgbClr val="2E4F96"/>
                </a:solidFill>
                <a:latin typeface="Trebuchet MS" panose="020B0603020202020204" pitchFamily="34" charset="0"/>
              </a:rPr>
              <a:t>QUALITE – SECURITE DES SOINS</a:t>
            </a:r>
          </a:p>
        </p:txBody>
      </p:sp>
      <p:sp>
        <p:nvSpPr>
          <p:cNvPr id="6" name="ZoneTexte 5">
            <a:extLst>
              <a:ext uri="{FF2B5EF4-FFF2-40B4-BE49-F238E27FC236}">
                <a16:creationId xmlns:a16="http://schemas.microsoft.com/office/drawing/2014/main" id="{CD0D42C4-0231-49F3-8640-51E5D1CD432D}"/>
              </a:ext>
            </a:extLst>
          </p:cNvPr>
          <p:cNvSpPr txBox="1"/>
          <p:nvPr/>
        </p:nvSpPr>
        <p:spPr>
          <a:xfrm>
            <a:off x="1846055" y="879062"/>
            <a:ext cx="8928339" cy="400110"/>
          </a:xfrm>
          <a:prstGeom prst="rect">
            <a:avLst/>
          </a:prstGeom>
          <a:noFill/>
        </p:spPr>
        <p:txBody>
          <a:bodyPr wrap="square" rtlCol="0">
            <a:spAutoFit/>
          </a:bodyPr>
          <a:lstStyle/>
          <a:p>
            <a:r>
              <a:rPr lang="fr-FR" sz="2000" dirty="0">
                <a:solidFill>
                  <a:srgbClr val="2E4F96"/>
                </a:solidFill>
                <a:latin typeface="Trebuchet MS" panose="020B0603020202020204" pitchFamily="34" charset="0"/>
              </a:rPr>
              <a:t>La personne de confiance et les directives anticipées</a:t>
            </a:r>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4821" y="1698107"/>
            <a:ext cx="5398428" cy="4323591"/>
          </a:xfrm>
          <a:prstGeom prst="rect">
            <a:avLst/>
          </a:prstGeom>
          <a:ln>
            <a:noFill/>
          </a:ln>
          <a:effectLst>
            <a:softEdge rad="112500"/>
          </a:effectLst>
        </p:spPr>
      </p:pic>
      <p:sp>
        <p:nvSpPr>
          <p:cNvPr id="9" name="ZoneTexte 8">
            <a:extLst>
              <a:ext uri="{FF2B5EF4-FFF2-40B4-BE49-F238E27FC236}">
                <a16:creationId xmlns:a16="http://schemas.microsoft.com/office/drawing/2014/main" id="{D55945A7-0DEC-4F52-9AA6-75C6AAFB8E37}"/>
              </a:ext>
            </a:extLst>
          </p:cNvPr>
          <p:cNvSpPr txBox="1"/>
          <p:nvPr/>
        </p:nvSpPr>
        <p:spPr>
          <a:xfrm>
            <a:off x="4152519" y="6477959"/>
            <a:ext cx="3886962" cy="276999"/>
          </a:xfrm>
          <a:prstGeom prst="rect">
            <a:avLst/>
          </a:prstGeom>
          <a:noFill/>
        </p:spPr>
        <p:txBody>
          <a:bodyPr wrap="none" rtlCol="0">
            <a:spAutoFit/>
          </a:bodyPr>
          <a:lstStyle/>
          <a:p>
            <a:r>
              <a:rPr lang="fr-FR" sz="1200" dirty="0"/>
              <a:t>Équipe Qualité-Gestion des risques CHLP – le </a:t>
            </a:r>
            <a:fld id="{12F8AB7A-5979-4691-8383-96532F25641A}" type="datetime4">
              <a:rPr lang="fr-FR" sz="1200" smtClean="0"/>
              <a:t>2 mars 2026</a:t>
            </a:fld>
            <a:endParaRPr lang="fr-FR" sz="1200" dirty="0"/>
          </a:p>
        </p:txBody>
      </p:sp>
    </p:spTree>
    <p:extLst>
      <p:ext uri="{BB962C8B-B14F-4D97-AF65-F5344CB8AC3E}">
        <p14:creationId xmlns:p14="http://schemas.microsoft.com/office/powerpoint/2010/main" val="23764834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831EF57-C8E5-4B0F-9EAA-34FAD76F719B}"/>
              </a:ext>
            </a:extLst>
          </p:cNvPr>
          <p:cNvPicPr>
            <a:picLocks noChangeAspect="1"/>
          </p:cNvPicPr>
          <p:nvPr/>
        </p:nvPicPr>
        <p:blipFill>
          <a:blip r:embed="rId2"/>
          <a:stretch>
            <a:fillRect/>
          </a:stretch>
        </p:blipFill>
        <p:spPr>
          <a:xfrm>
            <a:off x="199785" y="164732"/>
            <a:ext cx="1371719" cy="731583"/>
          </a:xfrm>
          <a:prstGeom prst="rect">
            <a:avLst/>
          </a:prstGeom>
        </p:spPr>
      </p:pic>
      <p:sp>
        <p:nvSpPr>
          <p:cNvPr id="4" name="ZoneTexte 3">
            <a:extLst>
              <a:ext uri="{FF2B5EF4-FFF2-40B4-BE49-F238E27FC236}">
                <a16:creationId xmlns:a16="http://schemas.microsoft.com/office/drawing/2014/main" id="{AB8D7EF1-6997-433E-8E16-8E3ADF3F75A3}"/>
              </a:ext>
            </a:extLst>
          </p:cNvPr>
          <p:cNvSpPr txBox="1"/>
          <p:nvPr/>
        </p:nvSpPr>
        <p:spPr>
          <a:xfrm>
            <a:off x="1820174" y="299690"/>
            <a:ext cx="8928339" cy="523220"/>
          </a:xfrm>
          <a:prstGeom prst="rect">
            <a:avLst/>
          </a:prstGeom>
          <a:noFill/>
        </p:spPr>
        <p:txBody>
          <a:bodyPr wrap="square" rtlCol="0">
            <a:spAutoFit/>
          </a:bodyPr>
          <a:lstStyle/>
          <a:p>
            <a:r>
              <a:rPr lang="fr-FR" sz="2800" dirty="0">
                <a:solidFill>
                  <a:srgbClr val="2E4F96"/>
                </a:solidFill>
                <a:latin typeface="Trebuchet MS" panose="020B0603020202020204" pitchFamily="34" charset="0"/>
              </a:rPr>
              <a:t>QUALITE – SECURITE DES SOINS</a:t>
            </a:r>
          </a:p>
        </p:txBody>
      </p:sp>
      <p:sp>
        <p:nvSpPr>
          <p:cNvPr id="6" name="ZoneTexte 5">
            <a:extLst>
              <a:ext uri="{FF2B5EF4-FFF2-40B4-BE49-F238E27FC236}">
                <a16:creationId xmlns:a16="http://schemas.microsoft.com/office/drawing/2014/main" id="{CD0D42C4-0231-49F3-8640-51E5D1CD432D}"/>
              </a:ext>
            </a:extLst>
          </p:cNvPr>
          <p:cNvSpPr txBox="1"/>
          <p:nvPr/>
        </p:nvSpPr>
        <p:spPr>
          <a:xfrm>
            <a:off x="1846055" y="879062"/>
            <a:ext cx="8928339" cy="400110"/>
          </a:xfrm>
          <a:prstGeom prst="rect">
            <a:avLst/>
          </a:prstGeom>
          <a:noFill/>
        </p:spPr>
        <p:txBody>
          <a:bodyPr wrap="square" rtlCol="0">
            <a:spAutoFit/>
          </a:bodyPr>
          <a:lstStyle/>
          <a:p>
            <a:r>
              <a:rPr lang="fr-FR" sz="2000" dirty="0">
                <a:solidFill>
                  <a:srgbClr val="2E4F96"/>
                </a:solidFill>
                <a:latin typeface="Trebuchet MS" panose="020B0603020202020204" pitchFamily="34" charset="0"/>
              </a:rPr>
              <a:t>La prise en charge médicamenteuse</a:t>
            </a:r>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2871" y="1712068"/>
            <a:ext cx="6550137" cy="4171781"/>
          </a:xfrm>
          <a:prstGeom prst="rect">
            <a:avLst/>
          </a:prstGeom>
        </p:spPr>
      </p:pic>
      <p:sp>
        <p:nvSpPr>
          <p:cNvPr id="9" name="ZoneTexte 8">
            <a:extLst>
              <a:ext uri="{FF2B5EF4-FFF2-40B4-BE49-F238E27FC236}">
                <a16:creationId xmlns:a16="http://schemas.microsoft.com/office/drawing/2014/main" id="{5E2D4FC0-80C4-4986-AA2D-AC191AEAE5BE}"/>
              </a:ext>
            </a:extLst>
          </p:cNvPr>
          <p:cNvSpPr txBox="1"/>
          <p:nvPr/>
        </p:nvSpPr>
        <p:spPr>
          <a:xfrm>
            <a:off x="4152519" y="6477959"/>
            <a:ext cx="3886962" cy="276999"/>
          </a:xfrm>
          <a:prstGeom prst="rect">
            <a:avLst/>
          </a:prstGeom>
          <a:noFill/>
        </p:spPr>
        <p:txBody>
          <a:bodyPr wrap="none" rtlCol="0">
            <a:spAutoFit/>
          </a:bodyPr>
          <a:lstStyle/>
          <a:p>
            <a:r>
              <a:rPr lang="fr-FR" sz="1200" dirty="0"/>
              <a:t>Équipe Qualité-Gestion des risques CHLP – le </a:t>
            </a:r>
            <a:fld id="{12F8AB7A-5979-4691-8383-96532F25641A}" type="datetime4">
              <a:rPr lang="fr-FR" sz="1200" smtClean="0"/>
              <a:t>2 mars 2026</a:t>
            </a:fld>
            <a:endParaRPr lang="fr-FR" sz="1200" dirty="0"/>
          </a:p>
        </p:txBody>
      </p:sp>
    </p:spTree>
    <p:extLst>
      <p:ext uri="{BB962C8B-B14F-4D97-AF65-F5344CB8AC3E}">
        <p14:creationId xmlns:p14="http://schemas.microsoft.com/office/powerpoint/2010/main" val="28814955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831EF57-C8E5-4B0F-9EAA-34FAD76F719B}"/>
              </a:ext>
            </a:extLst>
          </p:cNvPr>
          <p:cNvPicPr>
            <a:picLocks noChangeAspect="1"/>
          </p:cNvPicPr>
          <p:nvPr/>
        </p:nvPicPr>
        <p:blipFill>
          <a:blip r:embed="rId2"/>
          <a:stretch>
            <a:fillRect/>
          </a:stretch>
        </p:blipFill>
        <p:spPr>
          <a:xfrm>
            <a:off x="199785" y="164732"/>
            <a:ext cx="1371719" cy="731583"/>
          </a:xfrm>
          <a:prstGeom prst="rect">
            <a:avLst/>
          </a:prstGeom>
        </p:spPr>
      </p:pic>
      <p:sp>
        <p:nvSpPr>
          <p:cNvPr id="4" name="ZoneTexte 3">
            <a:extLst>
              <a:ext uri="{FF2B5EF4-FFF2-40B4-BE49-F238E27FC236}">
                <a16:creationId xmlns:a16="http://schemas.microsoft.com/office/drawing/2014/main" id="{AB8D7EF1-6997-433E-8E16-8E3ADF3F75A3}"/>
              </a:ext>
            </a:extLst>
          </p:cNvPr>
          <p:cNvSpPr txBox="1"/>
          <p:nvPr/>
        </p:nvSpPr>
        <p:spPr>
          <a:xfrm>
            <a:off x="1820174" y="299690"/>
            <a:ext cx="8928339" cy="523220"/>
          </a:xfrm>
          <a:prstGeom prst="rect">
            <a:avLst/>
          </a:prstGeom>
          <a:noFill/>
        </p:spPr>
        <p:txBody>
          <a:bodyPr wrap="square" rtlCol="0">
            <a:spAutoFit/>
          </a:bodyPr>
          <a:lstStyle/>
          <a:p>
            <a:r>
              <a:rPr lang="fr-FR" sz="2800" dirty="0">
                <a:solidFill>
                  <a:srgbClr val="2E4F96"/>
                </a:solidFill>
                <a:latin typeface="Trebuchet MS" panose="020B0603020202020204" pitchFamily="34" charset="0"/>
              </a:rPr>
              <a:t>QUALITE – SECURITE DES SOINS</a:t>
            </a:r>
          </a:p>
        </p:txBody>
      </p:sp>
      <p:sp>
        <p:nvSpPr>
          <p:cNvPr id="6" name="ZoneTexte 5">
            <a:extLst>
              <a:ext uri="{FF2B5EF4-FFF2-40B4-BE49-F238E27FC236}">
                <a16:creationId xmlns:a16="http://schemas.microsoft.com/office/drawing/2014/main" id="{CD0D42C4-0231-49F3-8640-51E5D1CD432D}"/>
              </a:ext>
            </a:extLst>
          </p:cNvPr>
          <p:cNvSpPr txBox="1"/>
          <p:nvPr/>
        </p:nvSpPr>
        <p:spPr>
          <a:xfrm>
            <a:off x="1846055" y="879062"/>
            <a:ext cx="8928339" cy="400110"/>
          </a:xfrm>
          <a:prstGeom prst="rect">
            <a:avLst/>
          </a:prstGeom>
          <a:noFill/>
        </p:spPr>
        <p:txBody>
          <a:bodyPr wrap="square" rtlCol="0">
            <a:spAutoFit/>
          </a:bodyPr>
          <a:lstStyle/>
          <a:p>
            <a:r>
              <a:rPr lang="fr-FR" sz="2000" dirty="0">
                <a:solidFill>
                  <a:srgbClr val="2E4F96"/>
                </a:solidFill>
                <a:latin typeface="Trebuchet MS" panose="020B0603020202020204" pitchFamily="34" charset="0"/>
              </a:rPr>
              <a:t>La gestion du risque infectieux</a:t>
            </a:r>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799633" y="1016774"/>
            <a:ext cx="5128097" cy="5128097"/>
          </a:xfrm>
          <a:prstGeom prst="rect">
            <a:avLst/>
          </a:prstGeom>
          <a:ln>
            <a:noFill/>
          </a:ln>
          <a:effectLst>
            <a:softEdge rad="112500"/>
          </a:effectLst>
        </p:spPr>
      </p:pic>
      <p:sp>
        <p:nvSpPr>
          <p:cNvPr id="9" name="ZoneTexte 8">
            <a:extLst>
              <a:ext uri="{FF2B5EF4-FFF2-40B4-BE49-F238E27FC236}">
                <a16:creationId xmlns:a16="http://schemas.microsoft.com/office/drawing/2014/main" id="{CF251BE4-163C-4614-AD7A-A19CE284F504}"/>
              </a:ext>
            </a:extLst>
          </p:cNvPr>
          <p:cNvSpPr txBox="1"/>
          <p:nvPr/>
        </p:nvSpPr>
        <p:spPr>
          <a:xfrm>
            <a:off x="4152519" y="6477959"/>
            <a:ext cx="3886962" cy="276999"/>
          </a:xfrm>
          <a:prstGeom prst="rect">
            <a:avLst/>
          </a:prstGeom>
          <a:noFill/>
        </p:spPr>
        <p:txBody>
          <a:bodyPr wrap="none" rtlCol="0">
            <a:spAutoFit/>
          </a:bodyPr>
          <a:lstStyle/>
          <a:p>
            <a:r>
              <a:rPr lang="fr-FR" sz="1200" dirty="0"/>
              <a:t>Équipe Qualité-Gestion des risques CHLP – le </a:t>
            </a:r>
            <a:fld id="{12F8AB7A-5979-4691-8383-96532F25641A}" type="datetime4">
              <a:rPr lang="fr-FR" sz="1200" smtClean="0"/>
              <a:t>2 mars 2026</a:t>
            </a:fld>
            <a:endParaRPr lang="fr-FR" sz="1200" dirty="0"/>
          </a:p>
        </p:txBody>
      </p:sp>
    </p:spTree>
    <p:extLst>
      <p:ext uri="{BB962C8B-B14F-4D97-AF65-F5344CB8AC3E}">
        <p14:creationId xmlns:p14="http://schemas.microsoft.com/office/powerpoint/2010/main" val="7377354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831EF57-C8E5-4B0F-9EAA-34FAD76F719B}"/>
              </a:ext>
            </a:extLst>
          </p:cNvPr>
          <p:cNvPicPr>
            <a:picLocks noChangeAspect="1"/>
          </p:cNvPicPr>
          <p:nvPr/>
        </p:nvPicPr>
        <p:blipFill>
          <a:blip r:embed="rId2"/>
          <a:stretch>
            <a:fillRect/>
          </a:stretch>
        </p:blipFill>
        <p:spPr>
          <a:xfrm>
            <a:off x="199785" y="164732"/>
            <a:ext cx="1371719" cy="731583"/>
          </a:xfrm>
          <a:prstGeom prst="rect">
            <a:avLst/>
          </a:prstGeom>
        </p:spPr>
      </p:pic>
      <p:sp>
        <p:nvSpPr>
          <p:cNvPr id="4" name="ZoneTexte 3">
            <a:extLst>
              <a:ext uri="{FF2B5EF4-FFF2-40B4-BE49-F238E27FC236}">
                <a16:creationId xmlns:a16="http://schemas.microsoft.com/office/drawing/2014/main" id="{AB8D7EF1-6997-433E-8E16-8E3ADF3F75A3}"/>
              </a:ext>
            </a:extLst>
          </p:cNvPr>
          <p:cNvSpPr txBox="1"/>
          <p:nvPr/>
        </p:nvSpPr>
        <p:spPr>
          <a:xfrm>
            <a:off x="1820174" y="299690"/>
            <a:ext cx="8928339" cy="523220"/>
          </a:xfrm>
          <a:prstGeom prst="rect">
            <a:avLst/>
          </a:prstGeom>
          <a:noFill/>
        </p:spPr>
        <p:txBody>
          <a:bodyPr wrap="square" rtlCol="0">
            <a:spAutoFit/>
          </a:bodyPr>
          <a:lstStyle/>
          <a:p>
            <a:r>
              <a:rPr lang="fr-FR" sz="2800" dirty="0">
                <a:solidFill>
                  <a:srgbClr val="2E4F96"/>
                </a:solidFill>
                <a:latin typeface="Trebuchet MS" panose="020B0603020202020204" pitchFamily="34" charset="0"/>
              </a:rPr>
              <a:t>QUALITE – SECURITE DES SOINS</a:t>
            </a:r>
          </a:p>
        </p:txBody>
      </p:sp>
      <p:sp>
        <p:nvSpPr>
          <p:cNvPr id="6" name="ZoneTexte 5">
            <a:extLst>
              <a:ext uri="{FF2B5EF4-FFF2-40B4-BE49-F238E27FC236}">
                <a16:creationId xmlns:a16="http://schemas.microsoft.com/office/drawing/2014/main" id="{CD0D42C4-0231-49F3-8640-51E5D1CD432D}"/>
              </a:ext>
            </a:extLst>
          </p:cNvPr>
          <p:cNvSpPr txBox="1"/>
          <p:nvPr/>
        </p:nvSpPr>
        <p:spPr>
          <a:xfrm>
            <a:off x="1846055" y="879062"/>
            <a:ext cx="8928339" cy="400110"/>
          </a:xfrm>
          <a:prstGeom prst="rect">
            <a:avLst/>
          </a:prstGeom>
          <a:noFill/>
        </p:spPr>
        <p:txBody>
          <a:bodyPr wrap="square" rtlCol="0">
            <a:spAutoFit/>
          </a:bodyPr>
          <a:lstStyle/>
          <a:p>
            <a:r>
              <a:rPr lang="fr-FR" sz="2000" dirty="0">
                <a:solidFill>
                  <a:srgbClr val="2E4F96"/>
                </a:solidFill>
                <a:latin typeface="Trebuchet MS" panose="020B0603020202020204" pitchFamily="34" charset="0"/>
              </a:rPr>
              <a:t>La douleur</a:t>
            </a:r>
          </a:p>
        </p:txBody>
      </p:sp>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5316" y="1811574"/>
            <a:ext cx="5429250" cy="4324350"/>
          </a:xfrm>
          <a:prstGeom prst="rect">
            <a:avLst/>
          </a:prstGeom>
          <a:ln>
            <a:noFill/>
          </a:ln>
          <a:effectLst>
            <a:softEdge rad="112500"/>
          </a:effectLst>
        </p:spPr>
      </p:pic>
      <p:sp>
        <p:nvSpPr>
          <p:cNvPr id="9" name="ZoneTexte 8">
            <a:extLst>
              <a:ext uri="{FF2B5EF4-FFF2-40B4-BE49-F238E27FC236}">
                <a16:creationId xmlns:a16="http://schemas.microsoft.com/office/drawing/2014/main" id="{60B32E0A-1C40-4732-820F-B19ADA5626FD}"/>
              </a:ext>
            </a:extLst>
          </p:cNvPr>
          <p:cNvSpPr txBox="1"/>
          <p:nvPr/>
        </p:nvSpPr>
        <p:spPr>
          <a:xfrm>
            <a:off x="4152519" y="6477959"/>
            <a:ext cx="3886962" cy="276999"/>
          </a:xfrm>
          <a:prstGeom prst="rect">
            <a:avLst/>
          </a:prstGeom>
          <a:noFill/>
        </p:spPr>
        <p:txBody>
          <a:bodyPr wrap="none" rtlCol="0">
            <a:spAutoFit/>
          </a:bodyPr>
          <a:lstStyle/>
          <a:p>
            <a:r>
              <a:rPr lang="fr-FR" sz="1200" dirty="0"/>
              <a:t>Équipe Qualité-Gestion des risques CHLP – le </a:t>
            </a:r>
            <a:fld id="{12F8AB7A-5979-4691-8383-96532F25641A}" type="datetime4">
              <a:rPr lang="fr-FR" sz="1200" smtClean="0"/>
              <a:t>2 mars 2026</a:t>
            </a:fld>
            <a:endParaRPr lang="fr-FR" sz="1200" dirty="0"/>
          </a:p>
        </p:txBody>
      </p:sp>
    </p:spTree>
    <p:extLst>
      <p:ext uri="{BB962C8B-B14F-4D97-AF65-F5344CB8AC3E}">
        <p14:creationId xmlns:p14="http://schemas.microsoft.com/office/powerpoint/2010/main" val="3134322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831EF57-C8E5-4B0F-9EAA-34FAD76F719B}"/>
              </a:ext>
            </a:extLst>
          </p:cNvPr>
          <p:cNvPicPr>
            <a:picLocks noChangeAspect="1"/>
          </p:cNvPicPr>
          <p:nvPr/>
        </p:nvPicPr>
        <p:blipFill>
          <a:blip r:embed="rId2"/>
          <a:stretch>
            <a:fillRect/>
          </a:stretch>
        </p:blipFill>
        <p:spPr>
          <a:xfrm>
            <a:off x="199785" y="164732"/>
            <a:ext cx="1371719" cy="731583"/>
          </a:xfrm>
          <a:prstGeom prst="rect">
            <a:avLst/>
          </a:prstGeom>
        </p:spPr>
      </p:pic>
      <p:sp>
        <p:nvSpPr>
          <p:cNvPr id="4" name="ZoneTexte 3">
            <a:extLst>
              <a:ext uri="{FF2B5EF4-FFF2-40B4-BE49-F238E27FC236}">
                <a16:creationId xmlns:a16="http://schemas.microsoft.com/office/drawing/2014/main" id="{AB8D7EF1-6997-433E-8E16-8E3ADF3F75A3}"/>
              </a:ext>
            </a:extLst>
          </p:cNvPr>
          <p:cNvSpPr txBox="1"/>
          <p:nvPr/>
        </p:nvSpPr>
        <p:spPr>
          <a:xfrm>
            <a:off x="1820174" y="299690"/>
            <a:ext cx="8928339" cy="523220"/>
          </a:xfrm>
          <a:prstGeom prst="rect">
            <a:avLst/>
          </a:prstGeom>
          <a:noFill/>
        </p:spPr>
        <p:txBody>
          <a:bodyPr wrap="square" rtlCol="0">
            <a:spAutoFit/>
          </a:bodyPr>
          <a:lstStyle/>
          <a:p>
            <a:r>
              <a:rPr lang="fr-FR" sz="2800" dirty="0">
                <a:solidFill>
                  <a:srgbClr val="2E4F96"/>
                </a:solidFill>
                <a:latin typeface="Trebuchet MS" panose="020B0603020202020204" pitchFamily="34" charset="0"/>
              </a:rPr>
              <a:t>QUALITE – SECURITE DES SOINS</a:t>
            </a:r>
          </a:p>
        </p:txBody>
      </p:sp>
      <p:sp>
        <p:nvSpPr>
          <p:cNvPr id="6" name="ZoneTexte 5">
            <a:extLst>
              <a:ext uri="{FF2B5EF4-FFF2-40B4-BE49-F238E27FC236}">
                <a16:creationId xmlns:a16="http://schemas.microsoft.com/office/drawing/2014/main" id="{CD0D42C4-0231-49F3-8640-51E5D1CD432D}"/>
              </a:ext>
            </a:extLst>
          </p:cNvPr>
          <p:cNvSpPr txBox="1"/>
          <p:nvPr/>
        </p:nvSpPr>
        <p:spPr>
          <a:xfrm>
            <a:off x="1846055" y="879062"/>
            <a:ext cx="8928339" cy="400110"/>
          </a:xfrm>
          <a:prstGeom prst="rect">
            <a:avLst/>
          </a:prstGeom>
          <a:noFill/>
        </p:spPr>
        <p:txBody>
          <a:bodyPr wrap="square" rtlCol="0">
            <a:spAutoFit/>
          </a:bodyPr>
          <a:lstStyle/>
          <a:p>
            <a:r>
              <a:rPr lang="fr-FR" sz="2000" dirty="0">
                <a:solidFill>
                  <a:srgbClr val="2E4F96"/>
                </a:solidFill>
                <a:latin typeface="Trebuchet MS" panose="020B0603020202020204" pitchFamily="34" charset="0"/>
              </a:rPr>
              <a:t>Le Plan Blanc et les urgences vitales</a:t>
            </a:r>
          </a:p>
        </p:txBody>
      </p:sp>
      <p:pic>
        <p:nvPicPr>
          <p:cNvPr id="10" name="Image 9">
            <a:extLst>
              <a:ext uri="{FF2B5EF4-FFF2-40B4-BE49-F238E27FC236}">
                <a16:creationId xmlns:a16="http://schemas.microsoft.com/office/drawing/2014/main" id="{63E2936B-3FCB-4F7F-BFB2-39127D500995}"/>
              </a:ext>
            </a:extLst>
          </p:cNvPr>
          <p:cNvPicPr>
            <a:picLocks noChangeAspect="1"/>
          </p:cNvPicPr>
          <p:nvPr/>
        </p:nvPicPr>
        <p:blipFill>
          <a:blip r:embed="rId3"/>
          <a:stretch>
            <a:fillRect/>
          </a:stretch>
        </p:blipFill>
        <p:spPr>
          <a:xfrm>
            <a:off x="6222358" y="1719997"/>
            <a:ext cx="5491656" cy="4118742"/>
          </a:xfrm>
          <a:prstGeom prst="rect">
            <a:avLst/>
          </a:prstGeom>
        </p:spPr>
      </p:pic>
      <p:sp>
        <p:nvSpPr>
          <p:cNvPr id="9" name="ZoneTexte 8">
            <a:extLst>
              <a:ext uri="{FF2B5EF4-FFF2-40B4-BE49-F238E27FC236}">
                <a16:creationId xmlns:a16="http://schemas.microsoft.com/office/drawing/2014/main" id="{776BD679-E576-4583-BE4E-E833E4AD42FE}"/>
              </a:ext>
            </a:extLst>
          </p:cNvPr>
          <p:cNvSpPr txBox="1"/>
          <p:nvPr/>
        </p:nvSpPr>
        <p:spPr>
          <a:xfrm>
            <a:off x="4152519" y="6477959"/>
            <a:ext cx="3886962" cy="276999"/>
          </a:xfrm>
          <a:prstGeom prst="rect">
            <a:avLst/>
          </a:prstGeom>
          <a:noFill/>
        </p:spPr>
        <p:txBody>
          <a:bodyPr wrap="none" rtlCol="0">
            <a:spAutoFit/>
          </a:bodyPr>
          <a:lstStyle/>
          <a:p>
            <a:r>
              <a:rPr lang="fr-FR" sz="1200" dirty="0"/>
              <a:t>Équipe Qualité-Gestion des risques CHLP – le </a:t>
            </a:r>
            <a:fld id="{12F8AB7A-5979-4691-8383-96532F25641A}" type="datetime4">
              <a:rPr lang="fr-FR" sz="1200" smtClean="0"/>
              <a:t>2 mars 2026</a:t>
            </a:fld>
            <a:endParaRPr lang="fr-FR" sz="1200" dirty="0"/>
          </a:p>
        </p:txBody>
      </p:sp>
    </p:spTree>
    <p:extLst>
      <p:ext uri="{BB962C8B-B14F-4D97-AF65-F5344CB8AC3E}">
        <p14:creationId xmlns:p14="http://schemas.microsoft.com/office/powerpoint/2010/main" val="26879874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831EF57-C8E5-4B0F-9EAA-34FAD76F719B}"/>
              </a:ext>
            </a:extLst>
          </p:cNvPr>
          <p:cNvPicPr>
            <a:picLocks noChangeAspect="1"/>
          </p:cNvPicPr>
          <p:nvPr/>
        </p:nvPicPr>
        <p:blipFill>
          <a:blip r:embed="rId2"/>
          <a:stretch>
            <a:fillRect/>
          </a:stretch>
        </p:blipFill>
        <p:spPr>
          <a:xfrm>
            <a:off x="199785" y="164732"/>
            <a:ext cx="1371719" cy="731583"/>
          </a:xfrm>
          <a:prstGeom prst="rect">
            <a:avLst/>
          </a:prstGeom>
        </p:spPr>
      </p:pic>
      <p:sp>
        <p:nvSpPr>
          <p:cNvPr id="4" name="ZoneTexte 3">
            <a:extLst>
              <a:ext uri="{FF2B5EF4-FFF2-40B4-BE49-F238E27FC236}">
                <a16:creationId xmlns:a16="http://schemas.microsoft.com/office/drawing/2014/main" id="{AB8D7EF1-6997-433E-8E16-8E3ADF3F75A3}"/>
              </a:ext>
            </a:extLst>
          </p:cNvPr>
          <p:cNvSpPr txBox="1"/>
          <p:nvPr/>
        </p:nvSpPr>
        <p:spPr>
          <a:xfrm>
            <a:off x="1820174" y="299690"/>
            <a:ext cx="8928339" cy="523220"/>
          </a:xfrm>
          <a:prstGeom prst="rect">
            <a:avLst/>
          </a:prstGeom>
          <a:noFill/>
        </p:spPr>
        <p:txBody>
          <a:bodyPr wrap="square" rtlCol="0">
            <a:spAutoFit/>
          </a:bodyPr>
          <a:lstStyle/>
          <a:p>
            <a:r>
              <a:rPr lang="fr-FR" sz="2800" dirty="0">
                <a:solidFill>
                  <a:srgbClr val="2E4F96"/>
                </a:solidFill>
                <a:latin typeface="Trebuchet MS" panose="020B0603020202020204" pitchFamily="34" charset="0"/>
              </a:rPr>
              <a:t>QUALITE – SECURITE DES SOINS</a:t>
            </a:r>
          </a:p>
        </p:txBody>
      </p:sp>
      <p:pic>
        <p:nvPicPr>
          <p:cNvPr id="28" name="Imag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3835" y="4023248"/>
            <a:ext cx="4798872" cy="2082795"/>
          </a:xfrm>
          <a:prstGeom prst="rect">
            <a:avLst/>
          </a:prstGeom>
          <a:ln>
            <a:noFill/>
          </a:ln>
          <a:effectLst>
            <a:softEdge rad="112500"/>
          </a:effectLst>
        </p:spPr>
      </p:pic>
      <p:sp>
        <p:nvSpPr>
          <p:cNvPr id="8" name="ZoneTexte 7">
            <a:extLst>
              <a:ext uri="{FF2B5EF4-FFF2-40B4-BE49-F238E27FC236}">
                <a16:creationId xmlns:a16="http://schemas.microsoft.com/office/drawing/2014/main" id="{E53BE762-7C24-48B7-9136-779EB4C973F2}"/>
              </a:ext>
            </a:extLst>
          </p:cNvPr>
          <p:cNvSpPr txBox="1"/>
          <p:nvPr/>
        </p:nvSpPr>
        <p:spPr>
          <a:xfrm>
            <a:off x="4152519" y="6477959"/>
            <a:ext cx="3886962" cy="276999"/>
          </a:xfrm>
          <a:prstGeom prst="rect">
            <a:avLst/>
          </a:prstGeom>
          <a:noFill/>
        </p:spPr>
        <p:txBody>
          <a:bodyPr wrap="none" rtlCol="0">
            <a:spAutoFit/>
          </a:bodyPr>
          <a:lstStyle/>
          <a:p>
            <a:r>
              <a:rPr lang="fr-FR" sz="1200" dirty="0"/>
              <a:t>Équipe Qualité-Gestion des risques CHLP – le </a:t>
            </a:r>
            <a:fld id="{12F8AB7A-5979-4691-8383-96532F25641A}" type="datetime4">
              <a:rPr lang="fr-FR" sz="1200" smtClean="0"/>
              <a:t>2 mars 2026</a:t>
            </a:fld>
            <a:endParaRPr lang="fr-FR" sz="1200" dirty="0"/>
          </a:p>
        </p:txBody>
      </p:sp>
    </p:spTree>
    <p:extLst>
      <p:ext uri="{BB962C8B-B14F-4D97-AF65-F5344CB8AC3E}">
        <p14:creationId xmlns:p14="http://schemas.microsoft.com/office/powerpoint/2010/main" val="3979719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Rétrospective">
  <a:themeElements>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fontScheme name="Rétrospectiv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étrospective">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1388</TotalTime>
  <Words>1804</Words>
  <Application>Microsoft Office PowerPoint</Application>
  <PresentationFormat>Grand écran</PresentationFormat>
  <Paragraphs>172</Paragraphs>
  <Slides>34</Slides>
  <Notes>1</Notes>
  <HiddenSlides>0</HiddenSlides>
  <MMClips>1</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34</vt:i4>
      </vt:variant>
    </vt:vector>
  </HeadingPairs>
  <TitlesOfParts>
    <vt:vector size="40" baseType="lpstr">
      <vt:lpstr>Calibri</vt:lpstr>
      <vt:lpstr>Calibri Light</vt:lpstr>
      <vt:lpstr>Tahoma</vt:lpstr>
      <vt:lpstr>Trebuchet MS</vt:lpstr>
      <vt:lpstr>Wingdings</vt:lpstr>
      <vt:lpstr>Rétrospective</vt:lpstr>
      <vt:lpstr>La Qualité et la sécurité des soins Les établissement de santé évaluent, s'évaluent et sont évalués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PROJET CHLP</dc:title>
  <dc:creator>FERNANDES Charlotte</dc:creator>
  <cp:lastModifiedBy>TSCHIEMBER Andre</cp:lastModifiedBy>
  <cp:revision>69</cp:revision>
  <dcterms:created xsi:type="dcterms:W3CDTF">2022-01-07T15:32:55Z</dcterms:created>
  <dcterms:modified xsi:type="dcterms:W3CDTF">2026-03-02T11:14:24Z</dcterms:modified>
</cp:coreProperties>
</file>