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3" r:id="rId6"/>
    <p:sldId id="264" r:id="rId7"/>
    <p:sldId id="258" r:id="rId8"/>
    <p:sldId id="260" r:id="rId9"/>
    <p:sldId id="262" r:id="rId10"/>
    <p:sldId id="265" r:id="rId11"/>
    <p:sldId id="266"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p:normalViewPr>
  <p:slideViewPr>
    <p:cSldViewPr snapToGrid="0">
      <p:cViewPr varScale="1">
        <p:scale>
          <a:sx n="76" d="100"/>
          <a:sy n="76" d="100"/>
        </p:scale>
        <p:origin x="6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51EE912-502F-4343-BA01-40CB6A7DB23F}" type="datetimeFigureOut">
              <a:rPr lang="fr-FR" smtClean="0"/>
              <a:t>17/08/2022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2163682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51EE912-502F-4343-BA01-40CB6A7DB23F}" type="datetimeFigureOut">
              <a:rPr lang="fr-FR" smtClean="0"/>
              <a:t>17/08/2022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1083414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51EE912-502F-4343-BA01-40CB6A7DB23F}" type="datetimeFigureOut">
              <a:rPr lang="fr-FR" smtClean="0"/>
              <a:t>17/08/2022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2415933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51EE912-502F-4343-BA01-40CB6A7DB23F}" type="datetimeFigureOut">
              <a:rPr lang="fr-FR" smtClean="0"/>
              <a:t>17/08/2022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260396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51EE912-502F-4343-BA01-40CB6A7DB23F}" type="datetimeFigureOut">
              <a:rPr lang="fr-FR" smtClean="0"/>
              <a:t>17/08/2022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1002624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51EE912-502F-4343-BA01-40CB6A7DB23F}" type="datetimeFigureOut">
              <a:rPr lang="fr-FR" smtClean="0"/>
              <a:t>17/08/2022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1383323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51EE912-502F-4343-BA01-40CB6A7DB23F}" type="datetimeFigureOut">
              <a:rPr lang="fr-FR" smtClean="0"/>
              <a:t>17/08/2022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837201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51EE912-502F-4343-BA01-40CB6A7DB23F}" type="datetimeFigureOut">
              <a:rPr lang="fr-FR" smtClean="0"/>
              <a:t>17/08/2022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88806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51EE912-502F-4343-BA01-40CB6A7DB23F}" type="datetimeFigureOut">
              <a:rPr lang="fr-FR" smtClean="0"/>
              <a:t>17/08/2022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1695753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51EE912-502F-4343-BA01-40CB6A7DB23F}" type="datetimeFigureOut">
              <a:rPr lang="fr-FR" smtClean="0"/>
              <a:t>17/08/2022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3011727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51EE912-502F-4343-BA01-40CB6A7DB23F}" type="datetimeFigureOut">
              <a:rPr lang="fr-FR" smtClean="0"/>
              <a:t>17/08/2022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37F7ABA-826D-4E7D-832B-503E17354AB5}" type="slidenum">
              <a:rPr lang="fr-FR" smtClean="0"/>
              <a:t>‹N°›</a:t>
            </a:fld>
            <a:endParaRPr lang="fr-FR"/>
          </a:p>
        </p:txBody>
      </p:sp>
    </p:spTree>
    <p:extLst>
      <p:ext uri="{BB962C8B-B14F-4D97-AF65-F5344CB8AC3E}">
        <p14:creationId xmlns:p14="http://schemas.microsoft.com/office/powerpoint/2010/main" val="2917985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1EE912-502F-4343-BA01-40CB6A7DB23F}" type="datetimeFigureOut">
              <a:rPr lang="fr-FR" smtClean="0"/>
              <a:t>17/08/2022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7F7ABA-826D-4E7D-832B-503E17354AB5}" type="slidenum">
              <a:rPr lang="fr-FR" smtClean="0"/>
              <a:t>‹N°›</a:t>
            </a:fld>
            <a:endParaRPr lang="fr-FR"/>
          </a:p>
        </p:txBody>
      </p:sp>
    </p:spTree>
    <p:extLst>
      <p:ext uri="{BB962C8B-B14F-4D97-AF65-F5344CB8AC3E}">
        <p14:creationId xmlns:p14="http://schemas.microsoft.com/office/powerpoint/2010/main" val="1268864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81001" y="1122363"/>
            <a:ext cx="11103428" cy="2387600"/>
          </a:xfrm>
        </p:spPr>
        <p:txBody>
          <a:bodyPr>
            <a:normAutofit fontScale="90000"/>
          </a:bodyPr>
          <a:lstStyle/>
          <a:p>
            <a:r>
              <a:rPr lang="fr-FR" dirty="0"/>
              <a:t>QUIZZ ANATOMIE-PHYSIOLOGIE</a:t>
            </a:r>
            <a:br>
              <a:rPr lang="fr-FR" dirty="0"/>
            </a:br>
            <a:r>
              <a:rPr lang="fr-FR" dirty="0"/>
              <a:t>la thermorégulation</a:t>
            </a:r>
            <a:br>
              <a:rPr lang="fr-FR" dirty="0"/>
            </a:br>
            <a:endParaRPr lang="fr-FR" dirty="0"/>
          </a:p>
        </p:txBody>
      </p:sp>
      <p:sp>
        <p:nvSpPr>
          <p:cNvPr id="3" name="Sous-titre 2"/>
          <p:cNvSpPr>
            <a:spLocks noGrp="1"/>
          </p:cNvSpPr>
          <p:nvPr>
            <p:ph type="subTitle" idx="1"/>
          </p:nvPr>
        </p:nvSpPr>
        <p:spPr/>
        <p:txBody>
          <a:bodyPr/>
          <a:lstStyle/>
          <a:p>
            <a:r>
              <a:rPr lang="fr-FR" dirty="0"/>
              <a:t>Bloc 2 Modules 3 et 4</a:t>
            </a:r>
          </a:p>
          <a:p>
            <a:r>
              <a:rPr lang="fr-FR" dirty="0"/>
              <a:t>Promo AS</a:t>
            </a:r>
          </a:p>
        </p:txBody>
      </p:sp>
    </p:spTree>
    <p:extLst>
      <p:ext uri="{BB962C8B-B14F-4D97-AF65-F5344CB8AC3E}">
        <p14:creationId xmlns:p14="http://schemas.microsoft.com/office/powerpoint/2010/main" val="1064837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p:txBody>
          <a:bodyPr/>
          <a:lstStyle/>
          <a:p>
            <a:pPr marL="0" indent="0">
              <a:buNone/>
            </a:pPr>
            <a:r>
              <a:rPr lang="fr-FR" dirty="0"/>
              <a:t>1. Donnez une définition de thermorégulation: </a:t>
            </a:r>
          </a:p>
          <a:p>
            <a:pPr marL="0" indent="0">
              <a:buNone/>
            </a:pPr>
            <a:r>
              <a:rPr lang="fr-FR" dirty="0"/>
              <a:t>…………………………………………………………………………………………………………....</a:t>
            </a:r>
          </a:p>
          <a:p>
            <a:pPr marL="0" indent="0">
              <a:buNone/>
            </a:pPr>
            <a:endParaRPr lang="fr-FR" dirty="0"/>
          </a:p>
          <a:p>
            <a:pPr marL="0" indent="0">
              <a:buNone/>
            </a:pPr>
            <a:r>
              <a:rPr lang="fr-FR" dirty="0"/>
              <a:t>2. Comment nomme-</a:t>
            </a:r>
            <a:r>
              <a:rPr lang="fr-FR" dirty="0" err="1"/>
              <a:t>t’on</a:t>
            </a:r>
            <a:r>
              <a:rPr lang="fr-FR" dirty="0"/>
              <a:t>  les deux mécanismes opposés qui permettent cette thermorégulation? Définir ces deux mécanismes. </a:t>
            </a:r>
          </a:p>
          <a:p>
            <a:pPr>
              <a:buFont typeface="Wingdings" panose="05000000000000000000" pitchFamily="2" charset="2"/>
              <a:buChar char="§"/>
            </a:pPr>
            <a:r>
              <a:rPr lang="fr-FR" dirty="0"/>
              <a:t> …………………………………….. : ……………………………………………………………….</a:t>
            </a:r>
          </a:p>
          <a:p>
            <a:pPr>
              <a:buFont typeface="Wingdings" panose="05000000000000000000" pitchFamily="2" charset="2"/>
              <a:buChar char="§"/>
            </a:pPr>
            <a:r>
              <a:rPr lang="fr-FR" dirty="0"/>
              <a:t> …………………………………….. : ……………………………………………………………….</a:t>
            </a:r>
          </a:p>
        </p:txBody>
      </p:sp>
    </p:spTree>
    <p:extLst>
      <p:ext uri="{BB962C8B-B14F-4D97-AF65-F5344CB8AC3E}">
        <p14:creationId xmlns:p14="http://schemas.microsoft.com/office/powerpoint/2010/main" val="254955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2514599"/>
            <a:ext cx="10515600" cy="3662363"/>
          </a:xfrm>
        </p:spPr>
        <p:txBody>
          <a:bodyPr/>
          <a:lstStyle/>
          <a:p>
            <a:pPr marL="0" indent="0">
              <a:buNone/>
            </a:pPr>
            <a:r>
              <a:rPr lang="fr-FR" dirty="0"/>
              <a:t>3. Citez des situations qui peuvent entrainer une production de chaleur par l’organisme.</a:t>
            </a:r>
          </a:p>
        </p:txBody>
      </p:sp>
    </p:spTree>
    <p:extLst>
      <p:ext uri="{BB962C8B-B14F-4D97-AF65-F5344CB8AC3E}">
        <p14:creationId xmlns:p14="http://schemas.microsoft.com/office/powerpoint/2010/main" val="3743801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1905000"/>
            <a:ext cx="10515600" cy="4419599"/>
          </a:xfrm>
        </p:spPr>
        <p:txBody>
          <a:bodyPr>
            <a:normAutofit lnSpcReduction="10000"/>
          </a:bodyPr>
          <a:lstStyle/>
          <a:p>
            <a:pPr marL="0" indent="0">
              <a:buNone/>
            </a:pPr>
            <a:r>
              <a:rPr lang="fr-FR" dirty="0"/>
              <a:t>4. Quel peut être le rôle AS pour aider une personne à :</a:t>
            </a:r>
          </a:p>
          <a:p>
            <a:pPr>
              <a:buFont typeface="Wingdings" panose="05000000000000000000" pitchFamily="2" charset="2"/>
              <a:buChar char="Ø"/>
            </a:pPr>
            <a:r>
              <a:rPr lang="fr-FR" dirty="0"/>
              <a:t> lutter contre le froid? ……………………………………………………………………………………………………………………………………………………………………………………………………………………………………………………………………………………………………………………………………..</a:t>
            </a:r>
          </a:p>
          <a:p>
            <a:pPr>
              <a:buFont typeface="Wingdings" panose="05000000000000000000" pitchFamily="2" charset="2"/>
              <a:buChar char="Ø"/>
            </a:pPr>
            <a:endParaRPr lang="fr-FR" dirty="0"/>
          </a:p>
          <a:p>
            <a:pPr>
              <a:buFont typeface="Wingdings" panose="05000000000000000000" pitchFamily="2" charset="2"/>
              <a:buChar char="Ø"/>
            </a:pPr>
            <a:r>
              <a:rPr lang="fr-FR" dirty="0"/>
              <a:t> lutter contre le chaud?</a:t>
            </a:r>
          </a:p>
          <a:p>
            <a:pPr marL="0" indent="0">
              <a:buNone/>
            </a:pPr>
            <a:r>
              <a:rPr lang="fr-FR" dirty="0"/>
              <a:t>…………………………………………………………………………………………………………………………………………………………………………………………………………………………………………………………………………………………………………………………………......</a:t>
            </a:r>
          </a:p>
        </p:txBody>
      </p:sp>
    </p:spTree>
    <p:extLst>
      <p:ext uri="{BB962C8B-B14F-4D97-AF65-F5344CB8AC3E}">
        <p14:creationId xmlns:p14="http://schemas.microsoft.com/office/powerpoint/2010/main" val="63123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1905000"/>
            <a:ext cx="10515600" cy="4419599"/>
          </a:xfrm>
        </p:spPr>
        <p:txBody>
          <a:bodyPr>
            <a:normAutofit/>
          </a:bodyPr>
          <a:lstStyle/>
          <a:p>
            <a:pPr marL="0" indent="0">
              <a:buNone/>
            </a:pPr>
            <a:r>
              <a:rPr lang="fr-FR" dirty="0"/>
              <a:t>5. Quelles sont les normes de la température ? ……………………………….</a:t>
            </a:r>
          </a:p>
          <a:p>
            <a:pPr marL="0" indent="0">
              <a:buNone/>
            </a:pPr>
            <a:endParaRPr lang="fr-FR" dirty="0"/>
          </a:p>
          <a:p>
            <a:pPr marL="0" indent="0">
              <a:buNone/>
            </a:pPr>
            <a:r>
              <a:rPr lang="fr-FR" dirty="0"/>
              <a:t>6. Comment nomme t’on une température en-dessous de la normale?</a:t>
            </a:r>
          </a:p>
          <a:p>
            <a:pPr marL="0" indent="0">
              <a:buNone/>
            </a:pPr>
            <a:r>
              <a:rPr lang="fr-FR" dirty="0"/>
              <a:t>……………………………………………………………..</a:t>
            </a:r>
          </a:p>
          <a:p>
            <a:pPr marL="0" indent="0">
              <a:buNone/>
            </a:pPr>
            <a:endParaRPr lang="fr-FR" dirty="0"/>
          </a:p>
          <a:p>
            <a:pPr marL="0" indent="0">
              <a:buNone/>
            </a:pPr>
            <a:r>
              <a:rPr lang="fr-FR" dirty="0"/>
              <a:t>7. Comment nomme t’on une température au-delà de la normale?</a:t>
            </a:r>
          </a:p>
          <a:p>
            <a:pPr marL="0" indent="0">
              <a:buNone/>
            </a:pPr>
            <a:r>
              <a:rPr lang="fr-FR" dirty="0"/>
              <a:t>……………………………………………………………..</a:t>
            </a:r>
          </a:p>
          <a:p>
            <a:pPr marL="0" indent="0">
              <a:buNone/>
            </a:pPr>
            <a:endParaRPr lang="fr-FR" dirty="0"/>
          </a:p>
        </p:txBody>
      </p:sp>
    </p:spTree>
    <p:extLst>
      <p:ext uri="{BB962C8B-B14F-4D97-AF65-F5344CB8AC3E}">
        <p14:creationId xmlns:p14="http://schemas.microsoft.com/office/powerpoint/2010/main" val="321305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1905000"/>
            <a:ext cx="10515600" cy="4419599"/>
          </a:xfrm>
        </p:spPr>
        <p:txBody>
          <a:bodyPr>
            <a:normAutofit/>
          </a:bodyPr>
          <a:lstStyle/>
          <a:p>
            <a:pPr marL="0" indent="0">
              <a:buNone/>
            </a:pPr>
            <a:r>
              <a:rPr lang="fr-FR" dirty="0"/>
              <a:t>8. Quels peuvent être les signes d’une hyperthermie? …………………………………………………………………………………………………………………………………………………………………………………………………………………………</a:t>
            </a:r>
          </a:p>
        </p:txBody>
      </p:sp>
    </p:spTree>
    <p:extLst>
      <p:ext uri="{BB962C8B-B14F-4D97-AF65-F5344CB8AC3E}">
        <p14:creationId xmlns:p14="http://schemas.microsoft.com/office/powerpoint/2010/main" val="176348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 correction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p:txBody>
          <a:bodyPr/>
          <a:lstStyle/>
          <a:p>
            <a:pPr marL="0" indent="0">
              <a:buNone/>
            </a:pPr>
            <a:r>
              <a:rPr lang="fr-FR" dirty="0"/>
              <a:t>1. Donnez une définition de thermorégulation: </a:t>
            </a:r>
          </a:p>
          <a:p>
            <a:pPr marL="0" indent="0">
              <a:buNone/>
            </a:pPr>
            <a:r>
              <a:rPr lang="fr-FR" dirty="0">
                <a:solidFill>
                  <a:srgbClr val="FF0000"/>
                </a:solidFill>
              </a:rPr>
              <a:t>C’est le maintien d’une température interne pratiquement constante.</a:t>
            </a:r>
          </a:p>
          <a:p>
            <a:pPr marL="0" indent="0">
              <a:buNone/>
            </a:pPr>
            <a:endParaRPr lang="fr-FR" dirty="0"/>
          </a:p>
          <a:p>
            <a:pPr marL="0" indent="0">
              <a:buNone/>
            </a:pPr>
            <a:r>
              <a:rPr lang="fr-FR" dirty="0"/>
              <a:t>2. Comment nomme-</a:t>
            </a:r>
            <a:r>
              <a:rPr lang="fr-FR" dirty="0" err="1"/>
              <a:t>t’on</a:t>
            </a:r>
            <a:r>
              <a:rPr lang="fr-FR" dirty="0"/>
              <a:t>  les deux mécanismes opposés qui permettent cette thermorégulation? Définir ces deux mécanismes. </a:t>
            </a:r>
          </a:p>
          <a:p>
            <a:pPr>
              <a:buFont typeface="Wingdings" panose="05000000000000000000" pitchFamily="2" charset="2"/>
              <a:buChar char="§"/>
            </a:pPr>
            <a:r>
              <a:rPr lang="fr-FR" dirty="0">
                <a:solidFill>
                  <a:srgbClr val="FF0000"/>
                </a:solidFill>
              </a:rPr>
              <a:t> la thermogénèse : c’est la production de chaleur par l’organisme</a:t>
            </a:r>
          </a:p>
          <a:p>
            <a:pPr>
              <a:buFont typeface="Wingdings" panose="05000000000000000000" pitchFamily="2" charset="2"/>
              <a:buChar char="§"/>
            </a:pPr>
            <a:r>
              <a:rPr lang="fr-FR" dirty="0">
                <a:solidFill>
                  <a:srgbClr val="FF0000"/>
                </a:solidFill>
              </a:rPr>
              <a:t> la thermolyse : c’est l’élimination des calories par l’organisme</a:t>
            </a:r>
          </a:p>
        </p:txBody>
      </p:sp>
    </p:spTree>
    <p:extLst>
      <p:ext uri="{BB962C8B-B14F-4D97-AF65-F5344CB8AC3E}">
        <p14:creationId xmlns:p14="http://schemas.microsoft.com/office/powerpoint/2010/main" val="2272626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 correction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2514599"/>
            <a:ext cx="10515600" cy="3662363"/>
          </a:xfrm>
        </p:spPr>
        <p:txBody>
          <a:bodyPr>
            <a:normAutofit lnSpcReduction="10000"/>
          </a:bodyPr>
          <a:lstStyle/>
          <a:p>
            <a:pPr marL="0" indent="0">
              <a:buNone/>
            </a:pPr>
            <a:r>
              <a:rPr lang="fr-FR" dirty="0"/>
              <a:t>3. Citez des situations qui peuvent entrainer une production de chaleur par l’organisme: </a:t>
            </a:r>
          </a:p>
          <a:p>
            <a:r>
              <a:rPr lang="fr-FR" dirty="0">
                <a:solidFill>
                  <a:srgbClr val="FF0000"/>
                </a:solidFill>
              </a:rPr>
              <a:t> une activité musculaire intense</a:t>
            </a:r>
          </a:p>
          <a:p>
            <a:r>
              <a:rPr lang="fr-FR" dirty="0">
                <a:solidFill>
                  <a:srgbClr val="FF0000"/>
                </a:solidFill>
              </a:rPr>
              <a:t> la digestion</a:t>
            </a:r>
          </a:p>
          <a:p>
            <a:r>
              <a:rPr lang="fr-FR" dirty="0">
                <a:solidFill>
                  <a:srgbClr val="FF0000"/>
                </a:solidFill>
              </a:rPr>
              <a:t> l’augmentation des sécrétions hormonales</a:t>
            </a:r>
          </a:p>
          <a:p>
            <a:r>
              <a:rPr lang="fr-FR" dirty="0">
                <a:solidFill>
                  <a:srgbClr val="FF0000"/>
                </a:solidFill>
              </a:rPr>
              <a:t> une émotion</a:t>
            </a:r>
          </a:p>
          <a:p>
            <a:r>
              <a:rPr lang="fr-FR" dirty="0">
                <a:solidFill>
                  <a:srgbClr val="FF0000"/>
                </a:solidFill>
              </a:rPr>
              <a:t> un environnement très chaud, mal ventilé</a:t>
            </a:r>
          </a:p>
          <a:p>
            <a:r>
              <a:rPr lang="fr-FR" dirty="0">
                <a:solidFill>
                  <a:srgbClr val="FF0000"/>
                </a:solidFill>
              </a:rPr>
              <a:t> une méthode de chauffage</a:t>
            </a:r>
          </a:p>
        </p:txBody>
      </p:sp>
    </p:spTree>
    <p:extLst>
      <p:ext uri="{BB962C8B-B14F-4D97-AF65-F5344CB8AC3E}">
        <p14:creationId xmlns:p14="http://schemas.microsoft.com/office/powerpoint/2010/main" val="124143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 correction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1905000"/>
            <a:ext cx="10515600" cy="4419599"/>
          </a:xfrm>
        </p:spPr>
        <p:txBody>
          <a:bodyPr>
            <a:normAutofit fontScale="92500"/>
          </a:bodyPr>
          <a:lstStyle/>
          <a:p>
            <a:pPr marL="0" indent="0">
              <a:buNone/>
            </a:pPr>
            <a:r>
              <a:rPr lang="fr-FR" dirty="0"/>
              <a:t>4. Quel peut être le rôle AS pour aider une personne à :</a:t>
            </a:r>
          </a:p>
          <a:p>
            <a:pPr>
              <a:buFont typeface="Wingdings" panose="05000000000000000000" pitchFamily="2" charset="2"/>
              <a:buChar char="Ø"/>
            </a:pPr>
            <a:r>
              <a:rPr lang="fr-FR" dirty="0"/>
              <a:t> lutter contre le froid? </a:t>
            </a:r>
          </a:p>
          <a:p>
            <a:pPr marL="0" indent="0">
              <a:buNone/>
            </a:pPr>
            <a:r>
              <a:rPr lang="fr-FR" dirty="0">
                <a:solidFill>
                  <a:srgbClr val="FF0000"/>
                </a:solidFill>
              </a:rPr>
              <a:t>Proposer des vêtements plus chauds, proposer une couverture, proposer une boisson chaude, augmenter le chauffage, proposer à la personne de se mouvoir, …</a:t>
            </a:r>
          </a:p>
          <a:p>
            <a:pPr>
              <a:buFont typeface="Wingdings" panose="05000000000000000000" pitchFamily="2" charset="2"/>
              <a:buChar char="Ø"/>
            </a:pPr>
            <a:endParaRPr lang="fr-FR" dirty="0"/>
          </a:p>
          <a:p>
            <a:pPr>
              <a:buFont typeface="Wingdings" panose="05000000000000000000" pitchFamily="2" charset="2"/>
              <a:buChar char="Ø"/>
            </a:pPr>
            <a:r>
              <a:rPr lang="fr-FR" dirty="0"/>
              <a:t> lutter contre le chaud?</a:t>
            </a:r>
          </a:p>
          <a:p>
            <a:pPr marL="0" indent="0">
              <a:buNone/>
            </a:pPr>
            <a:r>
              <a:rPr lang="fr-FR" dirty="0">
                <a:solidFill>
                  <a:srgbClr val="FF0000"/>
                </a:solidFill>
              </a:rPr>
              <a:t>Proposer des vêtements plus légers, découvrir la personne, proposer une boisson fraiche, proposer d’accompagner la personne dans une pièce plus fraiche, utiliser un brumisateur, mettre un linge frais sur le visage, …</a:t>
            </a:r>
          </a:p>
        </p:txBody>
      </p:sp>
    </p:spTree>
    <p:extLst>
      <p:ext uri="{BB962C8B-B14F-4D97-AF65-F5344CB8AC3E}">
        <p14:creationId xmlns:p14="http://schemas.microsoft.com/office/powerpoint/2010/main" val="1942661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1905000"/>
            <a:ext cx="10515600" cy="4419599"/>
          </a:xfrm>
        </p:spPr>
        <p:txBody>
          <a:bodyPr>
            <a:normAutofit/>
          </a:bodyPr>
          <a:lstStyle/>
          <a:p>
            <a:pPr marL="0" indent="0">
              <a:buNone/>
            </a:pPr>
            <a:r>
              <a:rPr lang="fr-FR" dirty="0"/>
              <a:t>5. Quelles sont les normes de la température ? </a:t>
            </a:r>
            <a:r>
              <a:rPr lang="fr-FR" dirty="0">
                <a:solidFill>
                  <a:srgbClr val="FF0000"/>
                </a:solidFill>
              </a:rPr>
              <a:t>37°C (+/- 0,5°C)</a:t>
            </a:r>
          </a:p>
          <a:p>
            <a:pPr marL="0" indent="0">
              <a:buNone/>
            </a:pPr>
            <a:endParaRPr lang="fr-FR" dirty="0"/>
          </a:p>
          <a:p>
            <a:pPr marL="0" indent="0">
              <a:buNone/>
            </a:pPr>
            <a:r>
              <a:rPr lang="fr-FR" dirty="0"/>
              <a:t>6. Comment nomme t’on une température en-dessous de la normale?</a:t>
            </a:r>
          </a:p>
          <a:p>
            <a:pPr marL="0" indent="0">
              <a:buNone/>
            </a:pPr>
            <a:r>
              <a:rPr lang="fr-FR" dirty="0">
                <a:solidFill>
                  <a:srgbClr val="FF0000"/>
                </a:solidFill>
              </a:rPr>
              <a:t>une hypothermie</a:t>
            </a:r>
          </a:p>
          <a:p>
            <a:pPr marL="0" indent="0">
              <a:buNone/>
            </a:pPr>
            <a:endParaRPr lang="fr-FR" dirty="0"/>
          </a:p>
          <a:p>
            <a:pPr marL="0" indent="0">
              <a:buNone/>
            </a:pPr>
            <a:r>
              <a:rPr lang="fr-FR" dirty="0"/>
              <a:t>7. Comment nomme t’on une température au-delà de la normale?</a:t>
            </a:r>
          </a:p>
          <a:p>
            <a:pPr marL="0" indent="0">
              <a:buNone/>
            </a:pPr>
            <a:r>
              <a:rPr lang="fr-FR" dirty="0">
                <a:solidFill>
                  <a:srgbClr val="FF0000"/>
                </a:solidFill>
              </a:rPr>
              <a:t>une hyperthermie</a:t>
            </a:r>
          </a:p>
          <a:p>
            <a:pPr marL="0" indent="0">
              <a:buNone/>
            </a:pPr>
            <a:endParaRPr lang="fr-FR" dirty="0"/>
          </a:p>
        </p:txBody>
      </p:sp>
    </p:spTree>
    <p:extLst>
      <p:ext uri="{BB962C8B-B14F-4D97-AF65-F5344CB8AC3E}">
        <p14:creationId xmlns:p14="http://schemas.microsoft.com/office/powerpoint/2010/main" val="562824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EA584D-3E24-4C2A-8FD0-3B9BB4264F4E}"/>
              </a:ext>
            </a:extLst>
          </p:cNvPr>
          <p:cNvSpPr>
            <a:spLocks noGrp="1"/>
          </p:cNvSpPr>
          <p:nvPr>
            <p:ph type="title"/>
          </p:nvPr>
        </p:nvSpPr>
        <p:spPr/>
        <p:txBody>
          <a:bodyPr/>
          <a:lstStyle/>
          <a:p>
            <a:r>
              <a:rPr lang="fr-FR" dirty="0"/>
              <a:t>LA THERMOREGULATION</a:t>
            </a:r>
          </a:p>
        </p:txBody>
      </p:sp>
      <p:sp>
        <p:nvSpPr>
          <p:cNvPr id="3" name="Espace réservé du contenu 2">
            <a:extLst>
              <a:ext uri="{FF2B5EF4-FFF2-40B4-BE49-F238E27FC236}">
                <a16:creationId xmlns:a16="http://schemas.microsoft.com/office/drawing/2014/main" id="{63087429-D87A-45D5-9E9D-1EEFB7974A23}"/>
              </a:ext>
            </a:extLst>
          </p:cNvPr>
          <p:cNvSpPr>
            <a:spLocks noGrp="1"/>
          </p:cNvSpPr>
          <p:nvPr>
            <p:ph idx="1"/>
          </p:nvPr>
        </p:nvSpPr>
        <p:spPr>
          <a:xfrm>
            <a:off x="838200" y="1905000"/>
            <a:ext cx="10515600" cy="4419599"/>
          </a:xfrm>
        </p:spPr>
        <p:txBody>
          <a:bodyPr>
            <a:normAutofit/>
          </a:bodyPr>
          <a:lstStyle/>
          <a:p>
            <a:pPr marL="0" indent="0">
              <a:buNone/>
            </a:pPr>
            <a:r>
              <a:rPr lang="fr-FR" dirty="0"/>
              <a:t>8. Quels peuvent être les signes d’une hyperthermie? </a:t>
            </a:r>
          </a:p>
          <a:p>
            <a:pPr marL="0" indent="0">
              <a:buNone/>
            </a:pPr>
            <a:r>
              <a:rPr lang="fr-FR" dirty="0">
                <a:solidFill>
                  <a:srgbClr val="FF0000"/>
                </a:solidFill>
              </a:rPr>
              <a:t>Peau rouge et chaude, transpiration, céphalées, …</a:t>
            </a:r>
          </a:p>
        </p:txBody>
      </p:sp>
    </p:spTree>
    <p:extLst>
      <p:ext uri="{BB962C8B-B14F-4D97-AF65-F5344CB8AC3E}">
        <p14:creationId xmlns:p14="http://schemas.microsoft.com/office/powerpoint/2010/main" val="187320864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424</Words>
  <Application>Microsoft Office PowerPoint</Application>
  <PresentationFormat>Grand écran</PresentationFormat>
  <Paragraphs>61</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Calibri Light</vt:lpstr>
      <vt:lpstr>Wingdings</vt:lpstr>
      <vt:lpstr>Thème Office</vt:lpstr>
      <vt:lpstr>QUIZZ ANATOMIE-PHYSIOLOGIE la thermorégulation </vt:lpstr>
      <vt:lpstr>LA THERMOREGULATION</vt:lpstr>
      <vt:lpstr>LA THERMOREGULATION</vt:lpstr>
      <vt:lpstr>LA THERMOREGULATION</vt:lpstr>
      <vt:lpstr>LA THERMOREGULATION</vt:lpstr>
      <vt:lpstr>LA THERMOREGULATION</vt:lpstr>
      <vt:lpstr>LA THERMOREGULATION: correction</vt:lpstr>
      <vt:lpstr>LA THERMOREGULATION: correction</vt:lpstr>
      <vt:lpstr>LA THERMOREGULATION: correction</vt:lpstr>
      <vt:lpstr>LA THERMOREGULATION</vt:lpstr>
      <vt:lpstr>LA THERMOREGULATION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QUIZZ ANATOMIE-PHYSIOLOGIE</dc:title>
  <dc:creator>GUINCHARD Sabrina</dc:creator>
  <cp:lastModifiedBy>Sabrina GUINCHARD</cp:lastModifiedBy>
  <cp:revision>84</cp:revision>
  <dcterms:created xsi:type="dcterms:W3CDTF">2021-12-09T13:01:28Z</dcterms:created>
  <dcterms:modified xsi:type="dcterms:W3CDTF">2022-08-17T13:27:10Z</dcterms:modified>
</cp:coreProperties>
</file>