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9" r:id="rId1"/>
  </p:sldMasterIdLst>
  <p:sldIdLst>
    <p:sldId id="335" r:id="rId2"/>
    <p:sldId id="337" r:id="rId3"/>
    <p:sldId id="338" r:id="rId4"/>
    <p:sldId id="257" r:id="rId5"/>
    <p:sldId id="258" r:id="rId6"/>
    <p:sldId id="297" r:id="rId7"/>
    <p:sldId id="259" r:id="rId8"/>
    <p:sldId id="260" r:id="rId9"/>
    <p:sldId id="261" r:id="rId10"/>
    <p:sldId id="298" r:id="rId11"/>
    <p:sldId id="262" r:id="rId12"/>
    <p:sldId id="299" r:id="rId13"/>
    <p:sldId id="318" r:id="rId14"/>
    <p:sldId id="301" r:id="rId15"/>
    <p:sldId id="303" r:id="rId16"/>
    <p:sldId id="304" r:id="rId17"/>
    <p:sldId id="305" r:id="rId18"/>
    <p:sldId id="307" r:id="rId19"/>
    <p:sldId id="308" r:id="rId20"/>
    <p:sldId id="263" r:id="rId21"/>
    <p:sldId id="319" r:id="rId22"/>
    <p:sldId id="265" r:id="rId23"/>
    <p:sldId id="269" r:id="rId24"/>
    <p:sldId id="270" r:id="rId25"/>
    <p:sldId id="271" r:id="rId26"/>
    <p:sldId id="273" r:id="rId27"/>
    <p:sldId id="315" r:id="rId28"/>
    <p:sldId id="276" r:id="rId29"/>
    <p:sldId id="311" r:id="rId30"/>
    <p:sldId id="321" r:id="rId31"/>
    <p:sldId id="312" r:id="rId32"/>
    <p:sldId id="313" r:id="rId33"/>
    <p:sldId id="316" r:id="rId34"/>
    <p:sldId id="314" r:id="rId35"/>
    <p:sldId id="284" r:id="rId36"/>
    <p:sldId id="309" r:id="rId37"/>
    <p:sldId id="286" r:id="rId38"/>
    <p:sldId id="289" r:id="rId39"/>
    <p:sldId id="288" r:id="rId40"/>
    <p:sldId id="310" r:id="rId41"/>
    <p:sldId id="290" r:id="rId42"/>
    <p:sldId id="294" r:id="rId43"/>
    <p:sldId id="333" r:id="rId44"/>
    <p:sldId id="295" r:id="rId45"/>
    <p:sldId id="292" r:id="rId46"/>
    <p:sldId id="320" r:id="rId47"/>
    <p:sldId id="323" r:id="rId48"/>
    <p:sldId id="334" r:id="rId49"/>
    <p:sldId id="317" r:id="rId50"/>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0" autoAdjust="0"/>
    <p:restoredTop sz="90929" autoAdjust="0"/>
  </p:normalViewPr>
  <p:slideViewPr>
    <p:cSldViewPr>
      <p:cViewPr varScale="1">
        <p:scale>
          <a:sx n="122" d="100"/>
          <a:sy n="122" d="100"/>
        </p:scale>
        <p:origin x="1338" y="102"/>
      </p:cViewPr>
      <p:guideLst>
        <p:guide orient="horz" pos="2160"/>
        <p:guide pos="2880"/>
      </p:guideLst>
    </p:cSldViewPr>
  </p:slideViewPr>
  <p:outlineViewPr>
    <p:cViewPr>
      <p:scale>
        <a:sx n="33" d="100"/>
        <a:sy n="33" d="100"/>
      </p:scale>
      <p:origin x="0" y="2007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4C9C29-D984-4DEA-8809-973EF0513803}"/>
              </a:ext>
            </a:extLst>
          </p:cNvPr>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A6518F65-1E5D-4E10-8D2D-FE40FF3D151B}"/>
              </a:ext>
            </a:extLst>
          </p:cNvPr>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a:extLst>
              <a:ext uri="{FF2B5EF4-FFF2-40B4-BE49-F238E27FC236}">
                <a16:creationId xmlns:a16="http://schemas.microsoft.com/office/drawing/2014/main" id="{A8A2F205-7221-495F-BA80-93026AFB478E}"/>
              </a:ext>
            </a:extLst>
          </p:cNvPr>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7" name="Date Placeholder 3">
            <a:extLst>
              <a:ext uri="{FF2B5EF4-FFF2-40B4-BE49-F238E27FC236}">
                <a16:creationId xmlns:a16="http://schemas.microsoft.com/office/drawing/2014/main" id="{10CDAEC9-EA64-4626-A9C5-448EFB882D70}"/>
              </a:ext>
            </a:extLst>
          </p:cNvPr>
          <p:cNvSpPr>
            <a:spLocks noGrp="1"/>
          </p:cNvSpPr>
          <p:nvPr>
            <p:ph type="dt" sz="half" idx="10"/>
          </p:nvPr>
        </p:nvSpPr>
        <p:spPr/>
        <p:txBody>
          <a:bodyPr/>
          <a:lstStyle>
            <a:lvl1pPr>
              <a:defRPr/>
            </a:lvl1pPr>
          </a:lstStyle>
          <a:p>
            <a:pPr>
              <a:defRPr/>
            </a:pPr>
            <a:fld id="{8B7F571A-5B2B-4C1E-A845-7318B0AC8AB2}" type="datetime1">
              <a:rPr lang="en-US"/>
              <a:pPr>
                <a:defRPr/>
              </a:pPr>
              <a:t>9/26/2025</a:t>
            </a:fld>
            <a:endParaRPr lang="en-US" dirty="0"/>
          </a:p>
        </p:txBody>
      </p:sp>
      <p:sp>
        <p:nvSpPr>
          <p:cNvPr id="8" name="Footer Placeholder 4">
            <a:extLst>
              <a:ext uri="{FF2B5EF4-FFF2-40B4-BE49-F238E27FC236}">
                <a16:creationId xmlns:a16="http://schemas.microsoft.com/office/drawing/2014/main" id="{A6ACBAD3-F2DD-4BA4-961B-86B90C2CB6AE}"/>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9" name="Slide Number Placeholder 5">
            <a:extLst>
              <a:ext uri="{FF2B5EF4-FFF2-40B4-BE49-F238E27FC236}">
                <a16:creationId xmlns:a16="http://schemas.microsoft.com/office/drawing/2014/main" id="{03BE718C-560E-4255-B3AA-71BDB6C605C8}"/>
              </a:ext>
            </a:extLst>
          </p:cNvPr>
          <p:cNvSpPr>
            <a:spLocks noGrp="1"/>
          </p:cNvSpPr>
          <p:nvPr>
            <p:ph type="sldNum" sz="quarter" idx="12"/>
          </p:nvPr>
        </p:nvSpPr>
        <p:spPr/>
        <p:txBody>
          <a:bodyPr/>
          <a:lstStyle>
            <a:lvl1pPr>
              <a:defRPr/>
            </a:lvl1pPr>
          </a:lstStyle>
          <a:p>
            <a:pPr>
              <a:defRPr/>
            </a:pPr>
            <a:fld id="{174C58B5-3EF7-4ADD-8F08-93CB0637485D}" type="slidenum">
              <a:rPr lang="en-US"/>
              <a:pPr>
                <a:defRPr/>
              </a:pPr>
              <a:t>‹N°›</a:t>
            </a:fld>
            <a:endParaRPr lang="en-US" dirty="0"/>
          </a:p>
        </p:txBody>
      </p:sp>
    </p:spTree>
    <p:extLst>
      <p:ext uri="{BB962C8B-B14F-4D97-AF65-F5344CB8AC3E}">
        <p14:creationId xmlns:p14="http://schemas.microsoft.com/office/powerpoint/2010/main" val="3505820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B0DE2D0B-E4B4-4E2C-BF17-C8F46AE24C2A}"/>
              </a:ext>
            </a:extLst>
          </p:cNvPr>
          <p:cNvSpPr>
            <a:spLocks noGrp="1"/>
          </p:cNvSpPr>
          <p:nvPr>
            <p:ph type="dt" sz="half" idx="10"/>
          </p:nvPr>
        </p:nvSpPr>
        <p:spPr/>
        <p:txBody>
          <a:bodyPr/>
          <a:lstStyle>
            <a:lvl1pPr>
              <a:defRPr/>
            </a:lvl1pPr>
          </a:lstStyle>
          <a:p>
            <a:pPr>
              <a:defRPr/>
            </a:pPr>
            <a:fld id="{EF73B6A3-308D-4CD1-84B7-0DF6124384EC}" type="datetime1">
              <a:rPr lang="en-US"/>
              <a:pPr>
                <a:defRPr/>
              </a:pPr>
              <a:t>9/26/2025</a:t>
            </a:fld>
            <a:endParaRPr lang="en-US" dirty="0"/>
          </a:p>
        </p:txBody>
      </p:sp>
      <p:sp>
        <p:nvSpPr>
          <p:cNvPr id="5" name="Footer Placeholder 4">
            <a:extLst>
              <a:ext uri="{FF2B5EF4-FFF2-40B4-BE49-F238E27FC236}">
                <a16:creationId xmlns:a16="http://schemas.microsoft.com/office/drawing/2014/main" id="{26A2F90A-857F-4795-AFBD-FF722ACA5FEA}"/>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6" name="Slide Number Placeholder 5">
            <a:extLst>
              <a:ext uri="{FF2B5EF4-FFF2-40B4-BE49-F238E27FC236}">
                <a16:creationId xmlns:a16="http://schemas.microsoft.com/office/drawing/2014/main" id="{FF3C16EF-4486-4E22-A23B-A98B435C4492}"/>
              </a:ext>
            </a:extLst>
          </p:cNvPr>
          <p:cNvSpPr>
            <a:spLocks noGrp="1"/>
          </p:cNvSpPr>
          <p:nvPr>
            <p:ph type="sldNum" sz="quarter" idx="12"/>
          </p:nvPr>
        </p:nvSpPr>
        <p:spPr/>
        <p:txBody>
          <a:bodyPr/>
          <a:lstStyle>
            <a:lvl1pPr>
              <a:defRPr/>
            </a:lvl1pPr>
          </a:lstStyle>
          <a:p>
            <a:pPr>
              <a:defRPr/>
            </a:pPr>
            <a:fld id="{26521E75-8939-49D7-8864-446F11535F41}" type="slidenum">
              <a:rPr lang="en-US"/>
              <a:pPr>
                <a:defRPr/>
              </a:pPr>
              <a:t>‹N°›</a:t>
            </a:fld>
            <a:endParaRPr lang="en-US" dirty="0"/>
          </a:p>
        </p:txBody>
      </p:sp>
    </p:spTree>
    <p:extLst>
      <p:ext uri="{BB962C8B-B14F-4D97-AF65-F5344CB8AC3E}">
        <p14:creationId xmlns:p14="http://schemas.microsoft.com/office/powerpoint/2010/main" val="3503661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08D4B6-0D64-4F01-AF10-71DE7085C6C3}"/>
              </a:ext>
            </a:extLst>
          </p:cNvPr>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434F9B92-BD3C-4732-8258-28E89758655B}"/>
              </a:ext>
            </a:extLst>
          </p:cNvPr>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a:extLst>
              <a:ext uri="{FF2B5EF4-FFF2-40B4-BE49-F238E27FC236}">
                <a16:creationId xmlns:a16="http://schemas.microsoft.com/office/drawing/2014/main" id="{26D14BE4-0EDC-4531-A19A-A8DF99CF6326}"/>
              </a:ext>
            </a:extLst>
          </p:cNvPr>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822960" y="4453128"/>
            <a:ext cx="7543800" cy="1143000"/>
          </a:xfrm>
        </p:spPr>
        <p:txBody>
          <a:bodyPr lIns="91440" rIns="91440"/>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Modifier les styles du texte du masque</a:t>
            </a:r>
          </a:p>
        </p:txBody>
      </p:sp>
      <p:sp>
        <p:nvSpPr>
          <p:cNvPr id="7" name="Date Placeholder 3">
            <a:extLst>
              <a:ext uri="{FF2B5EF4-FFF2-40B4-BE49-F238E27FC236}">
                <a16:creationId xmlns:a16="http://schemas.microsoft.com/office/drawing/2014/main" id="{36B5053F-CD15-4B6E-9694-7DEF4DB0E7FF}"/>
              </a:ext>
            </a:extLst>
          </p:cNvPr>
          <p:cNvSpPr>
            <a:spLocks noGrp="1"/>
          </p:cNvSpPr>
          <p:nvPr>
            <p:ph type="dt" sz="half" idx="10"/>
          </p:nvPr>
        </p:nvSpPr>
        <p:spPr/>
        <p:txBody>
          <a:bodyPr/>
          <a:lstStyle>
            <a:lvl1pPr>
              <a:defRPr/>
            </a:lvl1pPr>
          </a:lstStyle>
          <a:p>
            <a:pPr>
              <a:defRPr/>
            </a:pPr>
            <a:fld id="{0D5BF74E-426E-4B8C-B217-B092A9331B7E}" type="datetime1">
              <a:rPr lang="en-US"/>
              <a:pPr>
                <a:defRPr/>
              </a:pPr>
              <a:t>9/26/2025</a:t>
            </a:fld>
            <a:endParaRPr lang="en-US" dirty="0"/>
          </a:p>
        </p:txBody>
      </p:sp>
      <p:sp>
        <p:nvSpPr>
          <p:cNvPr id="8" name="Footer Placeholder 4">
            <a:extLst>
              <a:ext uri="{FF2B5EF4-FFF2-40B4-BE49-F238E27FC236}">
                <a16:creationId xmlns:a16="http://schemas.microsoft.com/office/drawing/2014/main" id="{11AE4771-F62B-4BD6-A4D1-2F8709DBD9FA}"/>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9" name="Slide Number Placeholder 5">
            <a:extLst>
              <a:ext uri="{FF2B5EF4-FFF2-40B4-BE49-F238E27FC236}">
                <a16:creationId xmlns:a16="http://schemas.microsoft.com/office/drawing/2014/main" id="{C57F170A-65DE-4664-B8EA-A770B16A41A3}"/>
              </a:ext>
            </a:extLst>
          </p:cNvPr>
          <p:cNvSpPr>
            <a:spLocks noGrp="1"/>
          </p:cNvSpPr>
          <p:nvPr>
            <p:ph type="sldNum" sz="quarter" idx="12"/>
          </p:nvPr>
        </p:nvSpPr>
        <p:spPr/>
        <p:txBody>
          <a:bodyPr/>
          <a:lstStyle>
            <a:lvl1pPr>
              <a:defRPr/>
            </a:lvl1pPr>
          </a:lstStyle>
          <a:p>
            <a:pPr>
              <a:defRPr/>
            </a:pPr>
            <a:fld id="{8FAE491E-E9F6-4858-8183-8F7CF520EB83}" type="slidenum">
              <a:rPr lang="en-US"/>
              <a:pPr>
                <a:defRPr/>
              </a:pPr>
              <a:t>‹N°›</a:t>
            </a:fld>
            <a:endParaRPr lang="en-US" dirty="0"/>
          </a:p>
        </p:txBody>
      </p:sp>
    </p:spTree>
    <p:extLst>
      <p:ext uri="{BB962C8B-B14F-4D97-AF65-F5344CB8AC3E}">
        <p14:creationId xmlns:p14="http://schemas.microsoft.com/office/powerpoint/2010/main" val="398773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a:extLst>
              <a:ext uri="{FF2B5EF4-FFF2-40B4-BE49-F238E27FC236}">
                <a16:creationId xmlns:a16="http://schemas.microsoft.com/office/drawing/2014/main" id="{597E55FA-1263-4EA5-AD58-17D51EB53D48}"/>
              </a:ext>
            </a:extLst>
          </p:cNvPr>
          <p:cNvSpPr>
            <a:spLocks noGrp="1"/>
          </p:cNvSpPr>
          <p:nvPr>
            <p:ph type="dt" sz="half" idx="10"/>
          </p:nvPr>
        </p:nvSpPr>
        <p:spPr/>
        <p:txBody>
          <a:bodyPr/>
          <a:lstStyle>
            <a:lvl1pPr>
              <a:defRPr/>
            </a:lvl1pPr>
          </a:lstStyle>
          <a:p>
            <a:pPr>
              <a:defRPr/>
            </a:pPr>
            <a:fld id="{D1C93678-E498-4455-BAC7-FF8749FADA05}" type="datetime1">
              <a:rPr lang="en-US"/>
              <a:pPr>
                <a:defRPr/>
              </a:pPr>
              <a:t>9/26/2025</a:t>
            </a:fld>
            <a:endParaRPr lang="en-US" dirty="0"/>
          </a:p>
        </p:txBody>
      </p:sp>
      <p:sp>
        <p:nvSpPr>
          <p:cNvPr id="6" name="Footer Placeholder 4">
            <a:extLst>
              <a:ext uri="{FF2B5EF4-FFF2-40B4-BE49-F238E27FC236}">
                <a16:creationId xmlns:a16="http://schemas.microsoft.com/office/drawing/2014/main" id="{E8AF7AE1-F52D-47B8-92B3-CAC5178A8151}"/>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7" name="Slide Number Placeholder 5">
            <a:extLst>
              <a:ext uri="{FF2B5EF4-FFF2-40B4-BE49-F238E27FC236}">
                <a16:creationId xmlns:a16="http://schemas.microsoft.com/office/drawing/2014/main" id="{7F510E48-7D59-4233-972E-39511DFC0D71}"/>
              </a:ext>
            </a:extLst>
          </p:cNvPr>
          <p:cNvSpPr>
            <a:spLocks noGrp="1"/>
          </p:cNvSpPr>
          <p:nvPr>
            <p:ph type="sldNum" sz="quarter" idx="12"/>
          </p:nvPr>
        </p:nvSpPr>
        <p:spPr/>
        <p:txBody>
          <a:bodyPr/>
          <a:lstStyle>
            <a:lvl1pPr>
              <a:defRPr/>
            </a:lvl1pPr>
          </a:lstStyle>
          <a:p>
            <a:pPr>
              <a:defRPr/>
            </a:pPr>
            <a:fld id="{92A89D7E-ABC1-4379-9A8C-7AF8CC06CD8E}" type="slidenum">
              <a:rPr lang="en-US"/>
              <a:pPr>
                <a:defRPr/>
              </a:pPr>
              <a:t>‹N°›</a:t>
            </a:fld>
            <a:endParaRPr lang="en-US" dirty="0"/>
          </a:p>
        </p:txBody>
      </p:sp>
    </p:spTree>
    <p:extLst>
      <p:ext uri="{BB962C8B-B14F-4D97-AF65-F5344CB8AC3E}">
        <p14:creationId xmlns:p14="http://schemas.microsoft.com/office/powerpoint/2010/main" val="252510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a:extLst>
              <a:ext uri="{FF2B5EF4-FFF2-40B4-BE49-F238E27FC236}">
                <a16:creationId xmlns:a16="http://schemas.microsoft.com/office/drawing/2014/main" id="{2F846130-5776-4695-978A-4D22E3FAA372}"/>
              </a:ext>
            </a:extLst>
          </p:cNvPr>
          <p:cNvSpPr>
            <a:spLocks noGrp="1"/>
          </p:cNvSpPr>
          <p:nvPr>
            <p:ph type="dt" sz="half" idx="10"/>
          </p:nvPr>
        </p:nvSpPr>
        <p:spPr/>
        <p:txBody>
          <a:bodyPr/>
          <a:lstStyle>
            <a:lvl1pPr>
              <a:defRPr/>
            </a:lvl1pPr>
          </a:lstStyle>
          <a:p>
            <a:pPr>
              <a:defRPr/>
            </a:pPr>
            <a:fld id="{D285F546-0EDF-4497-A2FC-83A756A6F7D6}" type="datetime1">
              <a:rPr lang="en-US"/>
              <a:pPr>
                <a:defRPr/>
              </a:pPr>
              <a:t>9/26/2025</a:t>
            </a:fld>
            <a:endParaRPr lang="en-US" dirty="0"/>
          </a:p>
        </p:txBody>
      </p:sp>
      <p:sp>
        <p:nvSpPr>
          <p:cNvPr id="8" name="Footer Placeholder 4">
            <a:extLst>
              <a:ext uri="{FF2B5EF4-FFF2-40B4-BE49-F238E27FC236}">
                <a16:creationId xmlns:a16="http://schemas.microsoft.com/office/drawing/2014/main" id="{F7C1C835-1A96-4E64-B0DC-93CCBBA0893D}"/>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9" name="Slide Number Placeholder 5">
            <a:extLst>
              <a:ext uri="{FF2B5EF4-FFF2-40B4-BE49-F238E27FC236}">
                <a16:creationId xmlns:a16="http://schemas.microsoft.com/office/drawing/2014/main" id="{6148B904-C31C-4F11-82A8-27F15266F0A4}"/>
              </a:ext>
            </a:extLst>
          </p:cNvPr>
          <p:cNvSpPr>
            <a:spLocks noGrp="1"/>
          </p:cNvSpPr>
          <p:nvPr>
            <p:ph type="sldNum" sz="quarter" idx="12"/>
          </p:nvPr>
        </p:nvSpPr>
        <p:spPr/>
        <p:txBody>
          <a:bodyPr/>
          <a:lstStyle>
            <a:lvl1pPr>
              <a:defRPr/>
            </a:lvl1pPr>
          </a:lstStyle>
          <a:p>
            <a:pPr>
              <a:defRPr/>
            </a:pPr>
            <a:fld id="{F61C3272-BB62-4B35-BC10-4C87B3DAC0EF}" type="slidenum">
              <a:rPr lang="en-US"/>
              <a:pPr>
                <a:defRPr/>
              </a:pPr>
              <a:t>‹N°›</a:t>
            </a:fld>
            <a:endParaRPr lang="en-US" dirty="0"/>
          </a:p>
        </p:txBody>
      </p:sp>
    </p:spTree>
    <p:extLst>
      <p:ext uri="{BB962C8B-B14F-4D97-AF65-F5344CB8AC3E}">
        <p14:creationId xmlns:p14="http://schemas.microsoft.com/office/powerpoint/2010/main" val="11163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3">
            <a:extLst>
              <a:ext uri="{FF2B5EF4-FFF2-40B4-BE49-F238E27FC236}">
                <a16:creationId xmlns:a16="http://schemas.microsoft.com/office/drawing/2014/main" id="{D318C82D-474D-4037-AD2C-D67CFA9272A0}"/>
              </a:ext>
            </a:extLst>
          </p:cNvPr>
          <p:cNvSpPr>
            <a:spLocks noGrp="1"/>
          </p:cNvSpPr>
          <p:nvPr>
            <p:ph type="dt" sz="half" idx="10"/>
          </p:nvPr>
        </p:nvSpPr>
        <p:spPr/>
        <p:txBody>
          <a:bodyPr/>
          <a:lstStyle>
            <a:lvl1pPr>
              <a:defRPr/>
            </a:lvl1pPr>
          </a:lstStyle>
          <a:p>
            <a:pPr>
              <a:defRPr/>
            </a:pPr>
            <a:fld id="{0A0203DB-1949-49E3-9589-3A54D76E7869}" type="datetime1">
              <a:rPr lang="en-US"/>
              <a:pPr>
                <a:defRPr/>
              </a:pPr>
              <a:t>9/26/2025</a:t>
            </a:fld>
            <a:endParaRPr lang="en-US" dirty="0"/>
          </a:p>
        </p:txBody>
      </p:sp>
      <p:sp>
        <p:nvSpPr>
          <p:cNvPr id="4" name="Footer Placeholder 4">
            <a:extLst>
              <a:ext uri="{FF2B5EF4-FFF2-40B4-BE49-F238E27FC236}">
                <a16:creationId xmlns:a16="http://schemas.microsoft.com/office/drawing/2014/main" id="{455BC284-7D3A-4BF1-A171-D6507E5FDFBD}"/>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5" name="Slide Number Placeholder 5">
            <a:extLst>
              <a:ext uri="{FF2B5EF4-FFF2-40B4-BE49-F238E27FC236}">
                <a16:creationId xmlns:a16="http://schemas.microsoft.com/office/drawing/2014/main" id="{DE01F774-2362-4027-BF20-CCD4762E22C4}"/>
              </a:ext>
            </a:extLst>
          </p:cNvPr>
          <p:cNvSpPr>
            <a:spLocks noGrp="1"/>
          </p:cNvSpPr>
          <p:nvPr>
            <p:ph type="sldNum" sz="quarter" idx="12"/>
          </p:nvPr>
        </p:nvSpPr>
        <p:spPr/>
        <p:txBody>
          <a:bodyPr/>
          <a:lstStyle>
            <a:lvl1pPr>
              <a:defRPr/>
            </a:lvl1pPr>
          </a:lstStyle>
          <a:p>
            <a:pPr>
              <a:defRPr/>
            </a:pPr>
            <a:fld id="{B386E42C-30D1-4E2E-A6E0-426046FF7900}" type="slidenum">
              <a:rPr lang="en-US"/>
              <a:pPr>
                <a:defRPr/>
              </a:pPr>
              <a:t>‹N°›</a:t>
            </a:fld>
            <a:endParaRPr lang="en-US" dirty="0"/>
          </a:p>
        </p:txBody>
      </p:sp>
    </p:spTree>
    <p:extLst>
      <p:ext uri="{BB962C8B-B14F-4D97-AF65-F5344CB8AC3E}">
        <p14:creationId xmlns:p14="http://schemas.microsoft.com/office/powerpoint/2010/main" val="112431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B01127-489F-4C4A-B5E5-CFB9B0F4058B}"/>
              </a:ext>
            </a:extLst>
          </p:cNvPr>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a:extLst>
              <a:ext uri="{FF2B5EF4-FFF2-40B4-BE49-F238E27FC236}">
                <a16:creationId xmlns:a16="http://schemas.microsoft.com/office/drawing/2014/main" id="{84E8E32D-AB39-42CE-9F10-84BC3C079E7C}"/>
              </a:ext>
            </a:extLst>
          </p:cNvPr>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a:extLst>
              <a:ext uri="{FF2B5EF4-FFF2-40B4-BE49-F238E27FC236}">
                <a16:creationId xmlns:a16="http://schemas.microsoft.com/office/drawing/2014/main" id="{739CE695-3943-4A18-B474-9E5EA0A78B9F}"/>
              </a:ext>
            </a:extLst>
          </p:cNvPr>
          <p:cNvSpPr>
            <a:spLocks noGrp="1"/>
          </p:cNvSpPr>
          <p:nvPr>
            <p:ph type="dt" sz="half" idx="10"/>
          </p:nvPr>
        </p:nvSpPr>
        <p:spPr/>
        <p:txBody>
          <a:bodyPr/>
          <a:lstStyle>
            <a:lvl1pPr>
              <a:defRPr/>
            </a:lvl1pPr>
          </a:lstStyle>
          <a:p>
            <a:pPr>
              <a:defRPr/>
            </a:pPr>
            <a:fld id="{F56B69E1-354E-4DC1-9E8F-014DAE97E1DE}" type="datetime1">
              <a:rPr lang="en-US"/>
              <a:pPr>
                <a:defRPr/>
              </a:pPr>
              <a:t>9/26/2025</a:t>
            </a:fld>
            <a:endParaRPr lang="en-US" dirty="0"/>
          </a:p>
        </p:txBody>
      </p:sp>
      <p:sp>
        <p:nvSpPr>
          <p:cNvPr id="5" name="Footer Placeholder 7">
            <a:extLst>
              <a:ext uri="{FF2B5EF4-FFF2-40B4-BE49-F238E27FC236}">
                <a16:creationId xmlns:a16="http://schemas.microsoft.com/office/drawing/2014/main" id="{4268CFAC-94A4-4770-A98C-D4B0D71956AA}"/>
              </a:ext>
            </a:extLst>
          </p:cNvPr>
          <p:cNvSpPr>
            <a:spLocks noGrp="1"/>
          </p:cNvSpPr>
          <p:nvPr>
            <p:ph type="ftr" sz="quarter" idx="11"/>
          </p:nvPr>
        </p:nvSpPr>
        <p:spPr/>
        <p:txBody>
          <a:bodyPr/>
          <a:lstStyle>
            <a:lvl1pPr>
              <a:defRPr>
                <a:solidFill>
                  <a:srgbClr val="FFFFFF"/>
                </a:solidFill>
              </a:defRPr>
            </a:lvl1pPr>
          </a:lstStyle>
          <a:p>
            <a:pPr>
              <a:defRPr/>
            </a:pPr>
            <a:r>
              <a:rPr lang="en-US"/>
              <a:t>NOM CSF - DATE</a:t>
            </a:r>
            <a:endParaRPr lang="en-US" dirty="0"/>
          </a:p>
        </p:txBody>
      </p:sp>
      <p:sp>
        <p:nvSpPr>
          <p:cNvPr id="6" name="Slide Number Placeholder 8">
            <a:extLst>
              <a:ext uri="{FF2B5EF4-FFF2-40B4-BE49-F238E27FC236}">
                <a16:creationId xmlns:a16="http://schemas.microsoft.com/office/drawing/2014/main" id="{A546BDD6-35C4-463B-B7A4-1DF03C556FEE}"/>
              </a:ext>
            </a:extLst>
          </p:cNvPr>
          <p:cNvSpPr>
            <a:spLocks noGrp="1"/>
          </p:cNvSpPr>
          <p:nvPr>
            <p:ph type="sldNum" sz="quarter" idx="12"/>
          </p:nvPr>
        </p:nvSpPr>
        <p:spPr/>
        <p:txBody>
          <a:bodyPr/>
          <a:lstStyle>
            <a:lvl1pPr>
              <a:defRPr/>
            </a:lvl1pPr>
          </a:lstStyle>
          <a:p>
            <a:pPr>
              <a:defRPr/>
            </a:pPr>
            <a:fld id="{9317217D-A520-4C52-BE81-338DF740FD1E}" type="slidenum">
              <a:rPr lang="en-US"/>
              <a:pPr>
                <a:defRPr/>
              </a:pPr>
              <a:t>‹N°›</a:t>
            </a:fld>
            <a:endParaRPr lang="en-US" dirty="0"/>
          </a:p>
        </p:txBody>
      </p:sp>
    </p:spTree>
    <p:extLst>
      <p:ext uri="{BB962C8B-B14F-4D97-AF65-F5344CB8AC3E}">
        <p14:creationId xmlns:p14="http://schemas.microsoft.com/office/powerpoint/2010/main" val="1010185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00D24C-9D73-452A-AEE1-7D36C219E8E9}"/>
              </a:ext>
            </a:extLst>
          </p:cNvPr>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7CE93FA8-DC4C-49BA-BCF9-A96931AE4468}"/>
              </a:ext>
            </a:extLst>
          </p:cNvPr>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7" name="Date Placeholder 4">
            <a:extLst>
              <a:ext uri="{FF2B5EF4-FFF2-40B4-BE49-F238E27FC236}">
                <a16:creationId xmlns:a16="http://schemas.microsoft.com/office/drawing/2014/main" id="{C6A5CF5A-C8C1-4C8A-A344-483FF65B2C4D}"/>
              </a:ext>
            </a:extLst>
          </p:cNvPr>
          <p:cNvSpPr>
            <a:spLocks noGrp="1"/>
          </p:cNvSpPr>
          <p:nvPr>
            <p:ph type="dt" sz="half" idx="10"/>
          </p:nvPr>
        </p:nvSpPr>
        <p:spPr>
          <a:xfrm>
            <a:off x="349250" y="6459538"/>
            <a:ext cx="1963738" cy="365125"/>
          </a:xfrm>
        </p:spPr>
        <p:txBody>
          <a:bodyPr/>
          <a:lstStyle>
            <a:lvl1pPr algn="l">
              <a:defRPr/>
            </a:lvl1pPr>
          </a:lstStyle>
          <a:p>
            <a:pPr>
              <a:defRPr/>
            </a:pPr>
            <a:fld id="{2F629EBB-22BC-47E8-B361-79513CC1A0CF}" type="datetime1">
              <a:rPr lang="en-US"/>
              <a:pPr>
                <a:defRPr/>
              </a:pPr>
              <a:t>9/26/2025</a:t>
            </a:fld>
            <a:endParaRPr lang="en-US" dirty="0"/>
          </a:p>
        </p:txBody>
      </p:sp>
      <p:sp>
        <p:nvSpPr>
          <p:cNvPr id="8" name="Footer Placeholder 5">
            <a:extLst>
              <a:ext uri="{FF2B5EF4-FFF2-40B4-BE49-F238E27FC236}">
                <a16:creationId xmlns:a16="http://schemas.microsoft.com/office/drawing/2014/main" id="{728DECFA-4251-4EFE-BE51-8B2A34345621}"/>
              </a:ext>
            </a:extLst>
          </p:cNvPr>
          <p:cNvSpPr>
            <a:spLocks noGrp="1"/>
          </p:cNvSpPr>
          <p:nvPr>
            <p:ph type="ftr" sz="quarter" idx="11"/>
          </p:nvPr>
        </p:nvSpPr>
        <p:spPr>
          <a:xfrm>
            <a:off x="3600450" y="6459538"/>
            <a:ext cx="3486150" cy="365125"/>
          </a:xfrm>
        </p:spPr>
        <p:txBody>
          <a:bodyPr/>
          <a:lstStyle>
            <a:lvl1pPr algn="l">
              <a:defRPr>
                <a:solidFill>
                  <a:schemeClr val="tx2"/>
                </a:solidFill>
              </a:defRPr>
            </a:lvl1pPr>
          </a:lstStyle>
          <a:p>
            <a:pPr>
              <a:defRPr/>
            </a:pPr>
            <a:r>
              <a:rPr lang="en-US"/>
              <a:t>NOM CSF - DATE</a:t>
            </a:r>
            <a:endParaRPr lang="en-US" dirty="0"/>
          </a:p>
        </p:txBody>
      </p:sp>
      <p:sp>
        <p:nvSpPr>
          <p:cNvPr id="9" name="Slide Number Placeholder 6">
            <a:extLst>
              <a:ext uri="{FF2B5EF4-FFF2-40B4-BE49-F238E27FC236}">
                <a16:creationId xmlns:a16="http://schemas.microsoft.com/office/drawing/2014/main" id="{A8F5B603-2053-4F29-9220-3913C09B7AEA}"/>
              </a:ext>
            </a:extLst>
          </p:cNvPr>
          <p:cNvSpPr>
            <a:spLocks noGrp="1"/>
          </p:cNvSpPr>
          <p:nvPr>
            <p:ph type="sldNum" sz="quarter" idx="12"/>
          </p:nvPr>
        </p:nvSpPr>
        <p:spPr/>
        <p:txBody>
          <a:bodyPr/>
          <a:lstStyle>
            <a:lvl1pPr>
              <a:defRPr>
                <a:solidFill>
                  <a:schemeClr val="tx2"/>
                </a:solidFill>
              </a:defRPr>
            </a:lvl1pPr>
          </a:lstStyle>
          <a:p>
            <a:pPr>
              <a:defRPr/>
            </a:pPr>
            <a:fld id="{1289B082-CE86-4076-AEE5-9AF57B8C21D4}" type="slidenum">
              <a:rPr lang="en-US"/>
              <a:pPr>
                <a:defRPr/>
              </a:pPr>
              <a:t>‹N°›</a:t>
            </a:fld>
            <a:endParaRPr lang="en-US" dirty="0"/>
          </a:p>
        </p:txBody>
      </p:sp>
    </p:spTree>
    <p:extLst>
      <p:ext uri="{BB962C8B-B14F-4D97-AF65-F5344CB8AC3E}">
        <p14:creationId xmlns:p14="http://schemas.microsoft.com/office/powerpoint/2010/main" val="3900191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4F8C633-5B5C-4B28-B9A7-F569FC2F5000}"/>
              </a:ext>
            </a:extLst>
          </p:cNvPr>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B69FA52C-2D29-4A9D-BC24-F404780A57A5}"/>
              </a:ext>
            </a:extLst>
          </p:cNvPr>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fr-FR" noProof="0"/>
              <a:t>Cliquez sur l'icône pour ajouter une image</a:t>
            </a:r>
            <a:endParaRPr lang="en-US" noProof="0" dirty="0"/>
          </a:p>
        </p:txBody>
      </p:sp>
      <p:sp>
        <p:nvSpPr>
          <p:cNvPr id="4" name="Text Placeholder 3"/>
          <p:cNvSpPr>
            <a:spLocks noGrp="1"/>
          </p:cNvSpPr>
          <p:nvPr>
            <p:ph type="body" sz="half" idx="2"/>
          </p:nvPr>
        </p:nvSpPr>
        <p:spPr>
          <a:xfrm>
            <a:off x="822960" y="5907023"/>
            <a:ext cx="7584948" cy="594360"/>
          </a:xfrm>
        </p:spPr>
        <p:txBody>
          <a:bodyPr lIns="91440" tIns="0" rIns="91440" bIns="0"/>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7" name="Date Placeholder 4">
            <a:extLst>
              <a:ext uri="{FF2B5EF4-FFF2-40B4-BE49-F238E27FC236}">
                <a16:creationId xmlns:a16="http://schemas.microsoft.com/office/drawing/2014/main" id="{A5C93D5C-A94E-459E-8F3D-640E29C86B67}"/>
              </a:ext>
            </a:extLst>
          </p:cNvPr>
          <p:cNvSpPr>
            <a:spLocks noGrp="1"/>
          </p:cNvSpPr>
          <p:nvPr>
            <p:ph type="dt" sz="half" idx="10"/>
          </p:nvPr>
        </p:nvSpPr>
        <p:spPr/>
        <p:txBody>
          <a:bodyPr/>
          <a:lstStyle>
            <a:lvl1pPr>
              <a:defRPr/>
            </a:lvl1pPr>
          </a:lstStyle>
          <a:p>
            <a:pPr>
              <a:defRPr/>
            </a:pPr>
            <a:fld id="{7EDB8C45-D84E-4FDD-9A60-EF60E8662FEC}" type="datetime1">
              <a:rPr lang="en-US"/>
              <a:pPr>
                <a:defRPr/>
              </a:pPr>
              <a:t>9/26/2025</a:t>
            </a:fld>
            <a:endParaRPr lang="en-US" dirty="0"/>
          </a:p>
        </p:txBody>
      </p:sp>
      <p:sp>
        <p:nvSpPr>
          <p:cNvPr id="8" name="Footer Placeholder 5">
            <a:extLst>
              <a:ext uri="{FF2B5EF4-FFF2-40B4-BE49-F238E27FC236}">
                <a16:creationId xmlns:a16="http://schemas.microsoft.com/office/drawing/2014/main" id="{ED15892B-B24A-4753-98EF-D4B890298BBA}"/>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9" name="Slide Number Placeholder 6">
            <a:extLst>
              <a:ext uri="{FF2B5EF4-FFF2-40B4-BE49-F238E27FC236}">
                <a16:creationId xmlns:a16="http://schemas.microsoft.com/office/drawing/2014/main" id="{872971DD-5617-46F6-BF07-7AB130A709FD}"/>
              </a:ext>
            </a:extLst>
          </p:cNvPr>
          <p:cNvSpPr>
            <a:spLocks noGrp="1"/>
          </p:cNvSpPr>
          <p:nvPr>
            <p:ph type="sldNum" sz="quarter" idx="12"/>
          </p:nvPr>
        </p:nvSpPr>
        <p:spPr/>
        <p:txBody>
          <a:bodyPr/>
          <a:lstStyle>
            <a:lvl1pPr>
              <a:defRPr/>
            </a:lvl1pPr>
          </a:lstStyle>
          <a:p>
            <a:pPr>
              <a:defRPr/>
            </a:pPr>
            <a:fld id="{E0F66FB7-BA75-4A2C-B28F-CFECA5B7A6DA}" type="slidenum">
              <a:rPr lang="en-US"/>
              <a:pPr>
                <a:defRPr/>
              </a:pPr>
              <a:t>‹N°›</a:t>
            </a:fld>
            <a:endParaRPr lang="en-US" dirty="0"/>
          </a:p>
        </p:txBody>
      </p:sp>
    </p:spTree>
    <p:extLst>
      <p:ext uri="{BB962C8B-B14F-4D97-AF65-F5344CB8AC3E}">
        <p14:creationId xmlns:p14="http://schemas.microsoft.com/office/powerpoint/2010/main" val="3677237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A7336273-0A19-469B-903B-502E747D8B07}"/>
              </a:ext>
            </a:extLst>
          </p:cNvPr>
          <p:cNvSpPr>
            <a:spLocks noGrp="1"/>
          </p:cNvSpPr>
          <p:nvPr>
            <p:ph type="dt" sz="half" idx="10"/>
          </p:nvPr>
        </p:nvSpPr>
        <p:spPr/>
        <p:txBody>
          <a:bodyPr/>
          <a:lstStyle>
            <a:lvl1pPr>
              <a:defRPr/>
            </a:lvl1pPr>
          </a:lstStyle>
          <a:p>
            <a:pPr>
              <a:defRPr/>
            </a:pPr>
            <a:fld id="{5576726E-8932-4586-BC84-818E451BB69F}" type="datetime1">
              <a:rPr lang="en-US"/>
              <a:pPr>
                <a:defRPr/>
              </a:pPr>
              <a:t>9/26/2025</a:t>
            </a:fld>
            <a:endParaRPr lang="en-US" dirty="0"/>
          </a:p>
        </p:txBody>
      </p:sp>
      <p:sp>
        <p:nvSpPr>
          <p:cNvPr id="5" name="Footer Placeholder 4">
            <a:extLst>
              <a:ext uri="{FF2B5EF4-FFF2-40B4-BE49-F238E27FC236}">
                <a16:creationId xmlns:a16="http://schemas.microsoft.com/office/drawing/2014/main" id="{D968ADE5-DE86-40EC-890C-7817F2FEE040}"/>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6" name="Slide Number Placeholder 5">
            <a:extLst>
              <a:ext uri="{FF2B5EF4-FFF2-40B4-BE49-F238E27FC236}">
                <a16:creationId xmlns:a16="http://schemas.microsoft.com/office/drawing/2014/main" id="{07EFC766-A739-4CF7-B72E-B855F9097DB6}"/>
              </a:ext>
            </a:extLst>
          </p:cNvPr>
          <p:cNvSpPr>
            <a:spLocks noGrp="1"/>
          </p:cNvSpPr>
          <p:nvPr>
            <p:ph type="sldNum" sz="quarter" idx="12"/>
          </p:nvPr>
        </p:nvSpPr>
        <p:spPr/>
        <p:txBody>
          <a:bodyPr/>
          <a:lstStyle>
            <a:lvl1pPr>
              <a:defRPr/>
            </a:lvl1pPr>
          </a:lstStyle>
          <a:p>
            <a:pPr>
              <a:defRPr/>
            </a:pPr>
            <a:fld id="{339912A8-429E-4603-8FFB-C1BC36404451}" type="slidenum">
              <a:rPr lang="en-US"/>
              <a:pPr>
                <a:defRPr/>
              </a:pPr>
              <a:t>‹N°›</a:t>
            </a:fld>
            <a:endParaRPr lang="en-US" dirty="0"/>
          </a:p>
        </p:txBody>
      </p:sp>
    </p:spTree>
    <p:extLst>
      <p:ext uri="{BB962C8B-B14F-4D97-AF65-F5344CB8AC3E}">
        <p14:creationId xmlns:p14="http://schemas.microsoft.com/office/powerpoint/2010/main" val="2377191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9C8995-4962-4DB3-8A46-9C3682F8CD19}"/>
              </a:ext>
            </a:extLst>
          </p:cNvPr>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996F66D7-711D-4F48-9310-045A826B797D}"/>
              </a:ext>
            </a:extLst>
          </p:cNvPr>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Date Placeholder 3">
            <a:extLst>
              <a:ext uri="{FF2B5EF4-FFF2-40B4-BE49-F238E27FC236}">
                <a16:creationId xmlns:a16="http://schemas.microsoft.com/office/drawing/2014/main" id="{4C078218-7662-4BFB-A441-E8D2467A4964}"/>
              </a:ext>
            </a:extLst>
          </p:cNvPr>
          <p:cNvSpPr>
            <a:spLocks noGrp="1"/>
          </p:cNvSpPr>
          <p:nvPr>
            <p:ph type="dt" sz="half" idx="10"/>
          </p:nvPr>
        </p:nvSpPr>
        <p:spPr/>
        <p:txBody>
          <a:bodyPr/>
          <a:lstStyle>
            <a:lvl1pPr>
              <a:defRPr/>
            </a:lvl1pPr>
          </a:lstStyle>
          <a:p>
            <a:pPr>
              <a:defRPr/>
            </a:pPr>
            <a:fld id="{80D24C6D-11AC-4258-AE81-E4FC671380E2}" type="datetime1">
              <a:rPr lang="en-US"/>
              <a:pPr>
                <a:defRPr/>
              </a:pPr>
              <a:t>9/26/2025</a:t>
            </a:fld>
            <a:endParaRPr lang="en-US" dirty="0"/>
          </a:p>
        </p:txBody>
      </p:sp>
      <p:sp>
        <p:nvSpPr>
          <p:cNvPr id="7" name="Footer Placeholder 4">
            <a:extLst>
              <a:ext uri="{FF2B5EF4-FFF2-40B4-BE49-F238E27FC236}">
                <a16:creationId xmlns:a16="http://schemas.microsoft.com/office/drawing/2014/main" id="{6A91E89C-E892-40AE-8038-5081758D4673}"/>
              </a:ext>
            </a:extLst>
          </p:cNvPr>
          <p:cNvSpPr>
            <a:spLocks noGrp="1"/>
          </p:cNvSpPr>
          <p:nvPr>
            <p:ph type="ftr" sz="quarter" idx="11"/>
          </p:nvPr>
        </p:nvSpPr>
        <p:spPr/>
        <p:txBody>
          <a:bodyPr/>
          <a:lstStyle>
            <a:lvl1pPr>
              <a:defRPr/>
            </a:lvl1pPr>
          </a:lstStyle>
          <a:p>
            <a:pPr>
              <a:defRPr/>
            </a:pPr>
            <a:r>
              <a:rPr lang="en-US"/>
              <a:t>NOM CSF - DATE</a:t>
            </a:r>
            <a:endParaRPr lang="en-US" dirty="0"/>
          </a:p>
        </p:txBody>
      </p:sp>
      <p:sp>
        <p:nvSpPr>
          <p:cNvPr id="8" name="Slide Number Placeholder 5">
            <a:extLst>
              <a:ext uri="{FF2B5EF4-FFF2-40B4-BE49-F238E27FC236}">
                <a16:creationId xmlns:a16="http://schemas.microsoft.com/office/drawing/2014/main" id="{6EDEBF98-6F02-4C00-BDAF-6EB302F34FD7}"/>
              </a:ext>
            </a:extLst>
          </p:cNvPr>
          <p:cNvSpPr>
            <a:spLocks noGrp="1"/>
          </p:cNvSpPr>
          <p:nvPr>
            <p:ph type="sldNum" sz="quarter" idx="12"/>
          </p:nvPr>
        </p:nvSpPr>
        <p:spPr/>
        <p:txBody>
          <a:bodyPr/>
          <a:lstStyle>
            <a:lvl1pPr>
              <a:defRPr/>
            </a:lvl1pPr>
          </a:lstStyle>
          <a:p>
            <a:pPr>
              <a:defRPr/>
            </a:pPr>
            <a:fld id="{7699C59B-80D0-42BF-B8AB-A8333237BBA0}" type="slidenum">
              <a:rPr lang="en-US"/>
              <a:pPr>
                <a:defRPr/>
              </a:pPr>
              <a:t>‹N°›</a:t>
            </a:fld>
            <a:endParaRPr lang="en-US" dirty="0"/>
          </a:p>
        </p:txBody>
      </p:sp>
    </p:spTree>
    <p:extLst>
      <p:ext uri="{BB962C8B-B14F-4D97-AF65-F5344CB8AC3E}">
        <p14:creationId xmlns:p14="http://schemas.microsoft.com/office/powerpoint/2010/main" val="4086805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9411D3-A477-474E-A1C8-7C6A2D51C423}"/>
              </a:ext>
            </a:extLst>
          </p:cNvPr>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25E370E1-8256-42C1-AF44-76FD1C399FCF}"/>
              </a:ext>
            </a:extLst>
          </p:cNvPr>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7124B817-0BEA-496E-9DD2-13A18E201E37}"/>
              </a:ext>
            </a:extLst>
          </p:cNvPr>
          <p:cNvSpPr>
            <a:spLocks noGrp="1"/>
          </p:cNvSpPr>
          <p:nvPr>
            <p:ph type="title"/>
          </p:nvPr>
        </p:nvSpPr>
        <p:spPr>
          <a:xfrm>
            <a:off x="822325" y="287338"/>
            <a:ext cx="7543800" cy="144938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1029" name="Text Placeholder 2">
            <a:extLst>
              <a:ext uri="{FF2B5EF4-FFF2-40B4-BE49-F238E27FC236}">
                <a16:creationId xmlns:a16="http://schemas.microsoft.com/office/drawing/2014/main" id="{16AC18AA-EA16-428F-B490-753C3B2CA50E}"/>
              </a:ext>
            </a:extLst>
          </p:cNvPr>
          <p:cNvSpPr>
            <a:spLocks noGrp="1" noChangeArrowheads="1"/>
          </p:cNvSpPr>
          <p:nvPr>
            <p:ph type="body" idx="1"/>
          </p:nvPr>
        </p:nvSpPr>
        <p:spPr bwMode="auto">
          <a:xfrm>
            <a:off x="822325" y="1846263"/>
            <a:ext cx="7543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4" name="Date Placeholder 3">
            <a:extLst>
              <a:ext uri="{FF2B5EF4-FFF2-40B4-BE49-F238E27FC236}">
                <a16:creationId xmlns:a16="http://schemas.microsoft.com/office/drawing/2014/main" id="{A344EEAB-9619-4731-A1EA-C268D06ADC13}"/>
              </a:ext>
            </a:extLst>
          </p:cNvPr>
          <p:cNvSpPr>
            <a:spLocks noGrp="1"/>
          </p:cNvSpPr>
          <p:nvPr>
            <p:ph type="dt" sz="half" idx="2"/>
          </p:nvPr>
        </p:nvSpPr>
        <p:spPr>
          <a:xfrm>
            <a:off x="822325" y="6459538"/>
            <a:ext cx="1854200" cy="365125"/>
          </a:xfrm>
          <a:prstGeom prst="rect">
            <a:avLst/>
          </a:prstGeom>
        </p:spPr>
        <p:txBody>
          <a:bodyPr vert="horz" lIns="91440" tIns="45720" rIns="91440" bIns="45720" rtlCol="0" anchor="ctr"/>
          <a:lstStyle>
            <a:lvl1pPr algn="l">
              <a:defRPr sz="675">
                <a:solidFill>
                  <a:srgbClr val="FFFFFF"/>
                </a:solidFill>
              </a:defRPr>
            </a:lvl1pPr>
          </a:lstStyle>
          <a:p>
            <a:pPr>
              <a:defRPr/>
            </a:pPr>
            <a:fld id="{CCA34EFD-F627-4F8D-8DD5-5C076B1A4509}" type="datetime1">
              <a:rPr lang="en-US"/>
              <a:pPr>
                <a:defRPr/>
              </a:pPr>
              <a:t>9/26/2025</a:t>
            </a:fld>
            <a:endParaRPr lang="en-US" dirty="0"/>
          </a:p>
        </p:txBody>
      </p:sp>
      <p:sp>
        <p:nvSpPr>
          <p:cNvPr id="5" name="Footer Placeholder 4">
            <a:extLst>
              <a:ext uri="{FF2B5EF4-FFF2-40B4-BE49-F238E27FC236}">
                <a16:creationId xmlns:a16="http://schemas.microsoft.com/office/drawing/2014/main" id="{B798A278-5159-45DE-A091-E767245F850B}"/>
              </a:ext>
            </a:extLst>
          </p:cNvPr>
          <p:cNvSpPr>
            <a:spLocks noGrp="1"/>
          </p:cNvSpPr>
          <p:nvPr>
            <p:ph type="ftr" sz="quarter" idx="3"/>
          </p:nvPr>
        </p:nvSpPr>
        <p:spPr>
          <a:xfrm>
            <a:off x="2765425" y="6459538"/>
            <a:ext cx="3616325" cy="365125"/>
          </a:xfrm>
          <a:prstGeom prst="rect">
            <a:avLst/>
          </a:prstGeom>
        </p:spPr>
        <p:txBody>
          <a:bodyPr vert="horz" lIns="91440" tIns="45720" rIns="91440" bIns="45720" rtlCol="0" anchor="ctr"/>
          <a:lstStyle>
            <a:lvl1pPr algn="ctr">
              <a:defRPr sz="675" cap="all" baseline="0">
                <a:solidFill>
                  <a:srgbClr val="FFFFFF"/>
                </a:solidFill>
              </a:defRPr>
            </a:lvl1pPr>
          </a:lstStyle>
          <a:p>
            <a:pPr>
              <a:defRPr/>
            </a:pPr>
            <a:r>
              <a:rPr lang="en-US"/>
              <a:t>NOM CSF - DATE</a:t>
            </a:r>
            <a:endParaRPr lang="en-US" dirty="0"/>
          </a:p>
        </p:txBody>
      </p:sp>
      <p:sp>
        <p:nvSpPr>
          <p:cNvPr id="6" name="Slide Number Placeholder 5">
            <a:extLst>
              <a:ext uri="{FF2B5EF4-FFF2-40B4-BE49-F238E27FC236}">
                <a16:creationId xmlns:a16="http://schemas.microsoft.com/office/drawing/2014/main" id="{0BE55771-5E66-4306-8D4D-A82FBBA01C27}"/>
              </a:ext>
            </a:extLst>
          </p:cNvPr>
          <p:cNvSpPr>
            <a:spLocks noGrp="1"/>
          </p:cNvSpPr>
          <p:nvPr>
            <p:ph type="sldNum" sz="quarter" idx="4"/>
          </p:nvPr>
        </p:nvSpPr>
        <p:spPr>
          <a:xfrm>
            <a:off x="7424738" y="6459538"/>
            <a:ext cx="984250" cy="365125"/>
          </a:xfrm>
          <a:prstGeom prst="rect">
            <a:avLst/>
          </a:prstGeom>
        </p:spPr>
        <p:txBody>
          <a:bodyPr vert="horz" lIns="91440" tIns="45720" rIns="91440" bIns="45720" rtlCol="0" anchor="ctr"/>
          <a:lstStyle>
            <a:lvl1pPr algn="r">
              <a:defRPr sz="788">
                <a:solidFill>
                  <a:srgbClr val="FFFFFF"/>
                </a:solidFill>
              </a:defRPr>
            </a:lvl1pPr>
          </a:lstStyle>
          <a:p>
            <a:pPr>
              <a:defRPr/>
            </a:pPr>
            <a:fld id="{53F7429F-A9AB-4C0F-975E-9471EE44A4CA}" type="slidenum">
              <a:rPr lang="en-US"/>
              <a:pPr>
                <a:defRPr/>
              </a:pPr>
              <a:t>‹N°›</a:t>
            </a:fld>
            <a:endParaRPr lang="en-US" dirty="0"/>
          </a:p>
        </p:txBody>
      </p:sp>
      <p:cxnSp>
        <p:nvCxnSpPr>
          <p:cNvPr id="10" name="Straight Connector 9">
            <a:extLst>
              <a:ext uri="{FF2B5EF4-FFF2-40B4-BE49-F238E27FC236}">
                <a16:creationId xmlns:a16="http://schemas.microsoft.com/office/drawing/2014/main" id="{3142A617-2BAF-4C83-BDF6-D30F7B6DC6EE}"/>
              </a:ext>
            </a:extLst>
          </p:cNvPr>
          <p:cNvCxnSpPr/>
          <p:nvPr/>
        </p:nvCxnSpPr>
        <p:spPr>
          <a:xfrm>
            <a:off x="895350" y="173831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030" r:id="rId1"/>
    <p:sldLayoutId id="2147484025" r:id="rId2"/>
    <p:sldLayoutId id="2147484031" r:id="rId3"/>
    <p:sldLayoutId id="2147484026" r:id="rId4"/>
    <p:sldLayoutId id="2147484027" r:id="rId5"/>
    <p:sldLayoutId id="2147484028" r:id="rId6"/>
    <p:sldLayoutId id="2147484032" r:id="rId7"/>
    <p:sldLayoutId id="2147484033" r:id="rId8"/>
    <p:sldLayoutId id="2147484034" r:id="rId9"/>
    <p:sldLayoutId id="2147484029" r:id="rId10"/>
    <p:sldLayoutId id="2147484035" r:id="rId11"/>
  </p:sldLayoutIdLst>
  <p:hf sldNum="0"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mj-ea"/>
          <a:cs typeface="+mj-cs"/>
        </a:defRPr>
      </a:lvl1pPr>
      <a:lvl2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defRPr>
      </a:lvl2pPr>
      <a:lvl3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defRPr>
      </a:lvl3pPr>
      <a:lvl4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defRPr>
      </a:lvl4pPr>
      <a:lvl5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defRPr>
      </a:lvl5pPr>
      <a:lvl6pPr marL="457200" algn="l" defTabSz="685800" rtl="0" fontAlgn="base">
        <a:lnSpc>
          <a:spcPct val="85000"/>
        </a:lnSpc>
        <a:spcBef>
          <a:spcPct val="0"/>
        </a:spcBef>
        <a:spcAft>
          <a:spcPct val="0"/>
        </a:spcAft>
        <a:defRPr sz="3600">
          <a:solidFill>
            <a:srgbClr val="404040"/>
          </a:solidFill>
          <a:latin typeface="Calibri Light" panose="020F0302020204030204" pitchFamily="34" charset="0"/>
        </a:defRPr>
      </a:lvl6pPr>
      <a:lvl7pPr marL="914400" algn="l" defTabSz="685800" rtl="0" fontAlgn="base">
        <a:lnSpc>
          <a:spcPct val="85000"/>
        </a:lnSpc>
        <a:spcBef>
          <a:spcPct val="0"/>
        </a:spcBef>
        <a:spcAft>
          <a:spcPct val="0"/>
        </a:spcAft>
        <a:defRPr sz="3600">
          <a:solidFill>
            <a:srgbClr val="404040"/>
          </a:solidFill>
          <a:latin typeface="Calibri Light" panose="020F0302020204030204" pitchFamily="34" charset="0"/>
        </a:defRPr>
      </a:lvl7pPr>
      <a:lvl8pPr marL="1371600" algn="l" defTabSz="685800" rtl="0" fontAlgn="base">
        <a:lnSpc>
          <a:spcPct val="85000"/>
        </a:lnSpc>
        <a:spcBef>
          <a:spcPct val="0"/>
        </a:spcBef>
        <a:spcAft>
          <a:spcPct val="0"/>
        </a:spcAft>
        <a:defRPr sz="3600">
          <a:solidFill>
            <a:srgbClr val="404040"/>
          </a:solidFill>
          <a:latin typeface="Calibri Light" panose="020F0302020204030204" pitchFamily="34" charset="0"/>
        </a:defRPr>
      </a:lvl8pPr>
      <a:lvl9pPr marL="1828800" algn="l" defTabSz="685800" rtl="0" fontAlgn="base">
        <a:lnSpc>
          <a:spcPct val="85000"/>
        </a:lnSpc>
        <a:spcBef>
          <a:spcPct val="0"/>
        </a:spcBef>
        <a:spcAft>
          <a:spcPct val="0"/>
        </a:spcAft>
        <a:defRPr sz="3600">
          <a:solidFill>
            <a:srgbClr val="404040"/>
          </a:solidFill>
          <a:latin typeface="Calibri Light" panose="020F0302020204030204"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panose="020F0502020204030204" pitchFamily="34" charset="0"/>
        <a:buChar char=" "/>
        <a:defRPr sz="1500" kern="1200">
          <a:solidFill>
            <a:srgbClr val="404040"/>
          </a:solidFill>
          <a:latin typeface="+mn-lt"/>
          <a:ea typeface="+mn-ea"/>
          <a:cs typeface="+mn-cs"/>
        </a:defRPr>
      </a:lvl1pPr>
      <a:lvl2pPr marL="287338"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300" kern="1200">
          <a:solidFill>
            <a:srgbClr val="404040"/>
          </a:solidFill>
          <a:latin typeface="+mn-lt"/>
          <a:ea typeface="+mn-ea"/>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000" kern="1200">
          <a:solidFill>
            <a:srgbClr val="404040"/>
          </a:solidFill>
          <a:latin typeface="+mn-lt"/>
          <a:ea typeface="+mn-ea"/>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000" kern="1200">
          <a:solidFill>
            <a:srgbClr val="404040"/>
          </a:solidFill>
          <a:latin typeface="+mn-lt"/>
          <a:ea typeface="+mn-ea"/>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000" kern="1200">
          <a:solidFill>
            <a:srgbClr val="404040"/>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5.jpe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5.jpe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5.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5.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hemeOverride" Target="../theme/themeOverride14.xml"/><Relationship Id="rId5" Type="http://schemas.openxmlformats.org/officeDocument/2006/relationships/image" Target="../media/image5.jpe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hemeOverride" Target="../theme/themeOverride18.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hemeOverride" Target="../theme/themeOverride19.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hemeOverride" Target="../theme/themeOverride24.xml"/><Relationship Id="rId5" Type="http://schemas.openxmlformats.org/officeDocument/2006/relationships/image" Target="../media/image5.jpe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themeOverride" Target="../theme/themeOverride26.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hemeOverride" Target="../theme/themeOverride27.xml"/><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hemeOverride" Target="../theme/themeOverride29.xml"/><Relationship Id="rId5" Type="http://schemas.openxmlformats.org/officeDocument/2006/relationships/image" Target="../media/image5.jpe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hemeOverride" Target="../theme/themeOverride30.xml"/><Relationship Id="rId5" Type="http://schemas.openxmlformats.org/officeDocument/2006/relationships/image" Target="../media/image5.jpe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hemeOverride" Target="../theme/themeOverride32.xml"/><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3.xm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36.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hemeOverride" Target="../theme/themeOverride38.xml"/><Relationship Id="rId4" Type="http://schemas.openxmlformats.org/officeDocument/2006/relationships/image" Target="../media/image5.jpe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6.xml"/><Relationship Id="rId1" Type="http://schemas.openxmlformats.org/officeDocument/2006/relationships/themeOverride" Target="../theme/themeOverride39.xml"/><Relationship Id="rId4" Type="http://schemas.openxmlformats.org/officeDocument/2006/relationships/image" Target="../media/image5.jpe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6.xml"/><Relationship Id="rId1" Type="http://schemas.openxmlformats.org/officeDocument/2006/relationships/themeOverride" Target="../theme/themeOverride40.xml"/><Relationship Id="rId4" Type="http://schemas.openxmlformats.org/officeDocument/2006/relationships/image" Target="../media/image5.jpe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hemeOverride" Target="../theme/themeOverride41.xml"/><Relationship Id="rId4" Type="http://schemas.openxmlformats.org/officeDocument/2006/relationships/image" Target="../media/image5.jpe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hemeOverride" Target="../theme/themeOverride42.xml"/><Relationship Id="rId4" Type="http://schemas.openxmlformats.org/officeDocument/2006/relationships/image" Target="../media/image5.jpe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6.xml"/><Relationship Id="rId1" Type="http://schemas.openxmlformats.org/officeDocument/2006/relationships/themeOverride" Target="../theme/themeOverride43.xml"/><Relationship Id="rId6" Type="http://schemas.openxmlformats.org/officeDocument/2006/relationships/image" Target="../media/image5.jpeg"/><Relationship Id="rId5" Type="http://schemas.openxmlformats.org/officeDocument/2006/relationships/image" Target="../media/image52.png"/><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44.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hemeOverride" Target="../theme/themeOverride45.xml"/><Relationship Id="rId4" Type="http://schemas.openxmlformats.org/officeDocument/2006/relationships/image" Target="../media/image5.jpeg"/></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6.xml"/><Relationship Id="rId1" Type="http://schemas.openxmlformats.org/officeDocument/2006/relationships/themeOverride" Target="../theme/themeOverr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a:xfrm>
            <a:off x="822325" y="758825"/>
            <a:ext cx="7543800" cy="3565525"/>
          </a:xfrm>
        </p:spPr>
        <p:txBody>
          <a:bodyPr/>
          <a:lstStyle/>
          <a:p>
            <a:pPr eaLnBrk="1" fontAlgn="auto" hangingPunct="1">
              <a:spcAft>
                <a:spcPts val="0"/>
              </a:spcAft>
              <a:defRPr/>
            </a:pPr>
            <a:r>
              <a:rPr lang="fr-FR" dirty="0"/>
              <a:t>Les pathologies respiratoires</a:t>
            </a:r>
            <a:br>
              <a:rPr lang="fr-FR" dirty="0"/>
            </a:br>
            <a:r>
              <a:rPr lang="fr-FR" sz="4000" dirty="0"/>
              <a:t>rôle de l’AS</a:t>
            </a: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a:xfrm>
            <a:off x="825500" y="4456113"/>
            <a:ext cx="7543800" cy="1143000"/>
          </a:xfrm>
        </p:spPr>
        <p:txBody>
          <a:bodyPr rtlCol="0">
            <a:normAutofit/>
          </a:bodyPr>
          <a:lstStyle/>
          <a:p>
            <a:pPr eaLnBrk="1" fontAlgn="auto" hangingPunct="1">
              <a:defRPr/>
            </a:pPr>
            <a:r>
              <a:rPr lang="fr-FR" dirty="0">
                <a:solidFill>
                  <a:schemeClr val="tx1"/>
                </a:solidFill>
              </a:rPr>
              <a:t>Bloc 2 module 4</a:t>
            </a:r>
          </a:p>
          <a:p>
            <a:pPr eaLnBrk="1" fontAlgn="auto" hangingPunct="1">
              <a:defRPr/>
            </a:pPr>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eaLnBrk="1" fontAlgn="auto" hangingPunct="1">
              <a:spcBef>
                <a:spcPts val="0"/>
              </a:spcBef>
              <a:spcAft>
                <a:spcPts val="0"/>
              </a:spcAft>
              <a:defRPr/>
            </a:pPr>
            <a:r>
              <a:rPr lang="en-US" dirty="0">
                <a:latin typeface="Calibri" panose="020F0502020204030204"/>
                <a:cs typeface="+mn-cs"/>
              </a:rPr>
              <a:t>FGM-</a:t>
            </a:r>
            <a:r>
              <a:rPr lang="en-US" dirty="0" err="1">
                <a:latin typeface="Calibri" panose="020F0502020204030204"/>
                <a:cs typeface="+mn-cs"/>
              </a:rPr>
              <a:t>Septembre</a:t>
            </a:r>
            <a:r>
              <a:rPr lang="en-US" dirty="0">
                <a:latin typeface="Calibri" panose="020F0502020204030204"/>
                <a:cs typeface="+mn-cs"/>
              </a:rPr>
              <a:t> 2025</a:t>
            </a:r>
          </a:p>
        </p:txBody>
      </p:sp>
      <p:pic>
        <p:nvPicPr>
          <p:cNvPr id="8197" name="Image 5">
            <a:extLst>
              <a:ext uri="{FF2B5EF4-FFF2-40B4-BE49-F238E27FC236}">
                <a16:creationId xmlns:a16="http://schemas.microsoft.com/office/drawing/2014/main" id="{E34EF163-D258-47C6-8FF8-854260B58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52" t="32330" r="37500" b="40524"/>
          <a:stretch>
            <a:fillRect/>
          </a:stretch>
        </p:blipFill>
        <p:spPr bwMode="auto">
          <a:xfrm>
            <a:off x="401638" y="1058863"/>
            <a:ext cx="209708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DDCA2EC-307B-40F7-AA4D-DC026123743C}"/>
              </a:ext>
            </a:extLst>
          </p:cNvPr>
          <p:cNvSpPr>
            <a:spLocks noGrp="1"/>
          </p:cNvSpPr>
          <p:nvPr>
            <p:ph type="title"/>
          </p:nvPr>
        </p:nvSpPr>
        <p:spPr>
          <a:xfrm>
            <a:off x="822325" y="287339"/>
            <a:ext cx="7543800" cy="693390"/>
          </a:xfrm>
        </p:spPr>
        <p:txBody>
          <a:bodyPr/>
          <a:lstStyle/>
          <a:p>
            <a:r>
              <a:rPr lang="fr-FR" dirty="0"/>
              <a:t>PLAN</a:t>
            </a:r>
          </a:p>
        </p:txBody>
      </p:sp>
      <p:sp>
        <p:nvSpPr>
          <p:cNvPr id="4" name="Espace réservé du contenu 3">
            <a:extLst>
              <a:ext uri="{FF2B5EF4-FFF2-40B4-BE49-F238E27FC236}">
                <a16:creationId xmlns:a16="http://schemas.microsoft.com/office/drawing/2014/main" id="{7843975D-C2D8-4C96-9B30-A800731B323D}"/>
              </a:ext>
            </a:extLst>
          </p:cNvPr>
          <p:cNvSpPr>
            <a:spLocks noGrp="1"/>
          </p:cNvSpPr>
          <p:nvPr>
            <p:ph idx="1"/>
          </p:nvPr>
        </p:nvSpPr>
        <p:spPr>
          <a:xfrm>
            <a:off x="899592" y="1844824"/>
            <a:ext cx="7543800" cy="4104456"/>
          </a:xfrm>
        </p:spPr>
        <p:txBody>
          <a:bodyPr/>
          <a:lstStyle/>
          <a:p>
            <a:r>
              <a:rPr lang="fr-FR" sz="1000" b="1" dirty="0"/>
              <a:t>1.Les pneumopathies</a:t>
            </a:r>
          </a:p>
          <a:p>
            <a:pPr lvl="1"/>
            <a:r>
              <a:rPr lang="fr-FR" sz="1000" dirty="0"/>
              <a:t>A. Définition</a:t>
            </a:r>
          </a:p>
          <a:p>
            <a:pPr lvl="1"/>
            <a:r>
              <a:rPr lang="fr-FR" sz="1000" dirty="0"/>
              <a:t>B. Les facteurs favorisants</a:t>
            </a:r>
          </a:p>
          <a:p>
            <a:pPr lvl="1"/>
            <a:r>
              <a:rPr lang="fr-FR" sz="1000" dirty="0"/>
              <a:t>C. Les signes</a:t>
            </a:r>
          </a:p>
          <a:p>
            <a:pPr lvl="1"/>
            <a:r>
              <a:rPr lang="fr-FR" sz="1000" dirty="0"/>
              <a:t>D. Les examens paracliniques</a:t>
            </a:r>
          </a:p>
          <a:p>
            <a:pPr lvl="1"/>
            <a:r>
              <a:rPr lang="fr-FR" sz="1000" dirty="0"/>
              <a:t>E. Les traitements</a:t>
            </a:r>
          </a:p>
          <a:p>
            <a:pPr lvl="1"/>
            <a:r>
              <a:rPr lang="fr-FR" sz="1000" dirty="0"/>
              <a:t>F. Rôle de l’AS: pour l’ensemble des pathologies respiratoires</a:t>
            </a:r>
          </a:p>
          <a:p>
            <a:pPr lvl="1"/>
            <a:r>
              <a:rPr lang="fr-FR" sz="1000" dirty="0"/>
              <a:t>G. L’évolution</a:t>
            </a:r>
          </a:p>
          <a:p>
            <a:pPr marL="150813" lvl="1" indent="0">
              <a:buNone/>
            </a:pPr>
            <a:r>
              <a:rPr lang="fr-FR" sz="1000" b="1" dirty="0"/>
              <a:t>2. Asthme</a:t>
            </a:r>
          </a:p>
          <a:p>
            <a:pPr lvl="1"/>
            <a:r>
              <a:rPr lang="fr-FR" sz="1000" dirty="0"/>
              <a:t>A. Mécanisme</a:t>
            </a:r>
          </a:p>
          <a:p>
            <a:pPr lvl="1"/>
            <a:r>
              <a:rPr lang="fr-FR" sz="1000" dirty="0"/>
              <a:t>B. Facteurs prédisposants </a:t>
            </a:r>
          </a:p>
          <a:p>
            <a:pPr lvl="1"/>
            <a:r>
              <a:rPr lang="fr-FR" sz="1000" dirty="0"/>
              <a:t>C. Facteurs favorisants/déclenchants</a:t>
            </a:r>
          </a:p>
          <a:p>
            <a:pPr lvl="1"/>
            <a:r>
              <a:rPr lang="fr-FR" sz="1000" dirty="0"/>
              <a:t>D. Signes cliniques</a:t>
            </a:r>
          </a:p>
          <a:p>
            <a:pPr lvl="1"/>
            <a:r>
              <a:rPr lang="fr-FR" sz="1000" dirty="0"/>
              <a:t>E. Signes de la crise d’asthme aiguë grave </a:t>
            </a:r>
          </a:p>
          <a:p>
            <a:pPr lvl="1"/>
            <a:r>
              <a:rPr lang="fr-FR" sz="1000" dirty="0"/>
              <a:t>F. Conduite à tenir</a:t>
            </a:r>
          </a:p>
          <a:p>
            <a:pPr lvl="1"/>
            <a:r>
              <a:rPr lang="fr-FR" sz="1000" dirty="0"/>
              <a:t>G. Rôle de l’AS</a:t>
            </a:r>
          </a:p>
          <a:p>
            <a:pPr lvl="1"/>
            <a:endParaRPr lang="fr-FR" sz="1000" dirty="0"/>
          </a:p>
          <a:p>
            <a:pPr marL="150813" lvl="1" indent="0">
              <a:buNone/>
            </a:pPr>
            <a:endParaRPr lang="fr-FR" dirty="0"/>
          </a:p>
          <a:p>
            <a:pPr lvl="1"/>
            <a:endParaRPr lang="fr-FR" dirty="0"/>
          </a:p>
          <a:p>
            <a:pPr marL="150813" lvl="1" indent="0">
              <a:buNone/>
            </a:pPr>
            <a:r>
              <a:rPr lang="fr-FR" sz="1500" dirty="0"/>
              <a:t>	</a:t>
            </a:r>
          </a:p>
          <a:p>
            <a:pPr lvl="1"/>
            <a:endParaRPr lang="fr-FR" dirty="0"/>
          </a:p>
          <a:p>
            <a:pPr lvl="1"/>
            <a:endParaRPr lang="fr-FR" dirty="0"/>
          </a:p>
        </p:txBody>
      </p:sp>
      <p:sp>
        <p:nvSpPr>
          <p:cNvPr id="2" name="Espace réservé du pied de page 1">
            <a:extLst>
              <a:ext uri="{FF2B5EF4-FFF2-40B4-BE49-F238E27FC236}">
                <a16:creationId xmlns:a16="http://schemas.microsoft.com/office/drawing/2014/main" id="{B7716A50-ED92-4C7B-B9EF-1E0236AE27A8}"/>
              </a:ext>
            </a:extLst>
          </p:cNvPr>
          <p:cNvSpPr>
            <a:spLocks noGrp="1"/>
          </p:cNvSpPr>
          <p:nvPr>
            <p:ph type="ftr" sz="quarter" idx="11"/>
          </p:nvPr>
        </p:nvSpPr>
        <p:spPr/>
        <p:txBody>
          <a:bodyPr/>
          <a:lstStyle/>
          <a:p>
            <a:pPr>
              <a:defRPr/>
            </a:pPr>
            <a:r>
              <a:rPr lang="en-US" dirty="0"/>
              <a:t>Fabienne GARRIEN-MAIRE-Septembre-2025</a:t>
            </a:r>
          </a:p>
        </p:txBody>
      </p:sp>
      <p:pic>
        <p:nvPicPr>
          <p:cNvPr id="5" name="Image 4">
            <a:extLst>
              <a:ext uri="{FF2B5EF4-FFF2-40B4-BE49-F238E27FC236}">
                <a16:creationId xmlns:a16="http://schemas.microsoft.com/office/drawing/2014/main" id="{DD60207F-2E57-4721-8096-94EF5BCC3BA8}"/>
              </a:ext>
            </a:extLst>
          </p:cNvPr>
          <p:cNvPicPr>
            <a:picLocks noChangeAspect="1"/>
          </p:cNvPicPr>
          <p:nvPr/>
        </p:nvPicPr>
        <p:blipFill>
          <a:blip r:embed="rId2"/>
          <a:stretch>
            <a:fillRect/>
          </a:stretch>
        </p:blipFill>
        <p:spPr>
          <a:xfrm>
            <a:off x="5652120" y="1752455"/>
            <a:ext cx="1966206" cy="1820561"/>
          </a:xfrm>
          <a:prstGeom prst="rect">
            <a:avLst/>
          </a:prstGeom>
        </p:spPr>
      </p:pic>
      <p:pic>
        <p:nvPicPr>
          <p:cNvPr id="6" name="Image 5">
            <a:extLst>
              <a:ext uri="{FF2B5EF4-FFF2-40B4-BE49-F238E27FC236}">
                <a16:creationId xmlns:a16="http://schemas.microsoft.com/office/drawing/2014/main" id="{A3DA2CB4-A298-4F53-AE24-627B5CF9C92D}"/>
              </a:ext>
            </a:extLst>
          </p:cNvPr>
          <p:cNvPicPr>
            <a:picLocks noChangeAspect="1"/>
          </p:cNvPicPr>
          <p:nvPr/>
        </p:nvPicPr>
        <p:blipFill>
          <a:blip r:embed="rId3"/>
          <a:stretch>
            <a:fillRect/>
          </a:stretch>
        </p:blipFill>
        <p:spPr>
          <a:xfrm>
            <a:off x="5652120" y="3665385"/>
            <a:ext cx="1902117" cy="1877731"/>
          </a:xfrm>
          <a:prstGeom prst="rect">
            <a:avLst/>
          </a:prstGeom>
        </p:spPr>
      </p:pic>
    </p:spTree>
    <p:extLst>
      <p:ext uri="{BB962C8B-B14F-4D97-AF65-F5344CB8AC3E}">
        <p14:creationId xmlns:p14="http://schemas.microsoft.com/office/powerpoint/2010/main" val="380489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DDCA2EC-307B-40F7-AA4D-DC026123743C}"/>
              </a:ext>
            </a:extLst>
          </p:cNvPr>
          <p:cNvSpPr>
            <a:spLocks noGrp="1"/>
          </p:cNvSpPr>
          <p:nvPr>
            <p:ph type="title"/>
          </p:nvPr>
        </p:nvSpPr>
        <p:spPr>
          <a:xfrm>
            <a:off x="822325" y="287339"/>
            <a:ext cx="7543800" cy="693390"/>
          </a:xfrm>
        </p:spPr>
        <p:txBody>
          <a:bodyPr/>
          <a:lstStyle/>
          <a:p>
            <a:r>
              <a:rPr lang="fr-FR" dirty="0"/>
              <a:t>PLAN</a:t>
            </a:r>
          </a:p>
        </p:txBody>
      </p:sp>
      <p:sp>
        <p:nvSpPr>
          <p:cNvPr id="4" name="Espace réservé du contenu 3">
            <a:extLst>
              <a:ext uri="{FF2B5EF4-FFF2-40B4-BE49-F238E27FC236}">
                <a16:creationId xmlns:a16="http://schemas.microsoft.com/office/drawing/2014/main" id="{7843975D-C2D8-4C96-9B30-A800731B323D}"/>
              </a:ext>
            </a:extLst>
          </p:cNvPr>
          <p:cNvSpPr>
            <a:spLocks noGrp="1"/>
          </p:cNvSpPr>
          <p:nvPr>
            <p:ph idx="1"/>
          </p:nvPr>
        </p:nvSpPr>
        <p:spPr>
          <a:xfrm>
            <a:off x="467544" y="1700808"/>
            <a:ext cx="8119864" cy="4536504"/>
          </a:xfrm>
        </p:spPr>
        <p:txBody>
          <a:bodyPr/>
          <a:lstStyle/>
          <a:p>
            <a:pPr lvl="1"/>
            <a:endParaRPr lang="fr-FR" sz="1000" dirty="0"/>
          </a:p>
          <a:p>
            <a:pPr lvl="1"/>
            <a:endParaRPr lang="fr-FR" sz="1000" dirty="0"/>
          </a:p>
          <a:p>
            <a:pPr lvl="1"/>
            <a:r>
              <a:rPr lang="fr-FR" sz="1000" dirty="0"/>
              <a:t>A. Définition</a:t>
            </a:r>
          </a:p>
          <a:p>
            <a:pPr lvl="1"/>
            <a:r>
              <a:rPr lang="fr-FR" sz="1000" dirty="0"/>
              <a:t>B. Causes</a:t>
            </a:r>
            <a:endParaRPr lang="fr-FR" dirty="0"/>
          </a:p>
          <a:p>
            <a:pPr lvl="1"/>
            <a:r>
              <a:rPr lang="fr-FR" sz="1000" dirty="0"/>
              <a:t>C. Les signes cliniques </a:t>
            </a:r>
          </a:p>
          <a:p>
            <a:pPr lvl="1"/>
            <a:r>
              <a:rPr lang="fr-FR" sz="1000" dirty="0"/>
              <a:t>D. Traitement </a:t>
            </a:r>
          </a:p>
          <a:p>
            <a:pPr lvl="1"/>
            <a:r>
              <a:rPr lang="fr-FR" sz="1000" dirty="0"/>
              <a:t>E. Rôle de l’AS, si aigue</a:t>
            </a:r>
          </a:p>
          <a:p>
            <a:pPr lvl="1"/>
            <a:r>
              <a:rPr lang="fr-FR" sz="1000" dirty="0"/>
              <a:t>F. Rôle de l’AS, si chronique</a:t>
            </a:r>
          </a:p>
          <a:p>
            <a:pPr marL="150813" lvl="1" indent="0">
              <a:buNone/>
            </a:pPr>
            <a:r>
              <a:rPr lang="fr-FR" sz="1000" dirty="0"/>
              <a:t> </a:t>
            </a:r>
          </a:p>
          <a:p>
            <a:pPr marL="150813" lvl="1" indent="0">
              <a:buNone/>
            </a:pPr>
            <a:r>
              <a:rPr lang="fr-FR" sz="1000" b="1" dirty="0"/>
              <a:t>6. Grippe</a:t>
            </a:r>
          </a:p>
          <a:p>
            <a:pPr lvl="1"/>
            <a:r>
              <a:rPr lang="fr-FR" sz="1000" dirty="0"/>
              <a:t>A. Prévention</a:t>
            </a:r>
          </a:p>
          <a:p>
            <a:pPr lvl="1"/>
            <a:r>
              <a:rPr lang="fr-FR" sz="1000" dirty="0"/>
              <a:t>B. Épidémiologie </a:t>
            </a:r>
          </a:p>
          <a:p>
            <a:pPr lvl="1"/>
            <a:r>
              <a:rPr lang="fr-FR" sz="1000" dirty="0"/>
              <a:t>C. Prévention et traitement</a:t>
            </a:r>
          </a:p>
          <a:p>
            <a:pPr lvl="1"/>
            <a:r>
              <a:rPr lang="fr-FR" sz="1000" dirty="0"/>
              <a:t>D. Symptômes</a:t>
            </a:r>
          </a:p>
          <a:p>
            <a:pPr lvl="1"/>
            <a:r>
              <a:rPr lang="fr-FR" sz="1000" dirty="0"/>
              <a:t>E. Evolution</a:t>
            </a:r>
          </a:p>
          <a:p>
            <a:pPr lvl="1"/>
            <a:endParaRPr lang="fr-FR" sz="1000" dirty="0"/>
          </a:p>
          <a:p>
            <a:pPr lvl="1"/>
            <a:endParaRPr lang="fr-FR" sz="1000" dirty="0"/>
          </a:p>
          <a:p>
            <a:pPr lvl="1"/>
            <a:endParaRPr lang="fr-FR" sz="1000" dirty="0"/>
          </a:p>
          <a:p>
            <a:pPr lvl="1"/>
            <a:endParaRPr lang="fr-FR" sz="1000" dirty="0"/>
          </a:p>
          <a:p>
            <a:pPr lvl="1"/>
            <a:endParaRPr lang="fr-FR" sz="1000" dirty="0"/>
          </a:p>
          <a:p>
            <a:pPr lvl="1"/>
            <a:endParaRPr lang="fr-FR" sz="1000" dirty="0"/>
          </a:p>
          <a:p>
            <a:pPr lvl="1"/>
            <a:endParaRPr lang="fr-FR" sz="1000" dirty="0"/>
          </a:p>
          <a:p>
            <a:pPr marL="150813" lvl="1" indent="0">
              <a:buNone/>
            </a:pPr>
            <a:endParaRPr lang="fr-FR" sz="1000" b="1" dirty="0"/>
          </a:p>
          <a:p>
            <a:pPr lvl="1"/>
            <a:endParaRPr lang="fr-FR" sz="1000" dirty="0"/>
          </a:p>
          <a:p>
            <a:pPr lvl="1"/>
            <a:endParaRPr lang="fr-FR" sz="1000" dirty="0"/>
          </a:p>
          <a:p>
            <a:pPr lvl="1"/>
            <a:endParaRPr lang="fr-FR" sz="1000" dirty="0"/>
          </a:p>
          <a:p>
            <a:pPr lvl="1"/>
            <a:endParaRPr lang="fr-FR" sz="1000" dirty="0"/>
          </a:p>
          <a:p>
            <a:pPr lvl="1"/>
            <a:endParaRPr lang="fr-FR" dirty="0"/>
          </a:p>
          <a:p>
            <a:pPr lvl="1"/>
            <a:endParaRPr lang="fr-FR" dirty="0"/>
          </a:p>
          <a:p>
            <a:pPr marL="150813" lvl="1" indent="0">
              <a:buNone/>
            </a:pPr>
            <a:r>
              <a:rPr lang="fr-FR" sz="1500" dirty="0"/>
              <a:t>	</a:t>
            </a:r>
          </a:p>
          <a:p>
            <a:pPr lvl="1"/>
            <a:endParaRPr lang="fr-FR" dirty="0"/>
          </a:p>
          <a:p>
            <a:pPr lvl="1"/>
            <a:endParaRPr lang="fr-FR" dirty="0"/>
          </a:p>
        </p:txBody>
      </p:sp>
      <p:sp>
        <p:nvSpPr>
          <p:cNvPr id="2" name="Espace réservé du pied de page 1">
            <a:extLst>
              <a:ext uri="{FF2B5EF4-FFF2-40B4-BE49-F238E27FC236}">
                <a16:creationId xmlns:a16="http://schemas.microsoft.com/office/drawing/2014/main" id="{B7716A50-ED92-4C7B-B9EF-1E0236AE27A8}"/>
              </a:ext>
            </a:extLst>
          </p:cNvPr>
          <p:cNvSpPr>
            <a:spLocks noGrp="1"/>
          </p:cNvSpPr>
          <p:nvPr>
            <p:ph type="ftr" sz="quarter" idx="11"/>
          </p:nvPr>
        </p:nvSpPr>
        <p:spPr/>
        <p:txBody>
          <a:bodyPr/>
          <a:lstStyle/>
          <a:p>
            <a:pPr>
              <a:defRPr/>
            </a:pPr>
            <a:r>
              <a:rPr lang="en-US" dirty="0"/>
              <a:t>Fabienne GARRIEN-MAIRE-Septembre-2025</a:t>
            </a:r>
          </a:p>
        </p:txBody>
      </p:sp>
      <p:sp>
        <p:nvSpPr>
          <p:cNvPr id="6" name="Rectangle 5">
            <a:extLst>
              <a:ext uri="{FF2B5EF4-FFF2-40B4-BE49-F238E27FC236}">
                <a16:creationId xmlns:a16="http://schemas.microsoft.com/office/drawing/2014/main" id="{4A13BF74-BE37-4E60-8968-6ABC4B10B9B2}"/>
              </a:ext>
            </a:extLst>
          </p:cNvPr>
          <p:cNvSpPr/>
          <p:nvPr/>
        </p:nvSpPr>
        <p:spPr>
          <a:xfrm>
            <a:off x="313196" y="1844824"/>
            <a:ext cx="1669368" cy="230832"/>
          </a:xfrm>
          <a:prstGeom prst="rect">
            <a:avLst/>
          </a:prstGeom>
        </p:spPr>
        <p:txBody>
          <a:bodyPr wrap="none">
            <a:spAutoFit/>
          </a:bodyPr>
          <a:lstStyle/>
          <a:p>
            <a:pPr marL="68263" indent="-68263" defTabSz="685800">
              <a:lnSpc>
                <a:spcPct val="90000"/>
              </a:lnSpc>
              <a:spcBef>
                <a:spcPts val="900"/>
              </a:spcBef>
              <a:spcAft>
                <a:spcPts val="150"/>
              </a:spcAft>
              <a:buClr>
                <a:schemeClr val="accent1"/>
              </a:buClr>
              <a:buSzPct val="100000"/>
              <a:buFont typeface="Calibri" panose="020F0502020204030204" pitchFamily="34" charset="0"/>
              <a:buChar char=" "/>
            </a:pPr>
            <a:r>
              <a:rPr lang="fr-FR" sz="1000" b="1" dirty="0">
                <a:solidFill>
                  <a:srgbClr val="404040"/>
                </a:solidFill>
                <a:latin typeface="+mn-lt"/>
                <a:cs typeface="+mn-cs"/>
              </a:rPr>
              <a:t>5. Insuffisance respiratoire</a:t>
            </a:r>
          </a:p>
        </p:txBody>
      </p:sp>
      <p:sp>
        <p:nvSpPr>
          <p:cNvPr id="7" name="Rectangle 6">
            <a:extLst>
              <a:ext uri="{FF2B5EF4-FFF2-40B4-BE49-F238E27FC236}">
                <a16:creationId xmlns:a16="http://schemas.microsoft.com/office/drawing/2014/main" id="{9EF557D1-D392-46FE-B307-BF4B15A7240B}"/>
              </a:ext>
            </a:extLst>
          </p:cNvPr>
          <p:cNvSpPr/>
          <p:nvPr/>
        </p:nvSpPr>
        <p:spPr>
          <a:xfrm>
            <a:off x="395536" y="4869160"/>
            <a:ext cx="1343958" cy="1243930"/>
          </a:xfrm>
          <a:prstGeom prst="rect">
            <a:avLst/>
          </a:prstGeom>
        </p:spPr>
        <p:txBody>
          <a:bodyPr wrap="none">
            <a:spAutoFit/>
          </a:bodyPr>
          <a:lstStyle/>
          <a:p>
            <a:pPr marL="150813" lvl="1" defTabSz="685800">
              <a:lnSpc>
                <a:spcPct val="90000"/>
              </a:lnSpc>
              <a:spcBef>
                <a:spcPts val="150"/>
              </a:spcBef>
              <a:spcAft>
                <a:spcPts val="300"/>
              </a:spcAft>
              <a:buClr>
                <a:schemeClr val="accent1"/>
              </a:buClr>
            </a:pPr>
            <a:r>
              <a:rPr lang="fr-FR" sz="1000" b="1" dirty="0">
                <a:solidFill>
                  <a:srgbClr val="404040"/>
                </a:solidFill>
                <a:latin typeface="+mn-lt"/>
                <a:cs typeface="+mn-cs"/>
              </a:rPr>
              <a:t>7. Coronavirus</a:t>
            </a:r>
          </a:p>
          <a:p>
            <a:pPr marL="287338" lvl="1" indent="-136525" defTabSz="685800">
              <a:lnSpc>
                <a:spcPct val="90000"/>
              </a:lnSpc>
              <a:spcBef>
                <a:spcPts val="150"/>
              </a:spcBef>
              <a:spcAft>
                <a:spcPts val="300"/>
              </a:spcAft>
              <a:buClr>
                <a:schemeClr val="accent1"/>
              </a:buClr>
              <a:buFont typeface="Calibri" panose="020F0502020204030204" pitchFamily="34" charset="0"/>
              <a:buChar char="◦"/>
            </a:pPr>
            <a:r>
              <a:rPr lang="fr-FR" sz="1000" dirty="0">
                <a:solidFill>
                  <a:srgbClr val="404040"/>
                </a:solidFill>
                <a:latin typeface="+mn-lt"/>
                <a:cs typeface="+mn-cs"/>
              </a:rPr>
              <a:t>A. Symptômes</a:t>
            </a:r>
          </a:p>
          <a:p>
            <a:pPr marL="287338" lvl="1" indent="-136525" defTabSz="685800">
              <a:lnSpc>
                <a:spcPct val="90000"/>
              </a:lnSpc>
              <a:spcBef>
                <a:spcPts val="150"/>
              </a:spcBef>
              <a:spcAft>
                <a:spcPts val="300"/>
              </a:spcAft>
              <a:buClr>
                <a:schemeClr val="accent1"/>
              </a:buClr>
              <a:buFont typeface="Calibri" panose="020F0502020204030204" pitchFamily="34" charset="0"/>
              <a:buChar char="◦"/>
            </a:pPr>
            <a:r>
              <a:rPr lang="fr-FR" sz="1000" dirty="0">
                <a:solidFill>
                  <a:srgbClr val="404040"/>
                </a:solidFill>
                <a:latin typeface="+mn-lt"/>
                <a:cs typeface="+mn-cs"/>
              </a:rPr>
              <a:t>B. Histoire</a:t>
            </a:r>
          </a:p>
          <a:p>
            <a:pPr marL="287338" lvl="1" indent="-136525" defTabSz="685800">
              <a:lnSpc>
                <a:spcPct val="90000"/>
              </a:lnSpc>
              <a:spcBef>
                <a:spcPts val="150"/>
              </a:spcBef>
              <a:spcAft>
                <a:spcPts val="300"/>
              </a:spcAft>
              <a:buClr>
                <a:schemeClr val="accent1"/>
              </a:buClr>
              <a:buFont typeface="Calibri" panose="020F0502020204030204" pitchFamily="34" charset="0"/>
              <a:buChar char="◦"/>
            </a:pPr>
            <a:r>
              <a:rPr lang="fr-FR" sz="1000" dirty="0">
                <a:solidFill>
                  <a:srgbClr val="404040"/>
                </a:solidFill>
                <a:latin typeface="+mn-lt"/>
                <a:cs typeface="+mn-cs"/>
              </a:rPr>
              <a:t>C. Epidémiologie</a:t>
            </a:r>
          </a:p>
          <a:p>
            <a:pPr marL="150813" lvl="1" defTabSz="685800">
              <a:lnSpc>
                <a:spcPct val="90000"/>
              </a:lnSpc>
              <a:spcBef>
                <a:spcPts val="150"/>
              </a:spcBef>
              <a:spcAft>
                <a:spcPts val="300"/>
              </a:spcAft>
              <a:buClr>
                <a:schemeClr val="accent1"/>
              </a:buClr>
            </a:pPr>
            <a:endParaRPr lang="fr-FR" sz="1000" dirty="0">
              <a:solidFill>
                <a:srgbClr val="404040"/>
              </a:solidFill>
              <a:latin typeface="+mn-lt"/>
              <a:cs typeface="+mn-cs"/>
            </a:endParaRPr>
          </a:p>
          <a:p>
            <a:pPr marL="150813" lvl="1" defTabSz="685800">
              <a:lnSpc>
                <a:spcPct val="90000"/>
              </a:lnSpc>
              <a:spcBef>
                <a:spcPts val="150"/>
              </a:spcBef>
              <a:spcAft>
                <a:spcPts val="300"/>
              </a:spcAft>
              <a:buClr>
                <a:schemeClr val="accent1"/>
              </a:buClr>
            </a:pPr>
            <a:endParaRPr lang="fr-FR" sz="1000" b="1" dirty="0">
              <a:solidFill>
                <a:srgbClr val="404040"/>
              </a:solidFill>
              <a:latin typeface="+mn-lt"/>
              <a:cs typeface="+mn-cs"/>
            </a:endParaRPr>
          </a:p>
        </p:txBody>
      </p:sp>
    </p:spTree>
    <p:extLst>
      <p:ext uri="{BB962C8B-B14F-4D97-AF65-F5344CB8AC3E}">
        <p14:creationId xmlns:p14="http://schemas.microsoft.com/office/powerpoint/2010/main" val="2621074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04D450FD-8FE6-471F-BD9C-BB12F6A83F3D}"/>
              </a:ext>
            </a:extLst>
          </p:cNvPr>
          <p:cNvSpPr>
            <a:spLocks noGrp="1" noChangeArrowheads="1"/>
          </p:cNvSpPr>
          <p:nvPr>
            <p:ph type="title"/>
          </p:nvPr>
        </p:nvSpPr>
        <p:spPr>
          <a:xfrm>
            <a:off x="611188" y="404813"/>
            <a:ext cx="7772400" cy="1143000"/>
          </a:xfrm>
        </p:spPr>
        <p:txBody>
          <a:bodyPr/>
          <a:lstStyle/>
          <a:p>
            <a:pPr eaLnBrk="1" fontAlgn="auto" hangingPunct="1">
              <a:spcAft>
                <a:spcPts val="0"/>
              </a:spcAft>
              <a:defRPr/>
            </a:pPr>
            <a:r>
              <a:rPr lang="fr-FR" dirty="0">
                <a:solidFill>
                  <a:srgbClr val="00B0F0"/>
                </a:solidFill>
              </a:rPr>
              <a:t>1.Les pneumopathies</a:t>
            </a:r>
          </a:p>
        </p:txBody>
      </p:sp>
      <p:sp>
        <p:nvSpPr>
          <p:cNvPr id="7171" name="Rectangle 3">
            <a:extLst>
              <a:ext uri="{FF2B5EF4-FFF2-40B4-BE49-F238E27FC236}">
                <a16:creationId xmlns:a16="http://schemas.microsoft.com/office/drawing/2014/main" id="{9233F0C6-2094-4F5B-BE15-94F3A3BCA6C1}"/>
              </a:ext>
            </a:extLst>
          </p:cNvPr>
          <p:cNvSpPr>
            <a:spLocks noGrp="1" noChangeArrowheads="1"/>
          </p:cNvSpPr>
          <p:nvPr>
            <p:ph idx="1"/>
          </p:nvPr>
        </p:nvSpPr>
        <p:spPr/>
        <p:txBody>
          <a:bodyPr/>
          <a:lstStyle/>
          <a:p>
            <a:pPr eaLnBrk="1" hangingPunct="1"/>
            <a:r>
              <a:rPr lang="fr-FR" altLang="fr-FR" sz="2800" u="sng" dirty="0">
                <a:solidFill>
                  <a:srgbClr val="00B0F0"/>
                </a:solidFill>
              </a:rPr>
              <a:t>A. Définition :</a:t>
            </a:r>
          </a:p>
          <a:p>
            <a:pPr lvl="1" eaLnBrk="1" hangingPunct="1">
              <a:buFont typeface="Wingdings" panose="05000000000000000000" pitchFamily="2" charset="2"/>
              <a:buChar char="ü"/>
            </a:pPr>
            <a:r>
              <a:rPr lang="fr-FR" altLang="fr-FR" sz="2800" dirty="0">
                <a:solidFill>
                  <a:srgbClr val="00B0F0"/>
                </a:solidFill>
              </a:rPr>
              <a:t>Atteinte de la fonctionnalité du parenchyme pulmonaire. Les pneumopathies regroupent toutes les affections pulmonaires. </a:t>
            </a:r>
          </a:p>
          <a:p>
            <a:pPr lvl="1" eaLnBrk="1" hangingPunct="1">
              <a:buFont typeface="Wingdings" panose="05000000000000000000" pitchFamily="2" charset="2"/>
              <a:buChar char="ü"/>
            </a:pPr>
            <a:r>
              <a:rPr lang="fr-FR" altLang="fr-FR" sz="2800" dirty="0"/>
              <a:t>Origine :</a:t>
            </a:r>
          </a:p>
          <a:p>
            <a:pPr lvl="2" eaLnBrk="1" hangingPunct="1"/>
            <a:r>
              <a:rPr lang="fr-FR" altLang="fr-FR" sz="2800" dirty="0"/>
              <a:t>Bactérienne (pneumocoque, staphylocoque, légionnelles)</a:t>
            </a:r>
          </a:p>
          <a:p>
            <a:pPr lvl="2" eaLnBrk="1" hangingPunct="1"/>
            <a:r>
              <a:rPr lang="fr-FR" altLang="fr-FR" sz="2800" dirty="0"/>
              <a:t>Virale ( grippe…)</a:t>
            </a:r>
          </a:p>
        </p:txBody>
      </p:sp>
      <p:pic>
        <p:nvPicPr>
          <p:cNvPr id="9220" name="Image 3">
            <a:extLst>
              <a:ext uri="{FF2B5EF4-FFF2-40B4-BE49-F238E27FC236}">
                <a16:creationId xmlns:a16="http://schemas.microsoft.com/office/drawing/2014/main" id="{5459B6B9-2F06-4149-9A22-1A0EB89D2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436563"/>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 calcmode="lin" valueType="num">
                                      <p:cBhvr additive="base">
                                        <p:cTn id="7"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fade">
                                      <p:cBhvr>
                                        <p:cTn id="13" dur="1000"/>
                                        <p:tgtEl>
                                          <p:spTgt spid="7171">
                                            <p:txEl>
                                              <p:pRg st="2" end="2"/>
                                            </p:txEl>
                                          </p:spTgt>
                                        </p:tgtEl>
                                      </p:cBhvr>
                                    </p:animEffect>
                                    <p:anim calcmode="lin" valueType="num">
                                      <p:cBhvr>
                                        <p:cTn id="14"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fade">
                                      <p:cBhvr>
                                        <p:cTn id="18" dur="1000"/>
                                        <p:tgtEl>
                                          <p:spTgt spid="7171">
                                            <p:txEl>
                                              <p:pRg st="3" end="3"/>
                                            </p:txEl>
                                          </p:spTgt>
                                        </p:tgtEl>
                                      </p:cBhvr>
                                    </p:animEffect>
                                    <p:anim calcmode="lin" valueType="num">
                                      <p:cBhvr>
                                        <p:cTn id="1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7171">
                                            <p:txEl>
                                              <p:pRg st="3" end="3"/>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animEffect transition="in" filter="fade">
                                      <p:cBhvr>
                                        <p:cTn id="23" dur="1000"/>
                                        <p:tgtEl>
                                          <p:spTgt spid="7171">
                                            <p:txEl>
                                              <p:pRg st="4" end="4"/>
                                            </p:txEl>
                                          </p:spTgt>
                                        </p:tgtEl>
                                      </p:cBhvr>
                                    </p:animEffect>
                                    <p:anim calcmode="lin" valueType="num">
                                      <p:cBhvr>
                                        <p:cTn id="24"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52FCE98-2786-4B13-8C96-87FFE3E18287}"/>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1.Les pneumopathies (suite)</a:t>
            </a:r>
          </a:p>
        </p:txBody>
      </p:sp>
      <p:sp>
        <p:nvSpPr>
          <p:cNvPr id="8195" name="Rectangle 3">
            <a:extLst>
              <a:ext uri="{FF2B5EF4-FFF2-40B4-BE49-F238E27FC236}">
                <a16:creationId xmlns:a16="http://schemas.microsoft.com/office/drawing/2014/main" id="{EB72DAE7-EFFF-4BAC-8201-5D2A9BD629F1}"/>
              </a:ext>
            </a:extLst>
          </p:cNvPr>
          <p:cNvSpPr>
            <a:spLocks noGrp="1"/>
          </p:cNvSpPr>
          <p:nvPr>
            <p:ph idx="1"/>
          </p:nvPr>
        </p:nvSpPr>
        <p:spPr/>
        <p:txBody>
          <a:bodyPr rtlCol="0">
            <a:normAutofit/>
          </a:bodyPr>
          <a:lstStyle/>
          <a:p>
            <a:pPr marL="68580" indent="-68580" eaLnBrk="1" fontAlgn="auto" hangingPunct="1">
              <a:defRPr/>
            </a:pPr>
            <a:r>
              <a:rPr lang="fr-FR" altLang="fr-FR" sz="2800" u="sng" dirty="0">
                <a:solidFill>
                  <a:schemeClr val="tx1">
                    <a:lumMod val="75000"/>
                    <a:lumOff val="25000"/>
                  </a:schemeClr>
                </a:solidFill>
              </a:rPr>
              <a:t>B. Les facteurs favorisants: </a:t>
            </a:r>
          </a:p>
          <a:p>
            <a:pPr marL="288036" lvl="1" indent="-137160" eaLnBrk="1" fontAlgn="auto" hangingPunct="1">
              <a:buFont typeface="Wingdings" panose="05000000000000000000" pitchFamily="2" charset="2"/>
              <a:buChar char="ü"/>
              <a:defRPr/>
            </a:pPr>
            <a:r>
              <a:rPr lang="fr-FR" altLang="fr-FR" sz="2800" dirty="0">
                <a:solidFill>
                  <a:schemeClr val="tx1">
                    <a:lumMod val="75000"/>
                    <a:lumOff val="25000"/>
                  </a:schemeClr>
                </a:solidFill>
              </a:rPr>
              <a:t>Les déficits immunitaires (HIV, leucémies)</a:t>
            </a:r>
          </a:p>
          <a:p>
            <a:pPr marL="288036" lvl="1" indent="-137160" eaLnBrk="1" fontAlgn="auto" hangingPunct="1">
              <a:buFont typeface="Wingdings" panose="05000000000000000000" pitchFamily="2" charset="2"/>
              <a:buChar char="ü"/>
              <a:defRPr/>
            </a:pPr>
            <a:r>
              <a:rPr lang="fr-FR" altLang="fr-FR" sz="2800" dirty="0">
                <a:solidFill>
                  <a:schemeClr val="tx1">
                    <a:lumMod val="75000"/>
                    <a:lumOff val="25000"/>
                  </a:schemeClr>
                </a:solidFill>
              </a:rPr>
              <a:t>Liés au terrain :</a:t>
            </a:r>
          </a:p>
          <a:p>
            <a:pPr marL="699833" lvl="4" indent="-137160" eaLnBrk="1" fontAlgn="auto" hangingPunct="1">
              <a:defRPr/>
            </a:pPr>
            <a:r>
              <a:rPr lang="fr-FR" altLang="fr-FR" sz="2800" dirty="0">
                <a:solidFill>
                  <a:schemeClr val="tx1">
                    <a:lumMod val="75000"/>
                    <a:lumOff val="25000"/>
                  </a:schemeClr>
                </a:solidFill>
              </a:rPr>
              <a:t>Âge avancé</a:t>
            </a:r>
          </a:p>
          <a:p>
            <a:pPr marL="699833" lvl="4" indent="-137160" eaLnBrk="1" fontAlgn="auto" hangingPunct="1">
              <a:defRPr/>
            </a:pPr>
            <a:r>
              <a:rPr lang="fr-FR" altLang="fr-FR" sz="2800" dirty="0">
                <a:solidFill>
                  <a:schemeClr val="tx1">
                    <a:lumMod val="75000"/>
                    <a:lumOff val="25000"/>
                  </a:schemeClr>
                </a:solidFill>
              </a:rPr>
              <a:t>Diabète</a:t>
            </a:r>
          </a:p>
          <a:p>
            <a:pPr marL="699833" lvl="4" indent="-137160" eaLnBrk="1" fontAlgn="auto" hangingPunct="1">
              <a:defRPr/>
            </a:pPr>
            <a:r>
              <a:rPr lang="fr-FR" altLang="fr-FR" sz="2800" dirty="0">
                <a:solidFill>
                  <a:schemeClr val="tx1">
                    <a:lumMod val="75000"/>
                    <a:lumOff val="25000"/>
                  </a:schemeClr>
                </a:solidFill>
              </a:rPr>
              <a:t>Fausses routes</a:t>
            </a:r>
          </a:p>
          <a:p>
            <a:pPr marL="699833" lvl="4" indent="-137160" eaLnBrk="1" fontAlgn="auto" hangingPunct="1">
              <a:defRPr/>
            </a:pPr>
            <a:r>
              <a:rPr lang="fr-FR" altLang="fr-FR" sz="2800" dirty="0">
                <a:solidFill>
                  <a:schemeClr val="tx1">
                    <a:lumMod val="75000"/>
                    <a:lumOff val="25000"/>
                  </a:schemeClr>
                </a:solidFill>
              </a:rPr>
              <a:t>Bronchite</a:t>
            </a:r>
          </a:p>
          <a:p>
            <a:pPr marL="699833" lvl="4" indent="-137160" eaLnBrk="1" fontAlgn="auto" hangingPunct="1">
              <a:defRPr/>
            </a:pPr>
            <a:r>
              <a:rPr lang="fr-FR" altLang="fr-FR" sz="2800" dirty="0">
                <a:solidFill>
                  <a:schemeClr val="tx1">
                    <a:lumMod val="75000"/>
                    <a:lumOff val="25000"/>
                  </a:schemeClr>
                </a:solidFill>
              </a:rPr>
              <a:t>Pathologie chronique (cancer)</a:t>
            </a:r>
          </a:p>
          <a:p>
            <a:pPr marL="288036" lvl="1" indent="-137160" eaLnBrk="1" fontAlgn="auto" hangingPunct="1">
              <a:defRPr/>
            </a:pPr>
            <a:endParaRPr lang="fr-FR" altLang="fr-FR" sz="1350" dirty="0">
              <a:solidFill>
                <a:schemeClr val="tx1">
                  <a:lumMod val="75000"/>
                  <a:lumOff val="25000"/>
                </a:schemeClr>
              </a:solidFill>
            </a:endParaRPr>
          </a:p>
        </p:txBody>
      </p:sp>
      <p:pic>
        <p:nvPicPr>
          <p:cNvPr id="10244" name="Image 3">
            <a:extLst>
              <a:ext uri="{FF2B5EF4-FFF2-40B4-BE49-F238E27FC236}">
                <a16:creationId xmlns:a16="http://schemas.microsoft.com/office/drawing/2014/main" id="{97788B13-F57E-4F65-878B-073AB22CB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320675"/>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anim calcmode="lin" valueType="num">
                                      <p:cBhvr additive="base">
                                        <p:cTn id="1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8195">
                                            <p:txEl>
                                              <p:pRg st="4" end="4"/>
                                            </p:txEl>
                                          </p:spTgt>
                                        </p:tgtEl>
                                        <p:attrNameLst>
                                          <p:attrName>style.visibility</p:attrName>
                                        </p:attrNameLst>
                                      </p:cBhvr>
                                      <p:to>
                                        <p:strVal val="visible"/>
                                      </p:to>
                                    </p:set>
                                    <p:anim calcmode="lin" valueType="num">
                                      <p:cBhvr additive="base">
                                        <p:cTn id="2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 calcmode="lin" valueType="num">
                                      <p:cBhvr additive="base">
                                        <p:cTn id="27"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8195">
                                            <p:txEl>
                                              <p:pRg st="6" end="6"/>
                                            </p:txEl>
                                          </p:spTgt>
                                        </p:tgtEl>
                                        <p:attrNameLst>
                                          <p:attrName>style.visibility</p:attrName>
                                        </p:attrNameLst>
                                      </p:cBhvr>
                                      <p:to>
                                        <p:strVal val="visible"/>
                                      </p:to>
                                    </p:set>
                                    <p:anim calcmode="lin" valueType="num">
                                      <p:cBhvr additive="base">
                                        <p:cTn id="33"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8195">
                                            <p:txEl>
                                              <p:pRg st="7" end="7"/>
                                            </p:txEl>
                                          </p:spTgt>
                                        </p:tgtEl>
                                        <p:attrNameLst>
                                          <p:attrName>style.visibility</p:attrName>
                                        </p:attrNameLst>
                                      </p:cBhvr>
                                      <p:to>
                                        <p:strVal val="visible"/>
                                      </p:to>
                                    </p:set>
                                    <p:anim calcmode="lin" valueType="num">
                                      <p:cBhvr additive="base">
                                        <p:cTn id="39"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1E0D6086-9BEC-4714-82EE-11BCC05AD53F}"/>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1. Les pneumopathies (suite)</a:t>
            </a:r>
          </a:p>
        </p:txBody>
      </p:sp>
      <p:sp>
        <p:nvSpPr>
          <p:cNvPr id="9219" name="Rectangle 3">
            <a:extLst>
              <a:ext uri="{FF2B5EF4-FFF2-40B4-BE49-F238E27FC236}">
                <a16:creationId xmlns:a16="http://schemas.microsoft.com/office/drawing/2014/main" id="{B0D2DC5D-9FD9-43E4-B982-D8FAC1FB15AF}"/>
              </a:ext>
            </a:extLst>
          </p:cNvPr>
          <p:cNvSpPr>
            <a:spLocks noGrp="1" noChangeArrowheads="1"/>
          </p:cNvSpPr>
          <p:nvPr>
            <p:ph idx="1"/>
          </p:nvPr>
        </p:nvSpPr>
        <p:spPr/>
        <p:txBody>
          <a:bodyPr/>
          <a:lstStyle/>
          <a:p>
            <a:pPr eaLnBrk="1" hangingPunct="1"/>
            <a:r>
              <a:rPr lang="fr-FR" altLang="fr-FR" sz="2000" u="sng" dirty="0">
                <a:solidFill>
                  <a:srgbClr val="00B0F0"/>
                </a:solidFill>
              </a:rPr>
              <a:t>C. Les signes</a:t>
            </a:r>
            <a:r>
              <a:rPr lang="fr-FR" altLang="fr-FR" sz="2000" dirty="0">
                <a:solidFill>
                  <a:srgbClr val="00B0F0"/>
                </a:solidFill>
              </a:rPr>
              <a:t>:</a:t>
            </a:r>
          </a:p>
          <a:p>
            <a:pPr lvl="1" eaLnBrk="1" hangingPunct="1">
              <a:buFont typeface="Wingdings" panose="05000000000000000000" pitchFamily="2" charset="2"/>
              <a:buChar char="ü"/>
            </a:pPr>
            <a:r>
              <a:rPr lang="fr-FR" altLang="fr-FR" sz="2000" dirty="0">
                <a:solidFill>
                  <a:srgbClr val="00B0F0"/>
                </a:solidFill>
              </a:rPr>
              <a:t>La toux: expiration brutale qui va expulser les substances contenues dans les voies aériennes. C’est un reflexe.</a:t>
            </a:r>
          </a:p>
          <a:p>
            <a:pPr lvl="1" eaLnBrk="1" hangingPunct="1">
              <a:buFont typeface="Wingdings" panose="05000000000000000000" pitchFamily="2" charset="2"/>
              <a:buChar char="ü"/>
            </a:pPr>
            <a:r>
              <a:rPr lang="fr-FR" altLang="fr-FR" sz="2000" dirty="0">
                <a:solidFill>
                  <a:srgbClr val="00B0F0"/>
                </a:solidFill>
              </a:rPr>
              <a:t>L’expectoration: lorsque la toux est productive, elle est due à un processus inflammatoire, alors que la toux sèche est liée à un processus irritatif. </a:t>
            </a:r>
          </a:p>
          <a:p>
            <a:pPr lvl="1" eaLnBrk="1" hangingPunct="1">
              <a:buFont typeface="Wingdings" panose="05000000000000000000" pitchFamily="2" charset="2"/>
              <a:buChar char="ü"/>
            </a:pPr>
            <a:r>
              <a:rPr lang="fr-FR" altLang="fr-FR" sz="2000" dirty="0">
                <a:solidFill>
                  <a:srgbClr val="00B0F0"/>
                </a:solidFill>
              </a:rPr>
              <a:t>La dyspnée: sensation pénible de difficulté respiratoire.</a:t>
            </a:r>
          </a:p>
          <a:p>
            <a:pPr lvl="1" eaLnBrk="1" hangingPunct="1">
              <a:buFont typeface="Wingdings" panose="05000000000000000000" pitchFamily="2" charset="2"/>
              <a:buChar char="ü"/>
            </a:pPr>
            <a:r>
              <a:rPr lang="fr-FR" altLang="fr-FR" sz="2000" dirty="0">
                <a:solidFill>
                  <a:srgbClr val="00B0F0"/>
                </a:solidFill>
              </a:rPr>
              <a:t>Hémoptysie: présence de sang dans les crachats. Souvent dans les affections graves (embolie pulmonaire, tuberculose, cancers pulmonaires…).</a:t>
            </a:r>
          </a:p>
          <a:p>
            <a:pPr lvl="1" eaLnBrk="1" hangingPunct="1">
              <a:buFont typeface="Wingdings" panose="05000000000000000000" pitchFamily="2" charset="2"/>
              <a:buChar char="ü"/>
            </a:pPr>
            <a:r>
              <a:rPr lang="fr-FR" altLang="fr-FR" sz="2000" dirty="0">
                <a:solidFill>
                  <a:srgbClr val="00B0F0"/>
                </a:solidFill>
              </a:rPr>
              <a:t>Douleur thoracique (point dans le dos), souvent due à l’inflammation pleurale dans la pneumonie, l’embolie pulmonaire, la tuberculose.</a:t>
            </a:r>
          </a:p>
        </p:txBody>
      </p:sp>
      <p:pic>
        <p:nvPicPr>
          <p:cNvPr id="11268" name="Image 3">
            <a:extLst>
              <a:ext uri="{FF2B5EF4-FFF2-40B4-BE49-F238E27FC236}">
                <a16:creationId xmlns:a16="http://schemas.microsoft.com/office/drawing/2014/main" id="{6FD1410F-24FC-4BD9-934B-37092E0AF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45878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anim calcmode="lin" valueType="num">
                                      <p:cBhvr additive="base">
                                        <p:cTn id="19"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9219">
                                            <p:txEl>
                                              <p:pRg st="4" end="4"/>
                                            </p:txEl>
                                          </p:spTgt>
                                        </p:tgtEl>
                                        <p:attrNameLst>
                                          <p:attrName>style.visibility</p:attrName>
                                        </p:attrNameLst>
                                      </p:cBhvr>
                                      <p:to>
                                        <p:strVal val="visible"/>
                                      </p:to>
                                    </p:set>
                                    <p:anim calcmode="lin" valueType="num">
                                      <p:cBhvr additive="base">
                                        <p:cTn id="25"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anim calcmode="lin" valueType="num">
                                      <p:cBhvr additive="base">
                                        <p:cTn id="31"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E95B555-BF4C-47EE-B9DB-8D65A2F66540}"/>
              </a:ext>
            </a:extLst>
          </p:cNvPr>
          <p:cNvSpPr>
            <a:spLocks noGrp="1" noChangeArrowheads="1"/>
          </p:cNvSpPr>
          <p:nvPr>
            <p:ph type="title"/>
          </p:nvPr>
        </p:nvSpPr>
        <p:spPr/>
        <p:txBody>
          <a:bodyPr/>
          <a:lstStyle/>
          <a:p>
            <a:pPr eaLnBrk="1" fontAlgn="auto" hangingPunct="1">
              <a:spcAft>
                <a:spcPts val="0"/>
              </a:spcAft>
              <a:defRPr/>
            </a:pPr>
            <a:r>
              <a:rPr lang="fr-FR">
                <a:solidFill>
                  <a:schemeClr val="tx1">
                    <a:lumMod val="75000"/>
                    <a:lumOff val="25000"/>
                  </a:schemeClr>
                </a:solidFill>
              </a:rPr>
              <a:t>Pneumopathies (suite)</a:t>
            </a:r>
          </a:p>
        </p:txBody>
      </p:sp>
      <p:sp>
        <p:nvSpPr>
          <p:cNvPr id="10243" name="Rectangle 3">
            <a:extLst>
              <a:ext uri="{FF2B5EF4-FFF2-40B4-BE49-F238E27FC236}">
                <a16:creationId xmlns:a16="http://schemas.microsoft.com/office/drawing/2014/main" id="{30DBE270-4A1E-4EA3-940F-0EE9CA27F59A}"/>
              </a:ext>
            </a:extLst>
          </p:cNvPr>
          <p:cNvSpPr>
            <a:spLocks noGrp="1"/>
          </p:cNvSpPr>
          <p:nvPr>
            <p:ph idx="1"/>
          </p:nvPr>
        </p:nvSpPr>
        <p:spPr/>
        <p:txBody>
          <a:bodyPr rtlCol="0">
            <a:normAutofit/>
          </a:bodyPr>
          <a:lstStyle/>
          <a:p>
            <a:pPr marL="68580" indent="-68580" eaLnBrk="1" fontAlgn="auto" hangingPunct="1">
              <a:defRPr/>
            </a:pPr>
            <a:r>
              <a:rPr lang="fr-FR" altLang="fr-FR" sz="2800" u="sng" dirty="0">
                <a:solidFill>
                  <a:srgbClr val="00B0F0"/>
                </a:solidFill>
              </a:rPr>
              <a:t>Les signes:</a:t>
            </a:r>
          </a:p>
          <a:p>
            <a:pPr marL="288036" lvl="1" indent="-137160" eaLnBrk="1" fontAlgn="auto" hangingPunct="1">
              <a:buFont typeface="Wingdings" panose="05000000000000000000" pitchFamily="2" charset="2"/>
              <a:buChar char="ü"/>
              <a:defRPr/>
            </a:pPr>
            <a:r>
              <a:rPr lang="fr-FR" altLang="fr-FR" sz="2800" dirty="0">
                <a:solidFill>
                  <a:srgbClr val="00B0F0"/>
                </a:solidFill>
              </a:rPr>
              <a:t>La fatigue</a:t>
            </a:r>
          </a:p>
          <a:p>
            <a:pPr marL="288036" lvl="1" indent="-137160" eaLnBrk="1" fontAlgn="auto" hangingPunct="1">
              <a:buFont typeface="Wingdings" panose="05000000000000000000" pitchFamily="2" charset="2"/>
              <a:buChar char="ü"/>
              <a:defRPr/>
            </a:pPr>
            <a:r>
              <a:rPr lang="fr-FR" altLang="fr-FR" sz="2800" dirty="0">
                <a:solidFill>
                  <a:srgbClr val="00B0F0"/>
                </a:solidFill>
              </a:rPr>
              <a:t>Anorexie, altération de l’état général (physique et/ou mental)</a:t>
            </a:r>
          </a:p>
          <a:p>
            <a:pPr marL="288036" lvl="1" indent="-137160" eaLnBrk="1" fontAlgn="auto" hangingPunct="1">
              <a:buFont typeface="Wingdings" panose="05000000000000000000" pitchFamily="2" charset="2"/>
              <a:buChar char="ü"/>
              <a:defRPr/>
            </a:pPr>
            <a:r>
              <a:rPr lang="fr-FR" altLang="fr-FR" sz="2800" dirty="0">
                <a:solidFill>
                  <a:srgbClr val="00B0F0"/>
                </a:solidFill>
              </a:rPr>
              <a:t>Fièvre, frissons, sueurs</a:t>
            </a:r>
          </a:p>
          <a:p>
            <a:pPr marL="288036" lvl="1" indent="-137160" eaLnBrk="1" fontAlgn="auto" hangingPunct="1">
              <a:buFont typeface="Wingdings" panose="05000000000000000000" pitchFamily="2" charset="2"/>
              <a:buChar char="ü"/>
              <a:defRPr/>
            </a:pPr>
            <a:r>
              <a:rPr lang="fr-FR" altLang="fr-FR" sz="2800" dirty="0">
                <a:solidFill>
                  <a:srgbClr val="00B0F0"/>
                </a:solidFill>
              </a:rPr>
              <a:t>Douleurs musculaires</a:t>
            </a:r>
          </a:p>
          <a:p>
            <a:pPr marL="288036" lvl="1" indent="-137160" eaLnBrk="1" fontAlgn="auto" hangingPunct="1">
              <a:buFont typeface="Wingdings" panose="05000000000000000000" pitchFamily="2" charset="2"/>
              <a:buChar char="ü"/>
              <a:defRPr/>
            </a:pPr>
            <a:r>
              <a:rPr lang="fr-FR" altLang="fr-FR" sz="2800" dirty="0">
                <a:solidFill>
                  <a:srgbClr val="00B0F0"/>
                </a:solidFill>
              </a:rPr>
              <a:t>Tirage</a:t>
            </a:r>
          </a:p>
          <a:p>
            <a:pPr marL="288036" lvl="1" indent="-137160" eaLnBrk="1" fontAlgn="auto" hangingPunct="1">
              <a:buFont typeface="Wingdings" panose="05000000000000000000" pitchFamily="2" charset="2"/>
              <a:buChar char="ü"/>
              <a:defRPr/>
            </a:pPr>
            <a:r>
              <a:rPr lang="fr-FR" altLang="fr-FR" sz="2800" dirty="0">
                <a:solidFill>
                  <a:srgbClr val="00B0F0"/>
                </a:solidFill>
              </a:rPr>
              <a:t>Agitation, anxiété</a:t>
            </a:r>
          </a:p>
          <a:p>
            <a:pPr marL="288036" lvl="1" indent="-137160" eaLnBrk="1" fontAlgn="auto" hangingPunct="1">
              <a:buFont typeface="Wingdings" panose="05000000000000000000" pitchFamily="2" charset="2"/>
              <a:buChar char="ü"/>
              <a:defRPr/>
            </a:pPr>
            <a:r>
              <a:rPr lang="fr-FR" altLang="fr-FR" sz="2800" dirty="0">
                <a:solidFill>
                  <a:schemeClr val="tx1">
                    <a:lumMod val="75000"/>
                    <a:lumOff val="25000"/>
                  </a:schemeClr>
                </a:solidFill>
              </a:rPr>
              <a:t>…</a:t>
            </a:r>
          </a:p>
          <a:p>
            <a:pPr marL="288036" lvl="1" indent="-137160" eaLnBrk="1" fontAlgn="auto" hangingPunct="1">
              <a:buFont typeface="Wingdings" panose="05000000000000000000" pitchFamily="2" charset="2"/>
              <a:buChar char="ü"/>
              <a:defRPr/>
            </a:pPr>
            <a:endParaRPr lang="fr-FR" altLang="fr-FR" sz="1350" dirty="0">
              <a:solidFill>
                <a:schemeClr val="tx1">
                  <a:lumMod val="75000"/>
                  <a:lumOff val="25000"/>
                </a:schemeClr>
              </a:solidFill>
            </a:endParaRPr>
          </a:p>
        </p:txBody>
      </p:sp>
      <p:pic>
        <p:nvPicPr>
          <p:cNvPr id="12292" name="Image 3">
            <a:extLst>
              <a:ext uri="{FF2B5EF4-FFF2-40B4-BE49-F238E27FC236}">
                <a16:creationId xmlns:a16="http://schemas.microsoft.com/office/drawing/2014/main" id="{234BBE34-6E74-4F84-AB89-49A0AC5C5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075" y="436563"/>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 calcmode="lin" valueType="num">
                                      <p:cBhvr additive="base">
                                        <p:cTn id="7"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 calcmode="lin" valueType="num">
                                      <p:cBhvr additive="base">
                                        <p:cTn id="13"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 calcmode="lin" valueType="num">
                                      <p:cBhvr additive="base">
                                        <p:cTn id="19"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 calcmode="lin" valueType="num">
                                      <p:cBhvr additive="base">
                                        <p:cTn id="25"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243">
                                            <p:txEl>
                                              <p:pRg st="5" end="5"/>
                                            </p:txEl>
                                          </p:spTgt>
                                        </p:tgtEl>
                                        <p:attrNameLst>
                                          <p:attrName>style.visibility</p:attrName>
                                        </p:attrNameLst>
                                      </p:cBhvr>
                                      <p:to>
                                        <p:strVal val="visible"/>
                                      </p:to>
                                    </p:set>
                                    <p:anim calcmode="lin" valueType="num">
                                      <p:cBhvr additive="base">
                                        <p:cTn id="31"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0243">
                                            <p:txEl>
                                              <p:pRg st="6" end="6"/>
                                            </p:txEl>
                                          </p:spTgt>
                                        </p:tgtEl>
                                        <p:attrNameLst>
                                          <p:attrName>style.visibility</p:attrName>
                                        </p:attrNameLst>
                                      </p:cBhvr>
                                      <p:to>
                                        <p:strVal val="visible"/>
                                      </p:to>
                                    </p:set>
                                    <p:anim calcmode="lin" valueType="num">
                                      <p:cBhvr additive="base">
                                        <p:cTn id="37"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0243">
                                            <p:txEl>
                                              <p:pRg st="7" end="7"/>
                                            </p:txEl>
                                          </p:spTgt>
                                        </p:tgtEl>
                                        <p:attrNameLst>
                                          <p:attrName>style.visibility</p:attrName>
                                        </p:attrNameLst>
                                      </p:cBhvr>
                                      <p:to>
                                        <p:strVal val="visible"/>
                                      </p:to>
                                    </p:set>
                                    <p:anim calcmode="lin" valueType="num">
                                      <p:cBhvr additive="base">
                                        <p:cTn id="43" dur="5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E950296-0CCA-452B-9254-88250C56E17F}"/>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1. Les pneumopathies (suite)</a:t>
            </a:r>
          </a:p>
        </p:txBody>
      </p:sp>
      <p:sp>
        <p:nvSpPr>
          <p:cNvPr id="11267" name="Rectangle 3">
            <a:extLst>
              <a:ext uri="{FF2B5EF4-FFF2-40B4-BE49-F238E27FC236}">
                <a16:creationId xmlns:a16="http://schemas.microsoft.com/office/drawing/2014/main" id="{1CC5FA85-EBF4-48ED-B829-CAA468EB43C5}"/>
              </a:ext>
            </a:extLst>
          </p:cNvPr>
          <p:cNvSpPr>
            <a:spLocks noGrp="1"/>
          </p:cNvSpPr>
          <p:nvPr>
            <p:ph idx="1"/>
          </p:nvPr>
        </p:nvSpPr>
        <p:spPr/>
        <p:txBody>
          <a:bodyPr rtlCol="0">
            <a:normAutofit/>
          </a:bodyPr>
          <a:lstStyle/>
          <a:p>
            <a:pPr marL="68580" indent="-68580" eaLnBrk="1" fontAlgn="auto" hangingPunct="1">
              <a:defRPr/>
            </a:pPr>
            <a:r>
              <a:rPr lang="fr-FR" altLang="fr-FR" sz="2400" u="sng" dirty="0">
                <a:solidFill>
                  <a:schemeClr val="tx1">
                    <a:lumMod val="75000"/>
                    <a:lumOff val="25000"/>
                  </a:schemeClr>
                </a:solidFill>
              </a:rPr>
              <a:t>D. Les examens paracliniques:</a:t>
            </a:r>
          </a:p>
          <a:p>
            <a:pPr marL="288036" lvl="1" indent="-137160" eaLnBrk="1" fontAlgn="auto" hangingPunct="1">
              <a:buFont typeface="Wingdings" panose="05000000000000000000" pitchFamily="2" charset="2"/>
              <a:buChar char="ü"/>
              <a:defRPr/>
            </a:pPr>
            <a:r>
              <a:rPr lang="fr-FR" altLang="fr-FR" sz="2400" dirty="0">
                <a:solidFill>
                  <a:schemeClr val="tx1">
                    <a:lumMod val="75000"/>
                    <a:lumOff val="25000"/>
                  </a:schemeClr>
                </a:solidFill>
              </a:rPr>
              <a:t>Mesure de la SaO2/ gaz du sang</a:t>
            </a:r>
          </a:p>
          <a:p>
            <a:pPr marL="288036" lvl="1" indent="-137160" eaLnBrk="1" fontAlgn="auto" hangingPunct="1">
              <a:buFont typeface="Wingdings" panose="05000000000000000000" pitchFamily="2" charset="2"/>
              <a:buChar char="ü"/>
              <a:defRPr/>
            </a:pPr>
            <a:r>
              <a:rPr lang="fr-FR" altLang="fr-FR" sz="2400" dirty="0">
                <a:solidFill>
                  <a:srgbClr val="00B0F0"/>
                </a:solidFill>
              </a:rPr>
              <a:t>Mesure de la SpO2/saturomètre</a:t>
            </a:r>
          </a:p>
          <a:p>
            <a:pPr marL="288036" lvl="1" indent="-137160" eaLnBrk="1" fontAlgn="auto" hangingPunct="1">
              <a:buFont typeface="Wingdings" panose="05000000000000000000" pitchFamily="2" charset="2"/>
              <a:buChar char="ü"/>
              <a:defRPr/>
            </a:pPr>
            <a:r>
              <a:rPr lang="fr-FR" altLang="fr-FR" sz="2400" dirty="0">
                <a:solidFill>
                  <a:srgbClr val="00B0F0"/>
                </a:solidFill>
              </a:rPr>
              <a:t>Surveillance de la température</a:t>
            </a:r>
          </a:p>
          <a:p>
            <a:pPr marL="288036" lvl="1" indent="-137160" eaLnBrk="1" fontAlgn="auto" hangingPunct="1">
              <a:buFont typeface="Wingdings" panose="05000000000000000000" pitchFamily="2" charset="2"/>
              <a:buChar char="ü"/>
              <a:defRPr/>
            </a:pPr>
            <a:r>
              <a:rPr lang="fr-FR" altLang="fr-FR" sz="2400" dirty="0">
                <a:solidFill>
                  <a:schemeClr val="tx1">
                    <a:lumMod val="75000"/>
                    <a:lumOff val="25000"/>
                  </a:schemeClr>
                </a:solidFill>
              </a:rPr>
              <a:t>Radiographie pulmonaire</a:t>
            </a:r>
          </a:p>
          <a:p>
            <a:pPr marL="288036" lvl="1" indent="-137160" eaLnBrk="1" fontAlgn="auto" hangingPunct="1">
              <a:buFontTx/>
              <a:buNone/>
              <a:defRPr/>
            </a:pPr>
            <a:endParaRPr lang="fr-FR" altLang="fr-FR" sz="1350" dirty="0">
              <a:solidFill>
                <a:schemeClr val="tx1">
                  <a:lumMod val="75000"/>
                  <a:lumOff val="25000"/>
                </a:schemeClr>
              </a:solidFill>
            </a:endParaRPr>
          </a:p>
        </p:txBody>
      </p:sp>
      <p:pic>
        <p:nvPicPr>
          <p:cNvPr id="13316" name="Picture 4">
            <a:extLst>
              <a:ext uri="{FF2B5EF4-FFF2-40B4-BE49-F238E27FC236}">
                <a16:creationId xmlns:a16="http://schemas.microsoft.com/office/drawing/2014/main" id="{725BBDAA-B65B-4B4C-9417-AAADEA683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063" y="1905000"/>
            <a:ext cx="201930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a:extLst>
              <a:ext uri="{FF2B5EF4-FFF2-40B4-BE49-F238E27FC236}">
                <a16:creationId xmlns:a16="http://schemas.microsoft.com/office/drawing/2014/main" id="{C4951420-D74E-492A-A988-4C54F0E34E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425" y="3941763"/>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a:extLst>
              <a:ext uri="{FF2B5EF4-FFF2-40B4-BE49-F238E27FC236}">
                <a16:creationId xmlns:a16="http://schemas.microsoft.com/office/drawing/2014/main" id="{9E51AF54-6A1A-4361-9FC8-6F647A5603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8625" y="4217988"/>
            <a:ext cx="3675063"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Image 6">
            <a:extLst>
              <a:ext uri="{FF2B5EF4-FFF2-40B4-BE49-F238E27FC236}">
                <a16:creationId xmlns:a16="http://schemas.microsoft.com/office/drawing/2014/main" id="{02315E5D-ED3D-4AFC-A641-16D64AA6CA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1663" y="323850"/>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barn(inVertical)">
                                      <p:cBhvr>
                                        <p:cTn id="7" dur="500"/>
                                        <p:tgtEl>
                                          <p:spTgt spid="112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barn(inVertical)">
                                      <p:cBhvr>
                                        <p:cTn id="12" dur="500"/>
                                        <p:tgtEl>
                                          <p:spTgt spid="112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11267">
                                            <p:txEl>
                                              <p:pRg st="3" end="3"/>
                                            </p:txEl>
                                          </p:spTgt>
                                        </p:tgtEl>
                                        <p:attrNameLst>
                                          <p:attrName>style.visibility</p:attrName>
                                        </p:attrNameLst>
                                      </p:cBhvr>
                                      <p:to>
                                        <p:strVal val="visible"/>
                                      </p:to>
                                    </p:set>
                                    <p:animEffect transition="in" filter="barn(inVertical)">
                                      <p:cBhvr>
                                        <p:cTn id="17" dur="500"/>
                                        <p:tgtEl>
                                          <p:spTgt spid="112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1267">
                                            <p:txEl>
                                              <p:pRg st="4" end="4"/>
                                            </p:txEl>
                                          </p:spTgt>
                                        </p:tgtEl>
                                        <p:attrNameLst>
                                          <p:attrName>style.visibility</p:attrName>
                                        </p:attrNameLst>
                                      </p:cBhvr>
                                      <p:to>
                                        <p:strVal val="visible"/>
                                      </p:to>
                                    </p:set>
                                    <p:animEffect transition="in" filter="barn(inVertical)">
                                      <p:cBhvr>
                                        <p:cTn id="22"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9C90EF8-DB75-44C6-8497-795C97E21FF7}"/>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1. Les pneumopathies (suite)</a:t>
            </a:r>
          </a:p>
        </p:txBody>
      </p:sp>
      <p:sp>
        <p:nvSpPr>
          <p:cNvPr id="12291" name="Rectangle 3">
            <a:extLst>
              <a:ext uri="{FF2B5EF4-FFF2-40B4-BE49-F238E27FC236}">
                <a16:creationId xmlns:a16="http://schemas.microsoft.com/office/drawing/2014/main" id="{D7E9CF70-9763-48F1-BFCE-FD725F7AC920}"/>
              </a:ext>
            </a:extLst>
          </p:cNvPr>
          <p:cNvSpPr>
            <a:spLocks noGrp="1" noChangeArrowheads="1"/>
          </p:cNvSpPr>
          <p:nvPr>
            <p:ph idx="1"/>
          </p:nvPr>
        </p:nvSpPr>
        <p:spPr/>
        <p:txBody>
          <a:bodyPr/>
          <a:lstStyle/>
          <a:p>
            <a:pPr eaLnBrk="1" hangingPunct="1"/>
            <a:r>
              <a:rPr lang="fr-FR" altLang="fr-FR" sz="2000" u="sng" dirty="0"/>
              <a:t>E. Les traitements:</a:t>
            </a:r>
          </a:p>
          <a:p>
            <a:pPr lvl="1" eaLnBrk="1" hangingPunct="1">
              <a:buFont typeface="Wingdings" panose="05000000000000000000" pitchFamily="2" charset="2"/>
              <a:buChar char="ü"/>
            </a:pPr>
            <a:r>
              <a:rPr lang="fr-FR" altLang="fr-FR" sz="2000" dirty="0"/>
              <a:t>Antibiothérapie</a:t>
            </a:r>
          </a:p>
          <a:p>
            <a:pPr lvl="1" eaLnBrk="1" hangingPunct="1">
              <a:buFont typeface="Wingdings" panose="05000000000000000000" pitchFamily="2" charset="2"/>
              <a:buChar char="ü"/>
            </a:pPr>
            <a:r>
              <a:rPr lang="fr-FR" altLang="fr-FR" sz="2000" dirty="0"/>
              <a:t>Antalgique antipyrétique</a:t>
            </a:r>
          </a:p>
          <a:p>
            <a:pPr lvl="1" eaLnBrk="1" hangingPunct="1">
              <a:buFont typeface="Wingdings" panose="05000000000000000000" pitchFamily="2" charset="2"/>
              <a:buChar char="ü"/>
            </a:pPr>
            <a:r>
              <a:rPr lang="fr-FR" altLang="fr-FR" sz="2000" dirty="0"/>
              <a:t>Fluidifiants de sécrétions</a:t>
            </a:r>
          </a:p>
          <a:p>
            <a:pPr lvl="1" eaLnBrk="1" hangingPunct="1">
              <a:buFont typeface="Wingdings" panose="05000000000000000000" pitchFamily="2" charset="2"/>
              <a:buChar char="ü"/>
            </a:pPr>
            <a:r>
              <a:rPr lang="fr-FR" altLang="fr-FR" sz="2000" dirty="0"/>
              <a:t>Kinésithérapie</a:t>
            </a:r>
          </a:p>
          <a:p>
            <a:pPr lvl="1" eaLnBrk="1" hangingPunct="1">
              <a:buFont typeface="Wingdings" panose="05000000000000000000" pitchFamily="2" charset="2"/>
              <a:buChar char="ü"/>
            </a:pPr>
            <a:r>
              <a:rPr lang="fr-FR" altLang="fr-FR" sz="2000" dirty="0"/>
              <a:t>Oxygénothérapie</a:t>
            </a:r>
          </a:p>
        </p:txBody>
      </p:sp>
      <p:pic>
        <p:nvPicPr>
          <p:cNvPr id="14340" name="Picture 4">
            <a:extLst>
              <a:ext uri="{FF2B5EF4-FFF2-40B4-BE49-F238E27FC236}">
                <a16:creationId xmlns:a16="http://schemas.microsoft.com/office/drawing/2014/main" id="{147D5875-0CCD-47E1-AA19-A5E4D51750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063" y="2106613"/>
            <a:ext cx="3486150"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a:extLst>
              <a:ext uri="{FF2B5EF4-FFF2-40B4-BE49-F238E27FC236}">
                <a16:creationId xmlns:a16="http://schemas.microsoft.com/office/drawing/2014/main" id="{301528C6-1CB8-4AD5-AFB9-E4C5A3508E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325" y="4170363"/>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a:extLst>
              <a:ext uri="{FF2B5EF4-FFF2-40B4-BE49-F238E27FC236}">
                <a16:creationId xmlns:a16="http://schemas.microsoft.com/office/drawing/2014/main" id="{6BC05D19-AFC8-4691-A0AE-8A380ADA5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4076700"/>
            <a:ext cx="3627438"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3" name="Image 6">
            <a:extLst>
              <a:ext uri="{FF2B5EF4-FFF2-40B4-BE49-F238E27FC236}">
                <a16:creationId xmlns:a16="http://schemas.microsoft.com/office/drawing/2014/main" id="{183D9386-41FB-4074-B72C-58FFA351AB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4575" y="508000"/>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wipe(down)">
                                      <p:cBhvr>
                                        <p:cTn id="7" dur="5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wipe(down)">
                                      <p:cBhvr>
                                        <p:cTn id="12" dur="5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barn(inVertical)">
                                      <p:cBhvr>
                                        <p:cTn id="17" dur="500"/>
                                        <p:tgtEl>
                                          <p:spTgt spid="1229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2291">
                                            <p:txEl>
                                              <p:pRg st="4" end="4"/>
                                            </p:txEl>
                                          </p:spTgt>
                                        </p:tgtEl>
                                        <p:attrNameLst>
                                          <p:attrName>style.visibility</p:attrName>
                                        </p:attrNameLst>
                                      </p:cBhvr>
                                      <p:to>
                                        <p:strVal val="visible"/>
                                      </p:to>
                                    </p:set>
                                    <p:animEffect transition="in" filter="barn(inVertical)">
                                      <p:cBhvr>
                                        <p:cTn id="22" dur="500"/>
                                        <p:tgtEl>
                                          <p:spTgt spid="1229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nodeType="click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animEffect transition="in" filter="barn(inVertical)">
                                      <p:cBhvr>
                                        <p:cTn id="27"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26457CF-6AC2-44A2-AF72-6359601C50C1}"/>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1. Les pneumopathies (suite)</a:t>
            </a:r>
          </a:p>
        </p:txBody>
      </p:sp>
      <p:sp>
        <p:nvSpPr>
          <p:cNvPr id="11267" name="Rectangle 3">
            <a:extLst>
              <a:ext uri="{FF2B5EF4-FFF2-40B4-BE49-F238E27FC236}">
                <a16:creationId xmlns:a16="http://schemas.microsoft.com/office/drawing/2014/main" id="{71950632-3654-4987-900A-2510F53E73B8}"/>
              </a:ext>
            </a:extLst>
          </p:cNvPr>
          <p:cNvSpPr>
            <a:spLocks noGrp="1" noChangeArrowheads="1"/>
          </p:cNvSpPr>
          <p:nvPr>
            <p:ph idx="1"/>
          </p:nvPr>
        </p:nvSpPr>
        <p:spPr>
          <a:xfrm>
            <a:off x="179388" y="1916113"/>
            <a:ext cx="6121400" cy="4321199"/>
          </a:xfrm>
        </p:spPr>
        <p:txBody>
          <a:bodyPr rtlCol="0">
            <a:noAutofit/>
          </a:bodyPr>
          <a:lstStyle/>
          <a:p>
            <a:pPr marL="0" indent="0" eaLnBrk="1" fontAlgn="auto" hangingPunct="1">
              <a:buNone/>
              <a:defRPr/>
            </a:pPr>
            <a:r>
              <a:rPr lang="fr-FR" altLang="fr-FR" sz="2000" b="1" u="sng" dirty="0">
                <a:solidFill>
                  <a:srgbClr val="00B0F0"/>
                </a:solidFill>
              </a:rPr>
              <a:t>F. Rôle de l’AS: pour l’ensemble des pathologies respiratoires</a:t>
            </a:r>
          </a:p>
          <a:p>
            <a:pPr marL="0" indent="0" eaLnBrk="1" fontAlgn="auto" hangingPunct="1">
              <a:buFont typeface="Arial" charset="0"/>
              <a:buNone/>
              <a:defRPr/>
            </a:pPr>
            <a:r>
              <a:rPr lang="fr-FR" altLang="fr-FR" sz="1800" b="1" dirty="0">
                <a:solidFill>
                  <a:srgbClr val="00B0F0"/>
                </a:solidFill>
              </a:rPr>
              <a:t>Le patient qui manque d’air est souvent agité car il n’arrive pas à respirer correctement, et cette sensation d’étouffement le rend anxieux. L’AS doit être calme et rassurant.</a:t>
            </a:r>
          </a:p>
          <a:p>
            <a:pPr marL="288036" lvl="1" indent="-137160" eaLnBrk="1" fontAlgn="auto" hangingPunct="1">
              <a:buFont typeface="Wingdings" panose="05000000000000000000" pitchFamily="2" charset="2"/>
              <a:buChar char="ü"/>
              <a:defRPr/>
            </a:pPr>
            <a:r>
              <a:rPr lang="fr-FR" altLang="fr-FR" sz="1800" b="1" dirty="0">
                <a:solidFill>
                  <a:srgbClr val="00B0F0"/>
                </a:solidFill>
              </a:rPr>
              <a:t>Asseoir confortablement le patient (1/2 assis)</a:t>
            </a:r>
          </a:p>
          <a:p>
            <a:pPr marL="288036" lvl="1" indent="-137160" eaLnBrk="1" fontAlgn="auto" hangingPunct="1">
              <a:buFont typeface="Wingdings" panose="05000000000000000000" pitchFamily="2" charset="2"/>
              <a:buChar char="ü"/>
              <a:defRPr/>
            </a:pPr>
            <a:r>
              <a:rPr lang="fr-FR" altLang="fr-FR" sz="1800" b="1" dirty="0">
                <a:solidFill>
                  <a:srgbClr val="00B0F0"/>
                </a:solidFill>
              </a:rPr>
              <a:t>Mettre des oreillers dans le dos</a:t>
            </a:r>
          </a:p>
          <a:p>
            <a:pPr marL="288036" lvl="1" indent="-137160" eaLnBrk="1" fontAlgn="auto" hangingPunct="1">
              <a:buFont typeface="Wingdings" panose="05000000000000000000" pitchFamily="2" charset="2"/>
              <a:buChar char="ü"/>
              <a:defRPr/>
            </a:pPr>
            <a:r>
              <a:rPr lang="fr-FR" altLang="fr-FR" sz="1800" b="1" dirty="0">
                <a:solidFill>
                  <a:srgbClr val="00B0F0"/>
                </a:solidFill>
              </a:rPr>
              <a:t>Aérer la chambre</a:t>
            </a:r>
          </a:p>
          <a:p>
            <a:pPr marL="288036" lvl="1" indent="-137160" eaLnBrk="1" fontAlgn="auto" hangingPunct="1">
              <a:buFont typeface="Wingdings" panose="05000000000000000000" pitchFamily="2" charset="2"/>
              <a:buChar char="ü"/>
              <a:defRPr/>
            </a:pPr>
            <a:r>
              <a:rPr lang="fr-FR" altLang="fr-FR" sz="1800" b="1" dirty="0">
                <a:solidFill>
                  <a:srgbClr val="00B0F0"/>
                </a:solidFill>
              </a:rPr>
              <a:t>Contrôler la fréquence respiratoire: 12 à 20 mouvements par mn pour l’adulte</a:t>
            </a:r>
          </a:p>
          <a:p>
            <a:pPr marL="288036" lvl="1" indent="-137160" eaLnBrk="1" fontAlgn="auto" hangingPunct="1">
              <a:buFont typeface="Wingdings" panose="05000000000000000000" pitchFamily="2" charset="2"/>
              <a:buChar char="ü"/>
              <a:defRPr/>
            </a:pPr>
            <a:r>
              <a:rPr lang="fr-FR" altLang="fr-FR" sz="1800" b="1" dirty="0">
                <a:solidFill>
                  <a:srgbClr val="00B0F0"/>
                </a:solidFill>
              </a:rPr>
              <a:t>Surveiller les signes cutanés (cyanose)</a:t>
            </a:r>
          </a:p>
          <a:p>
            <a:pPr marL="288036" lvl="1" indent="-137160" eaLnBrk="1" fontAlgn="auto" hangingPunct="1">
              <a:buFont typeface="Wingdings" panose="05000000000000000000" pitchFamily="2" charset="2"/>
              <a:buChar char="ü"/>
              <a:defRPr/>
            </a:pPr>
            <a:r>
              <a:rPr lang="fr-FR" altLang="fr-FR" sz="1800" b="1" dirty="0">
                <a:solidFill>
                  <a:srgbClr val="00B0F0"/>
                </a:solidFill>
              </a:rPr>
              <a:t>Sueurs au visage et aux mains</a:t>
            </a:r>
          </a:p>
          <a:p>
            <a:pPr marL="288036" lvl="1" indent="-137160" eaLnBrk="1" fontAlgn="auto" hangingPunct="1">
              <a:buFont typeface="Wingdings" panose="05000000000000000000" pitchFamily="2" charset="2"/>
              <a:buChar char="ü"/>
              <a:defRPr/>
            </a:pPr>
            <a:r>
              <a:rPr lang="fr-FR" altLang="fr-FR" sz="1800" b="1" dirty="0">
                <a:solidFill>
                  <a:srgbClr val="00B0F0"/>
                </a:solidFill>
              </a:rPr>
              <a:t>Toutes ces observations seront notées dans le dossier de soins et transmises à l’IDE</a:t>
            </a:r>
          </a:p>
        </p:txBody>
      </p:sp>
      <p:pic>
        <p:nvPicPr>
          <p:cNvPr id="15364" name="Picture 4">
            <a:extLst>
              <a:ext uri="{FF2B5EF4-FFF2-40B4-BE49-F238E27FC236}">
                <a16:creationId xmlns:a16="http://schemas.microsoft.com/office/drawing/2014/main" id="{0E41DC55-70AF-4E18-8E80-2C3BFF773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425" y="4143375"/>
            <a:ext cx="269557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a:extLst>
              <a:ext uri="{FF2B5EF4-FFF2-40B4-BE49-F238E27FC236}">
                <a16:creationId xmlns:a16="http://schemas.microsoft.com/office/drawing/2014/main" id="{F8230C89-5F27-49CB-A252-AFDDE2E5F6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8425" y="2068513"/>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Image 5">
            <a:extLst>
              <a:ext uri="{FF2B5EF4-FFF2-40B4-BE49-F238E27FC236}">
                <a16:creationId xmlns:a16="http://schemas.microsoft.com/office/drawing/2014/main" id="{4C44E2F1-39D6-4788-A8FC-B2A18DD109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9188" y="309563"/>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5D819A89-EF88-4C18-9297-431F235DB862}"/>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1. Les pneumopathies (suite et fin)</a:t>
            </a:r>
          </a:p>
        </p:txBody>
      </p:sp>
      <p:sp>
        <p:nvSpPr>
          <p:cNvPr id="16387" name="Rectangle 3">
            <a:extLst>
              <a:ext uri="{FF2B5EF4-FFF2-40B4-BE49-F238E27FC236}">
                <a16:creationId xmlns:a16="http://schemas.microsoft.com/office/drawing/2014/main" id="{52F1FCAF-7977-4B38-96A5-7C0B7577CB10}"/>
              </a:ext>
            </a:extLst>
          </p:cNvPr>
          <p:cNvSpPr>
            <a:spLocks noGrp="1" noChangeArrowheads="1"/>
          </p:cNvSpPr>
          <p:nvPr>
            <p:ph idx="1"/>
          </p:nvPr>
        </p:nvSpPr>
        <p:spPr/>
        <p:txBody>
          <a:bodyPr/>
          <a:lstStyle/>
          <a:p>
            <a:pPr eaLnBrk="1" hangingPunct="1"/>
            <a:r>
              <a:rPr lang="fr-FR" altLang="fr-FR" sz="2800" u="sng" dirty="0"/>
              <a:t>G. L’évolution:</a:t>
            </a:r>
          </a:p>
          <a:p>
            <a:pPr lvl="1" eaLnBrk="1" hangingPunct="1">
              <a:buFont typeface="Wingdings" panose="05000000000000000000" pitchFamily="2" charset="2"/>
              <a:buChar char="ü"/>
            </a:pPr>
            <a:r>
              <a:rPr lang="fr-FR" altLang="fr-FR" sz="2800" dirty="0"/>
              <a:t>Favorable si traitement précoce (une à deux semaines)</a:t>
            </a:r>
          </a:p>
          <a:p>
            <a:pPr lvl="1" eaLnBrk="1" hangingPunct="1">
              <a:buFont typeface="Wingdings" panose="05000000000000000000" pitchFamily="2" charset="2"/>
              <a:buChar char="ü"/>
            </a:pPr>
            <a:r>
              <a:rPr lang="fr-FR" altLang="fr-FR" sz="2800" dirty="0"/>
              <a:t>Peut se compliquer :</a:t>
            </a:r>
          </a:p>
          <a:p>
            <a:pPr lvl="2" eaLnBrk="1" hangingPunct="1"/>
            <a:r>
              <a:rPr lang="fr-FR" altLang="fr-FR" sz="2800" dirty="0"/>
              <a:t>Syndrome d’insuffisance respiratoire</a:t>
            </a:r>
          </a:p>
          <a:p>
            <a:pPr lvl="2" eaLnBrk="1" hangingPunct="1"/>
            <a:r>
              <a:rPr lang="fr-FR" altLang="fr-FR" sz="2800" dirty="0"/>
              <a:t>Septicémie</a:t>
            </a:r>
          </a:p>
        </p:txBody>
      </p:sp>
      <p:pic>
        <p:nvPicPr>
          <p:cNvPr id="16388" name="Image 3">
            <a:extLst>
              <a:ext uri="{FF2B5EF4-FFF2-40B4-BE49-F238E27FC236}">
                <a16:creationId xmlns:a16="http://schemas.microsoft.com/office/drawing/2014/main" id="{4F0C27AF-A4E0-476A-B92B-04B06EE08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45878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FE00C31-1F62-4FA2-9E7A-033460DAB112}"/>
              </a:ext>
            </a:extLst>
          </p:cNvPr>
          <p:cNvSpPr>
            <a:spLocks noGrp="1" noChangeArrowheads="1"/>
          </p:cNvSpPr>
          <p:nvPr>
            <p:ph type="title"/>
          </p:nvPr>
        </p:nvSpPr>
        <p:spPr>
          <a:xfrm>
            <a:off x="684213" y="908050"/>
            <a:ext cx="7543800" cy="838200"/>
          </a:xfrm>
        </p:spPr>
        <p:txBody>
          <a:bodyPr/>
          <a:lstStyle/>
          <a:p>
            <a:pPr eaLnBrk="1" fontAlgn="auto" hangingPunct="1">
              <a:spcAft>
                <a:spcPts val="0"/>
              </a:spcAft>
              <a:defRPr/>
            </a:pPr>
            <a:r>
              <a:rPr lang="fr-FR" dirty="0">
                <a:solidFill>
                  <a:schemeClr val="tx1">
                    <a:lumMod val="75000"/>
                    <a:lumOff val="25000"/>
                  </a:schemeClr>
                </a:solidFill>
              </a:rPr>
              <a:t>2</a:t>
            </a:r>
            <a:r>
              <a:rPr lang="fr-FR" dirty="0">
                <a:solidFill>
                  <a:srgbClr val="00B0F0"/>
                </a:solidFill>
              </a:rPr>
              <a:t>. Asthme</a:t>
            </a:r>
          </a:p>
        </p:txBody>
      </p:sp>
      <p:sp>
        <p:nvSpPr>
          <p:cNvPr id="17411" name="Rectangle 3">
            <a:extLst>
              <a:ext uri="{FF2B5EF4-FFF2-40B4-BE49-F238E27FC236}">
                <a16:creationId xmlns:a16="http://schemas.microsoft.com/office/drawing/2014/main" id="{666845DB-BD6A-4D79-BB22-A2E54EA317FB}"/>
              </a:ext>
            </a:extLst>
          </p:cNvPr>
          <p:cNvSpPr>
            <a:spLocks noGrp="1" noChangeArrowheads="1"/>
          </p:cNvSpPr>
          <p:nvPr>
            <p:ph idx="1"/>
          </p:nvPr>
        </p:nvSpPr>
        <p:spPr>
          <a:xfrm>
            <a:off x="336550" y="2301875"/>
            <a:ext cx="3829050" cy="3671888"/>
          </a:xfrm>
        </p:spPr>
        <p:txBody>
          <a:bodyPr/>
          <a:lstStyle/>
          <a:p>
            <a:pPr marL="0" indent="0" eaLnBrk="1" hangingPunct="1">
              <a:buFont typeface="Arial" panose="020B0604020202020204" pitchFamily="34" charset="0"/>
              <a:buNone/>
            </a:pPr>
            <a:r>
              <a:rPr lang="fr-FR" altLang="fr-FR" sz="2800">
                <a:solidFill>
                  <a:srgbClr val="00B0F0"/>
                </a:solidFill>
              </a:rPr>
              <a:t>L’asthme fait partie des syndromes obstructifs expiratoires. Il est caractérisé par une dyspnée avec une expiration difficile et longue, associée à des râles sibilants (sifflants)</a:t>
            </a:r>
          </a:p>
          <a:p>
            <a:pPr marL="0" indent="0" eaLnBrk="1" hangingPunct="1">
              <a:buFont typeface="Arial" panose="020B0604020202020204" pitchFamily="34" charset="0"/>
              <a:buNone/>
            </a:pPr>
            <a:endParaRPr lang="fr-FR" altLang="fr-FR" sz="2000"/>
          </a:p>
          <a:p>
            <a:pPr marL="0" indent="0" eaLnBrk="1" hangingPunct="1">
              <a:buFont typeface="Arial" panose="020B0604020202020204" pitchFamily="34" charset="0"/>
              <a:buNone/>
            </a:pPr>
            <a:endParaRPr lang="fr-FR" altLang="fr-FR" sz="2000"/>
          </a:p>
          <a:p>
            <a:pPr marL="0" indent="0" eaLnBrk="1" hangingPunct="1">
              <a:buFont typeface="Arial" panose="020B0604020202020204" pitchFamily="34" charset="0"/>
              <a:buNone/>
            </a:pPr>
            <a:endParaRPr lang="fr-FR" altLang="fr-FR" sz="2000"/>
          </a:p>
        </p:txBody>
      </p:sp>
      <p:pic>
        <p:nvPicPr>
          <p:cNvPr id="17412" name="Picture 5">
            <a:extLst>
              <a:ext uri="{FF2B5EF4-FFF2-40B4-BE49-F238E27FC236}">
                <a16:creationId xmlns:a16="http://schemas.microsoft.com/office/drawing/2014/main" id="{B0787DDB-0A02-4175-BC5D-0E6057212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800350"/>
            <a:ext cx="3463925" cy="263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Image 4">
            <a:extLst>
              <a:ext uri="{FF2B5EF4-FFF2-40B4-BE49-F238E27FC236}">
                <a16:creationId xmlns:a16="http://schemas.microsoft.com/office/drawing/2014/main" id="{2BC72862-863F-4C19-86A4-18851A6FF6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0" y="355600"/>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A5F55C1-5B22-4540-90B8-F0DA0117BB84}"/>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2. Asthme</a:t>
            </a:r>
          </a:p>
        </p:txBody>
      </p:sp>
      <p:sp>
        <p:nvSpPr>
          <p:cNvPr id="15363" name="Rectangle 3">
            <a:extLst>
              <a:ext uri="{FF2B5EF4-FFF2-40B4-BE49-F238E27FC236}">
                <a16:creationId xmlns:a16="http://schemas.microsoft.com/office/drawing/2014/main" id="{CB2A3C9E-D149-4833-A111-C7E7E6A7623A}"/>
              </a:ext>
            </a:extLst>
          </p:cNvPr>
          <p:cNvSpPr>
            <a:spLocks noGrp="1" noChangeArrowheads="1"/>
          </p:cNvSpPr>
          <p:nvPr>
            <p:ph idx="1"/>
          </p:nvPr>
        </p:nvSpPr>
        <p:spPr>
          <a:xfrm>
            <a:off x="273050" y="2192338"/>
            <a:ext cx="4537075" cy="3529012"/>
          </a:xfrm>
        </p:spPr>
        <p:txBody>
          <a:bodyPr/>
          <a:lstStyle/>
          <a:p>
            <a:pPr marL="0" indent="0" eaLnBrk="1" hangingPunct="1">
              <a:buFont typeface="Arial" panose="020B0604020202020204" pitchFamily="34" charset="0"/>
              <a:buNone/>
            </a:pPr>
            <a:r>
              <a:rPr lang="fr-FR" altLang="fr-FR" sz="2000" u="sng" dirty="0"/>
              <a:t>A. Mécanisme:</a:t>
            </a:r>
          </a:p>
          <a:p>
            <a:pPr marL="0" indent="0" eaLnBrk="1" hangingPunct="1">
              <a:buFont typeface="Arial" panose="020B0604020202020204" pitchFamily="34" charset="0"/>
              <a:buNone/>
            </a:pPr>
            <a:r>
              <a:rPr lang="fr-FR" altLang="fr-FR" sz="2000" dirty="0"/>
              <a:t>Maladie chronique, inflammatoire, non contagieuse, qui affecte les bronches. On retrouve dans l’asthme :</a:t>
            </a:r>
          </a:p>
          <a:p>
            <a:pPr lvl="1" eaLnBrk="1" hangingPunct="1"/>
            <a:r>
              <a:rPr lang="fr-FR" altLang="fr-FR" sz="1600" dirty="0"/>
              <a:t>Une inflammation de l’épithélium bronchique, avec, notamment un gonflement (œdème)</a:t>
            </a:r>
          </a:p>
          <a:p>
            <a:pPr lvl="1" eaLnBrk="1" hangingPunct="1"/>
            <a:r>
              <a:rPr lang="fr-FR" altLang="fr-FR" sz="1600" dirty="0"/>
              <a:t>Une </a:t>
            </a:r>
            <a:r>
              <a:rPr lang="fr-FR" altLang="fr-FR" sz="1600" dirty="0" err="1"/>
              <a:t>broncho-constriction</a:t>
            </a:r>
            <a:r>
              <a:rPr lang="fr-FR" altLang="fr-FR" sz="1600" dirty="0"/>
              <a:t> : contraction des muscles lisses bronchiques, ou spasme</a:t>
            </a:r>
          </a:p>
          <a:p>
            <a:pPr lvl="1" eaLnBrk="1" hangingPunct="1"/>
            <a:r>
              <a:rPr lang="fr-FR" altLang="fr-FR" sz="1600" dirty="0"/>
              <a:t>Une hypersécrétion de mucus épais.</a:t>
            </a:r>
          </a:p>
          <a:p>
            <a:pPr marL="0" indent="0" eaLnBrk="1" hangingPunct="1">
              <a:buFont typeface="Arial" panose="020B0604020202020204" pitchFamily="34" charset="0"/>
              <a:buNone/>
            </a:pPr>
            <a:r>
              <a:rPr lang="fr-FR" altLang="fr-FR" sz="2000" dirty="0"/>
              <a:t>Ces 3 phénomènes sont la cause de la dyspnée et de la difficulté à expirer.</a:t>
            </a:r>
          </a:p>
        </p:txBody>
      </p:sp>
      <p:pic>
        <p:nvPicPr>
          <p:cNvPr id="18436" name="Picture 3">
            <a:extLst>
              <a:ext uri="{FF2B5EF4-FFF2-40B4-BE49-F238E27FC236}">
                <a16:creationId xmlns:a16="http://schemas.microsoft.com/office/drawing/2014/main" id="{5B9CC052-EFA5-4057-B8D6-C8F2EFE5BA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565400"/>
            <a:ext cx="3857625" cy="278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Image 4">
            <a:extLst>
              <a:ext uri="{FF2B5EF4-FFF2-40B4-BE49-F238E27FC236}">
                <a16:creationId xmlns:a16="http://schemas.microsoft.com/office/drawing/2014/main" id="{F8379DBD-86B1-4A09-AC18-DBFC06194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750" y="24288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Effect transition="in" filter="fade">
                                      <p:cBhvr>
                                        <p:cTn id="13" dur="500"/>
                                        <p:tgtEl>
                                          <p:spTgt spid="1536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5363">
                                            <p:txEl>
                                              <p:pRg st="2" end="2"/>
                                            </p:txEl>
                                          </p:spTgt>
                                        </p:tgtEl>
                                        <p:attrNameLst>
                                          <p:attrName>style.visibility</p:attrName>
                                        </p:attrNameLst>
                                      </p:cBhvr>
                                      <p:to>
                                        <p:strVal val="visible"/>
                                      </p:to>
                                    </p:set>
                                    <p:anim calcmode="lin" valueType="num">
                                      <p:cBhvr additive="base">
                                        <p:cTn id="18"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5363">
                                            <p:txEl>
                                              <p:pRg st="3" end="3"/>
                                            </p:txEl>
                                          </p:spTgt>
                                        </p:tgtEl>
                                        <p:attrNameLst>
                                          <p:attrName>style.visibility</p:attrName>
                                        </p:attrNameLst>
                                      </p:cBhvr>
                                      <p:to>
                                        <p:strVal val="visible"/>
                                      </p:to>
                                    </p:set>
                                    <p:anim calcmode="lin" valueType="num">
                                      <p:cBhvr additive="base">
                                        <p:cTn id="24"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53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15363">
                                            <p:txEl>
                                              <p:pRg st="4" end="4"/>
                                            </p:txEl>
                                          </p:spTgt>
                                        </p:tgtEl>
                                        <p:attrNameLst>
                                          <p:attrName>style.visibility</p:attrName>
                                        </p:attrNameLst>
                                      </p:cBhvr>
                                      <p:to>
                                        <p:strVal val="visible"/>
                                      </p:to>
                                    </p:set>
                                    <p:anim calcmode="lin" valueType="num">
                                      <p:cBhvr additive="base">
                                        <p:cTn id="30"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E3FC64C-4AC8-4B7D-9CC2-EBD27B11DC34}"/>
              </a:ext>
            </a:extLst>
          </p:cNvPr>
          <p:cNvSpPr>
            <a:spLocks noGrp="1" noChangeArrowheads="1"/>
          </p:cNvSpPr>
          <p:nvPr>
            <p:ph type="title"/>
          </p:nvPr>
        </p:nvSpPr>
        <p:spPr>
          <a:xfrm>
            <a:off x="457200" y="987425"/>
            <a:ext cx="4929188" cy="735013"/>
          </a:xfrm>
        </p:spPr>
        <p:txBody>
          <a:bodyPr>
            <a:normAutofit fontScale="90000"/>
          </a:bodyPr>
          <a:lstStyle/>
          <a:p>
            <a:pPr eaLnBrk="1" fontAlgn="auto" hangingPunct="1">
              <a:spcAft>
                <a:spcPts val="0"/>
              </a:spcAft>
              <a:defRPr/>
            </a:pPr>
            <a:br>
              <a:rPr lang="fr-FR" dirty="0">
                <a:solidFill>
                  <a:schemeClr val="tx1">
                    <a:lumMod val="75000"/>
                    <a:lumOff val="25000"/>
                  </a:schemeClr>
                </a:solidFill>
              </a:rPr>
            </a:br>
            <a:r>
              <a:rPr lang="fr-FR" dirty="0">
                <a:solidFill>
                  <a:schemeClr val="tx1">
                    <a:lumMod val="75000"/>
                    <a:lumOff val="25000"/>
                  </a:schemeClr>
                </a:solidFill>
              </a:rPr>
              <a:t>2. Asthme </a:t>
            </a:r>
            <a:br>
              <a:rPr lang="fr-FR" dirty="0">
                <a:solidFill>
                  <a:schemeClr val="tx1">
                    <a:lumMod val="75000"/>
                    <a:lumOff val="25000"/>
                  </a:schemeClr>
                </a:solidFill>
              </a:rPr>
            </a:br>
            <a:endParaRPr lang="fr-FR" dirty="0">
              <a:solidFill>
                <a:schemeClr val="tx1">
                  <a:lumMod val="75000"/>
                  <a:lumOff val="25000"/>
                </a:schemeClr>
              </a:solidFill>
            </a:endParaRPr>
          </a:p>
        </p:txBody>
      </p:sp>
      <p:sp>
        <p:nvSpPr>
          <p:cNvPr id="16387" name="Rectangle 3">
            <a:extLst>
              <a:ext uri="{FF2B5EF4-FFF2-40B4-BE49-F238E27FC236}">
                <a16:creationId xmlns:a16="http://schemas.microsoft.com/office/drawing/2014/main" id="{253C19E8-C05C-46E8-93C3-09AC57A353A1}"/>
              </a:ext>
            </a:extLst>
          </p:cNvPr>
          <p:cNvSpPr>
            <a:spLocks noGrp="1"/>
          </p:cNvSpPr>
          <p:nvPr>
            <p:ph idx="1"/>
          </p:nvPr>
        </p:nvSpPr>
        <p:spPr>
          <a:xfrm>
            <a:off x="219075" y="2184400"/>
            <a:ext cx="4929188" cy="4140200"/>
          </a:xfrm>
        </p:spPr>
        <p:txBody>
          <a:bodyPr rtlCol="0">
            <a:normAutofit fontScale="92500" lnSpcReduction="20000"/>
          </a:bodyPr>
          <a:lstStyle/>
          <a:p>
            <a:pPr marL="68580" indent="-68580" eaLnBrk="1" fontAlgn="auto" hangingPunct="1">
              <a:defRPr/>
            </a:pPr>
            <a:r>
              <a:rPr lang="fr-FR" altLang="fr-FR" sz="2800" u="sng" dirty="0">
                <a:solidFill>
                  <a:schemeClr val="tx1">
                    <a:lumMod val="75000"/>
                    <a:lumOff val="25000"/>
                  </a:schemeClr>
                </a:solidFill>
              </a:rPr>
              <a:t>B. Facteurs prédisposants : </a:t>
            </a:r>
            <a:endParaRPr lang="fr-FR" altLang="fr-FR" sz="1900" u="sng" dirty="0">
              <a:solidFill>
                <a:schemeClr val="tx1">
                  <a:lumMod val="75000"/>
                  <a:lumOff val="25000"/>
                </a:schemeClr>
              </a:solidFill>
            </a:endParaRPr>
          </a:p>
          <a:p>
            <a:pPr marL="288036" lvl="1" indent="-137160" eaLnBrk="1" fontAlgn="auto" hangingPunct="1">
              <a:buFont typeface="Wingdings" panose="05000000000000000000" pitchFamily="2" charset="2"/>
              <a:buChar char="ü"/>
              <a:defRPr/>
            </a:pPr>
            <a:r>
              <a:rPr lang="fr-FR" altLang="fr-FR" sz="1900" dirty="0">
                <a:solidFill>
                  <a:schemeClr val="tx1">
                    <a:lumMod val="75000"/>
                    <a:lumOff val="25000"/>
                  </a:schemeClr>
                </a:solidFill>
              </a:rPr>
              <a:t>Génétique,  atopie (prédisposition à développer des allergènes)</a:t>
            </a:r>
          </a:p>
          <a:p>
            <a:pPr marL="68580" indent="-68580" eaLnBrk="1" fontAlgn="auto" hangingPunct="1">
              <a:defRPr/>
            </a:pPr>
            <a:r>
              <a:rPr lang="fr-FR" altLang="fr-FR" sz="2800" u="sng" dirty="0">
                <a:solidFill>
                  <a:schemeClr val="tx1">
                    <a:lumMod val="75000"/>
                    <a:lumOff val="25000"/>
                  </a:schemeClr>
                </a:solidFill>
              </a:rPr>
              <a:t>C. Facteurs favorisants/déclenchants </a:t>
            </a:r>
            <a:r>
              <a:rPr lang="fr-FR" altLang="fr-FR" sz="2800" dirty="0">
                <a:solidFill>
                  <a:schemeClr val="tx1">
                    <a:lumMod val="75000"/>
                    <a:lumOff val="25000"/>
                  </a:schemeClr>
                </a:solidFill>
              </a:rPr>
              <a:t>:</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Allergènes (poussière, pollen, poils d’animaux, acariens…)</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Exercice musculaire</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Infections respiratoires virales     (rhumes, bronchites, sinusites…)</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Les gaz irritants (gaz d’échappement, pollution atmosphérique…)</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La fumée (feu, tabac, encens)</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Les émotions fortes, stress</a:t>
            </a:r>
          </a:p>
          <a:p>
            <a:pPr marL="288036" lvl="1" indent="-137160" eaLnBrk="1" fontAlgn="auto" hangingPunct="1">
              <a:buFont typeface="Wingdings" panose="05000000000000000000" pitchFamily="2" charset="2"/>
              <a:buChar char="ü"/>
              <a:defRPr/>
            </a:pPr>
            <a:r>
              <a:rPr lang="fr-FR" altLang="fr-FR" sz="1800" dirty="0">
                <a:solidFill>
                  <a:schemeClr val="tx1">
                    <a:lumMod val="75000"/>
                    <a:lumOff val="25000"/>
                  </a:schemeClr>
                </a:solidFill>
              </a:rPr>
              <a:t>Reflux gastro-œsophagien... </a:t>
            </a:r>
            <a:br>
              <a:rPr lang="fr-FR" altLang="fr-FR" sz="1350" dirty="0">
                <a:solidFill>
                  <a:schemeClr val="tx1">
                    <a:lumMod val="75000"/>
                    <a:lumOff val="25000"/>
                  </a:schemeClr>
                </a:solidFill>
              </a:rPr>
            </a:br>
            <a:endParaRPr lang="fr-FR" altLang="fr-FR" sz="1350" dirty="0">
              <a:solidFill>
                <a:schemeClr val="tx1">
                  <a:lumMod val="75000"/>
                  <a:lumOff val="25000"/>
                </a:schemeClr>
              </a:solidFill>
            </a:endParaRPr>
          </a:p>
          <a:p>
            <a:pPr marL="288036" lvl="1" indent="-137160" eaLnBrk="1" fontAlgn="auto" hangingPunct="1">
              <a:defRPr/>
            </a:pPr>
            <a:endParaRPr lang="fr-FR" altLang="fr-FR" sz="1350" dirty="0">
              <a:solidFill>
                <a:schemeClr val="tx1">
                  <a:lumMod val="75000"/>
                  <a:lumOff val="25000"/>
                </a:schemeClr>
              </a:solidFill>
            </a:endParaRPr>
          </a:p>
        </p:txBody>
      </p:sp>
      <p:pic>
        <p:nvPicPr>
          <p:cNvPr id="19460" name="Picture 4">
            <a:extLst>
              <a:ext uri="{FF2B5EF4-FFF2-40B4-BE49-F238E27FC236}">
                <a16:creationId xmlns:a16="http://schemas.microsoft.com/office/drawing/2014/main" id="{04F604F3-2FB8-49CD-B5C3-D44529E96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2349500"/>
            <a:ext cx="3571875" cy="388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a:extLst>
              <a:ext uri="{FF2B5EF4-FFF2-40B4-BE49-F238E27FC236}">
                <a16:creationId xmlns:a16="http://schemas.microsoft.com/office/drawing/2014/main" id="{B0C02FF2-2D6E-4D98-A184-BAB96C48D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0013" y="169863"/>
            <a:ext cx="29527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Image 5">
            <a:extLst>
              <a:ext uri="{FF2B5EF4-FFF2-40B4-BE49-F238E27FC236}">
                <a16:creationId xmlns:a16="http://schemas.microsoft.com/office/drawing/2014/main" id="{A84FD2FC-6631-45EC-98B6-D4F53B8E93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4913" y="501650"/>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anim calcmode="lin" valueType="num">
                                      <p:cBhvr additive="base">
                                        <p:cTn id="1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anim calcmode="lin" valueType="num">
                                      <p:cBhvr additive="base">
                                        <p:cTn id="21"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anim calcmode="lin" valueType="num">
                                      <p:cBhvr additive="base">
                                        <p:cTn id="27"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16387">
                                            <p:txEl>
                                              <p:pRg st="6" end="6"/>
                                            </p:txEl>
                                          </p:spTgt>
                                        </p:tgtEl>
                                        <p:attrNameLst>
                                          <p:attrName>style.visibility</p:attrName>
                                        </p:attrNameLst>
                                      </p:cBhvr>
                                      <p:to>
                                        <p:strVal val="visible"/>
                                      </p:to>
                                    </p:set>
                                    <p:anim calcmode="lin" valueType="num">
                                      <p:cBhvr additive="base">
                                        <p:cTn id="33" dur="500" fill="hold"/>
                                        <p:tgtEl>
                                          <p:spTgt spid="1638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16387">
                                            <p:txEl>
                                              <p:pRg st="7" end="7"/>
                                            </p:txEl>
                                          </p:spTgt>
                                        </p:tgtEl>
                                        <p:attrNameLst>
                                          <p:attrName>style.visibility</p:attrName>
                                        </p:attrNameLst>
                                      </p:cBhvr>
                                      <p:to>
                                        <p:strVal val="visible"/>
                                      </p:to>
                                    </p:set>
                                    <p:anim calcmode="lin" valueType="num">
                                      <p:cBhvr additive="base">
                                        <p:cTn id="39" dur="500" fill="hold"/>
                                        <p:tgtEl>
                                          <p:spTgt spid="16387">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638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16387">
                                            <p:txEl>
                                              <p:pRg st="8" end="8"/>
                                            </p:txEl>
                                          </p:spTgt>
                                        </p:tgtEl>
                                        <p:attrNameLst>
                                          <p:attrName>style.visibility</p:attrName>
                                        </p:attrNameLst>
                                      </p:cBhvr>
                                      <p:to>
                                        <p:strVal val="visible"/>
                                      </p:to>
                                    </p:set>
                                    <p:anim calcmode="lin" valueType="num">
                                      <p:cBhvr additive="base">
                                        <p:cTn id="45" dur="500" fill="hold"/>
                                        <p:tgtEl>
                                          <p:spTgt spid="16387">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638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16387">
                                            <p:txEl>
                                              <p:pRg st="9" end="9"/>
                                            </p:txEl>
                                          </p:spTgt>
                                        </p:tgtEl>
                                        <p:attrNameLst>
                                          <p:attrName>style.visibility</p:attrName>
                                        </p:attrNameLst>
                                      </p:cBhvr>
                                      <p:to>
                                        <p:strVal val="visible"/>
                                      </p:to>
                                    </p:set>
                                    <p:anim calcmode="lin" valueType="num">
                                      <p:cBhvr additive="base">
                                        <p:cTn id="51" dur="500" fill="hold"/>
                                        <p:tgtEl>
                                          <p:spTgt spid="16387">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638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6D2B3001-3061-45DC-81CA-B783C6F3353A}"/>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2. Asthme</a:t>
            </a:r>
          </a:p>
        </p:txBody>
      </p:sp>
      <p:sp>
        <p:nvSpPr>
          <p:cNvPr id="17411" name="Rectangle 3">
            <a:extLst>
              <a:ext uri="{FF2B5EF4-FFF2-40B4-BE49-F238E27FC236}">
                <a16:creationId xmlns:a16="http://schemas.microsoft.com/office/drawing/2014/main" id="{E7EA6415-72A7-455B-A378-84C716AC1C67}"/>
              </a:ext>
            </a:extLst>
          </p:cNvPr>
          <p:cNvSpPr>
            <a:spLocks noGrp="1"/>
          </p:cNvSpPr>
          <p:nvPr>
            <p:ph idx="1"/>
          </p:nvPr>
        </p:nvSpPr>
        <p:spPr>
          <a:xfrm>
            <a:off x="827088" y="2060575"/>
            <a:ext cx="6643687" cy="3816350"/>
          </a:xfrm>
        </p:spPr>
        <p:txBody>
          <a:bodyPr rtlCol="0">
            <a:normAutofit/>
          </a:bodyPr>
          <a:lstStyle/>
          <a:p>
            <a:pPr marL="68580" indent="-68580" eaLnBrk="1" fontAlgn="auto" hangingPunct="1">
              <a:defRPr/>
            </a:pPr>
            <a:r>
              <a:rPr lang="fr-FR" altLang="fr-FR" sz="2800" u="sng" dirty="0">
                <a:solidFill>
                  <a:srgbClr val="00B0F0"/>
                </a:solidFill>
              </a:rPr>
              <a:t>D. Signes cliniques:</a:t>
            </a:r>
          </a:p>
          <a:p>
            <a:pPr marL="68580" indent="-68580" eaLnBrk="1" fontAlgn="auto" hangingPunct="1">
              <a:defRPr/>
            </a:pPr>
            <a:endParaRPr lang="fr-FR" altLang="fr-FR" sz="2800" u="sng" dirty="0">
              <a:solidFill>
                <a:srgbClr val="00B0F0"/>
              </a:solidFill>
            </a:endParaRPr>
          </a:p>
          <a:p>
            <a:pPr marL="288036" lvl="1" indent="-137160" eaLnBrk="1" fontAlgn="auto" hangingPunct="1">
              <a:buFont typeface="Wingdings" panose="05000000000000000000" pitchFamily="2" charset="2"/>
              <a:buChar char="ü"/>
              <a:defRPr/>
            </a:pPr>
            <a:r>
              <a:rPr lang="fr-FR" altLang="fr-FR" sz="2000" dirty="0">
                <a:solidFill>
                  <a:srgbClr val="00B0F0"/>
                </a:solidFill>
              </a:rPr>
              <a:t>Dyspnée</a:t>
            </a:r>
          </a:p>
          <a:p>
            <a:pPr marL="288036" lvl="1" indent="-137160" eaLnBrk="1" fontAlgn="auto" hangingPunct="1">
              <a:buFont typeface="Wingdings" panose="05000000000000000000" pitchFamily="2" charset="2"/>
              <a:buChar char="ü"/>
              <a:defRPr/>
            </a:pPr>
            <a:r>
              <a:rPr lang="fr-FR" altLang="fr-FR" sz="2000" dirty="0">
                <a:solidFill>
                  <a:srgbClr val="00B0F0"/>
                </a:solidFill>
              </a:rPr>
              <a:t>Sifflement à l’expiration et/ou inspiration (respiration sibilante)</a:t>
            </a:r>
          </a:p>
          <a:p>
            <a:pPr marL="288036" lvl="1" indent="-137160" eaLnBrk="1" fontAlgn="auto" hangingPunct="1">
              <a:buFont typeface="Wingdings" panose="05000000000000000000" pitchFamily="2" charset="2"/>
              <a:buChar char="ü"/>
              <a:defRPr/>
            </a:pPr>
            <a:r>
              <a:rPr lang="fr-FR" altLang="fr-FR" sz="2000" dirty="0">
                <a:solidFill>
                  <a:srgbClr val="00B0F0"/>
                </a:solidFill>
              </a:rPr>
              <a:t>Diminution de la saturation de l’hémoglobine en oxygène</a:t>
            </a:r>
          </a:p>
          <a:p>
            <a:pPr marL="288036" lvl="1" indent="-137160" eaLnBrk="1" fontAlgn="auto" hangingPunct="1">
              <a:buFont typeface="Wingdings" panose="05000000000000000000" pitchFamily="2" charset="2"/>
              <a:buChar char="ü"/>
              <a:defRPr/>
            </a:pPr>
            <a:r>
              <a:rPr lang="fr-FR" altLang="fr-FR" sz="2000" dirty="0">
                <a:solidFill>
                  <a:srgbClr val="00B0F0"/>
                </a:solidFill>
              </a:rPr>
              <a:t>Tachycardie</a:t>
            </a:r>
          </a:p>
          <a:p>
            <a:pPr marL="288036" lvl="1" indent="-137160" eaLnBrk="1" fontAlgn="auto" hangingPunct="1">
              <a:buFont typeface="Wingdings" panose="05000000000000000000" pitchFamily="2" charset="2"/>
              <a:buChar char="ü"/>
              <a:defRPr/>
            </a:pPr>
            <a:r>
              <a:rPr lang="fr-FR" altLang="fr-FR" sz="2000" dirty="0">
                <a:solidFill>
                  <a:srgbClr val="00B0F0"/>
                </a:solidFill>
              </a:rPr>
              <a:t>Tirage</a:t>
            </a:r>
          </a:p>
          <a:p>
            <a:pPr marL="288036" lvl="1" indent="-137160" eaLnBrk="1" fontAlgn="auto" hangingPunct="1">
              <a:buFont typeface="Wingdings" panose="05000000000000000000" pitchFamily="2" charset="2"/>
              <a:buChar char="ü"/>
              <a:defRPr/>
            </a:pPr>
            <a:r>
              <a:rPr lang="fr-FR" altLang="fr-FR" sz="2000" dirty="0">
                <a:solidFill>
                  <a:srgbClr val="00B0F0"/>
                </a:solidFill>
              </a:rPr>
              <a:t>Crises après activité physique</a:t>
            </a:r>
          </a:p>
          <a:p>
            <a:pPr marL="288036" lvl="1" indent="-137160" eaLnBrk="1" fontAlgn="auto" hangingPunct="1">
              <a:defRPr/>
            </a:pPr>
            <a:endParaRPr lang="fr-FR" altLang="fr-FR" sz="1350" dirty="0">
              <a:solidFill>
                <a:schemeClr val="tx1">
                  <a:lumMod val="75000"/>
                  <a:lumOff val="25000"/>
                </a:schemeClr>
              </a:solidFill>
            </a:endParaRPr>
          </a:p>
        </p:txBody>
      </p:sp>
      <p:pic>
        <p:nvPicPr>
          <p:cNvPr id="20484" name="Image 3">
            <a:extLst>
              <a:ext uri="{FF2B5EF4-FFF2-40B4-BE49-F238E27FC236}">
                <a16:creationId xmlns:a16="http://schemas.microsoft.com/office/drawing/2014/main" id="{CDF850F0-DCFC-4C71-B068-EB4B01FE02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45878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7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5C0041C-F085-4388-8125-A304B1A30B0A}"/>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2. Asthme</a:t>
            </a:r>
          </a:p>
        </p:txBody>
      </p:sp>
      <p:sp>
        <p:nvSpPr>
          <p:cNvPr id="31747" name="Rectangle 3">
            <a:extLst>
              <a:ext uri="{FF2B5EF4-FFF2-40B4-BE49-F238E27FC236}">
                <a16:creationId xmlns:a16="http://schemas.microsoft.com/office/drawing/2014/main" id="{A85E4EC3-F2FB-45E0-9530-6AF2434AE88C}"/>
              </a:ext>
            </a:extLst>
          </p:cNvPr>
          <p:cNvSpPr>
            <a:spLocks noGrp="1" noChangeArrowheads="1"/>
          </p:cNvSpPr>
          <p:nvPr>
            <p:ph idx="1"/>
          </p:nvPr>
        </p:nvSpPr>
        <p:spPr>
          <a:xfrm>
            <a:off x="822325" y="2276475"/>
            <a:ext cx="7772400" cy="3816350"/>
          </a:xfrm>
        </p:spPr>
        <p:txBody>
          <a:bodyPr rtlCol="0">
            <a:normAutofit fontScale="85000" lnSpcReduction="20000"/>
          </a:bodyPr>
          <a:lstStyle/>
          <a:p>
            <a:pPr marL="182880" indent="-182880" eaLnBrk="1" fontAlgn="auto" hangingPunct="1">
              <a:spcAft>
                <a:spcPts val="0"/>
              </a:spcAft>
              <a:defRPr/>
            </a:pPr>
            <a:r>
              <a:rPr lang="fr-FR" sz="2800" u="sng" dirty="0">
                <a:solidFill>
                  <a:schemeClr val="tx1">
                    <a:lumMod val="75000"/>
                    <a:lumOff val="25000"/>
                  </a:schemeClr>
                </a:solidFill>
              </a:rPr>
              <a:t>E. Signes de la crise d’asthme aiguë grave :</a:t>
            </a:r>
          </a:p>
          <a:p>
            <a:pPr marL="182880" indent="-182880" eaLnBrk="1" fontAlgn="auto" hangingPunct="1">
              <a:spcAft>
                <a:spcPts val="0"/>
              </a:spcAft>
              <a:defRPr/>
            </a:pPr>
            <a:endParaRPr lang="fr-FR" sz="2800" u="sng" dirty="0">
              <a:solidFill>
                <a:srgbClr val="00B0F0"/>
              </a:solidFill>
            </a:endParaRPr>
          </a:p>
          <a:p>
            <a:pPr marL="617220" lvl="1" indent="-342900" eaLnBrk="1" fontAlgn="auto" hangingPunct="1">
              <a:spcAft>
                <a:spcPts val="0"/>
              </a:spcAft>
              <a:buFont typeface="Wingdings" panose="05000000000000000000" pitchFamily="2" charset="2"/>
              <a:buChar char="ü"/>
              <a:defRPr/>
            </a:pPr>
            <a:r>
              <a:rPr lang="fr-FR" sz="3000" dirty="0">
                <a:solidFill>
                  <a:srgbClr val="00B0F0"/>
                </a:solidFill>
              </a:rPr>
              <a:t>Difficulté à parler (un mot à la fois)</a:t>
            </a:r>
          </a:p>
          <a:p>
            <a:pPr marL="617220" lvl="1" indent="-342900" eaLnBrk="1" fontAlgn="auto" hangingPunct="1">
              <a:spcAft>
                <a:spcPts val="0"/>
              </a:spcAft>
              <a:buFont typeface="Wingdings" panose="05000000000000000000" pitchFamily="2" charset="2"/>
              <a:buChar char="ü"/>
              <a:defRPr/>
            </a:pPr>
            <a:r>
              <a:rPr lang="fr-FR" sz="3000" dirty="0">
                <a:solidFill>
                  <a:srgbClr val="00B0F0"/>
                </a:solidFill>
              </a:rPr>
              <a:t>Cyanose</a:t>
            </a:r>
          </a:p>
          <a:p>
            <a:pPr marL="617220" lvl="1" indent="-342900" eaLnBrk="1" fontAlgn="auto" hangingPunct="1">
              <a:spcAft>
                <a:spcPts val="0"/>
              </a:spcAft>
              <a:buFont typeface="Wingdings" panose="05000000000000000000" pitchFamily="2" charset="2"/>
              <a:buChar char="ü"/>
              <a:defRPr/>
            </a:pPr>
            <a:r>
              <a:rPr lang="fr-FR" sz="3000" dirty="0">
                <a:solidFill>
                  <a:srgbClr val="00B0F0"/>
                </a:solidFill>
              </a:rPr>
              <a:t>Troubles de la conscience</a:t>
            </a:r>
          </a:p>
          <a:p>
            <a:pPr marL="617220" lvl="1" indent="-342900" eaLnBrk="1" fontAlgn="auto" hangingPunct="1">
              <a:spcAft>
                <a:spcPts val="0"/>
              </a:spcAft>
              <a:buFont typeface="Wingdings" panose="05000000000000000000" pitchFamily="2" charset="2"/>
              <a:buChar char="ü"/>
              <a:defRPr/>
            </a:pPr>
            <a:r>
              <a:rPr lang="fr-FR" sz="3000" dirty="0">
                <a:solidFill>
                  <a:srgbClr val="00B0F0"/>
                </a:solidFill>
              </a:rPr>
              <a:t>Résistance au traitement de la crise (bronchodilatateur)</a:t>
            </a:r>
          </a:p>
          <a:p>
            <a:pPr marL="617220" lvl="1" indent="-342900" eaLnBrk="1" fontAlgn="auto" hangingPunct="1">
              <a:spcAft>
                <a:spcPts val="0"/>
              </a:spcAft>
              <a:buFont typeface="Wingdings" panose="05000000000000000000" pitchFamily="2" charset="2"/>
              <a:buChar char="ü"/>
              <a:defRPr/>
            </a:pPr>
            <a:r>
              <a:rPr lang="fr-FR" sz="3000" dirty="0">
                <a:solidFill>
                  <a:srgbClr val="00B0F0"/>
                </a:solidFill>
              </a:rPr>
              <a:t>Dyspnée</a:t>
            </a:r>
          </a:p>
          <a:p>
            <a:pPr marL="617220" lvl="1" indent="-342900" eaLnBrk="1" fontAlgn="auto" hangingPunct="1">
              <a:spcAft>
                <a:spcPts val="0"/>
              </a:spcAft>
              <a:buFont typeface="Wingdings" panose="05000000000000000000" pitchFamily="2" charset="2"/>
              <a:buChar char="ü"/>
              <a:defRPr/>
            </a:pPr>
            <a:r>
              <a:rPr lang="fr-FR" sz="3000" dirty="0">
                <a:solidFill>
                  <a:srgbClr val="00B0F0"/>
                </a:solidFill>
              </a:rPr>
              <a:t>Hypotension artérielle</a:t>
            </a:r>
          </a:p>
          <a:p>
            <a:pPr marL="0" indent="0" eaLnBrk="1" fontAlgn="auto" hangingPunct="1">
              <a:spcAft>
                <a:spcPts val="0"/>
              </a:spcAft>
              <a:buFont typeface="Wingdings 2" pitchFamily="18" charset="2"/>
              <a:buNone/>
              <a:defRPr/>
            </a:pPr>
            <a:br>
              <a:rPr lang="fr-FR" sz="2800" dirty="0">
                <a:solidFill>
                  <a:schemeClr val="tx1">
                    <a:lumMod val="75000"/>
                    <a:lumOff val="25000"/>
                  </a:schemeClr>
                </a:solidFill>
              </a:rPr>
            </a:br>
            <a:endParaRPr lang="fr-FR" sz="2800" dirty="0">
              <a:solidFill>
                <a:schemeClr val="tx1">
                  <a:lumMod val="75000"/>
                  <a:lumOff val="25000"/>
                </a:schemeClr>
              </a:solidFill>
            </a:endParaRPr>
          </a:p>
          <a:p>
            <a:pPr marL="288036" lvl="1" indent="-182880" eaLnBrk="1" fontAlgn="auto" hangingPunct="1">
              <a:spcAft>
                <a:spcPts val="0"/>
              </a:spcAft>
              <a:defRPr/>
            </a:pPr>
            <a:endParaRPr lang="fr-FR" sz="1350" dirty="0">
              <a:solidFill>
                <a:schemeClr val="tx1">
                  <a:lumMod val="75000"/>
                  <a:lumOff val="25000"/>
                </a:schemeClr>
              </a:solidFill>
            </a:endParaRPr>
          </a:p>
          <a:p>
            <a:pPr marL="288036" lvl="1" indent="-182880" eaLnBrk="1" fontAlgn="auto" hangingPunct="1">
              <a:spcAft>
                <a:spcPts val="0"/>
              </a:spcAft>
              <a:defRPr/>
            </a:pPr>
            <a:endParaRPr lang="fr-FR" sz="1350" dirty="0">
              <a:solidFill>
                <a:schemeClr val="tx1">
                  <a:lumMod val="75000"/>
                  <a:lumOff val="25000"/>
                </a:schemeClr>
              </a:solidFill>
            </a:endParaRPr>
          </a:p>
        </p:txBody>
      </p:sp>
      <p:pic>
        <p:nvPicPr>
          <p:cNvPr id="21508" name="Image 3">
            <a:extLst>
              <a:ext uri="{FF2B5EF4-FFF2-40B4-BE49-F238E27FC236}">
                <a16:creationId xmlns:a16="http://schemas.microsoft.com/office/drawing/2014/main" id="{02FC6DC6-55DF-4662-8702-9326EABBE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50" y="45878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747">
                                            <p:txEl>
                                              <p:pRg st="2" end="2"/>
                                            </p:txEl>
                                          </p:spTgt>
                                        </p:tgtEl>
                                        <p:attrNameLst>
                                          <p:attrName>style.visibility</p:attrName>
                                        </p:attrNameLst>
                                      </p:cBhvr>
                                      <p:to>
                                        <p:strVal val="visible"/>
                                      </p:to>
                                    </p:set>
                                    <p:animEffect transition="in" filter="fade">
                                      <p:cBhvr>
                                        <p:cTn id="7" dur="500"/>
                                        <p:tgtEl>
                                          <p:spTgt spid="3174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1747">
                                            <p:txEl>
                                              <p:pRg st="3" end="3"/>
                                            </p:txEl>
                                          </p:spTgt>
                                        </p:tgtEl>
                                        <p:attrNameLst>
                                          <p:attrName>style.visibility</p:attrName>
                                        </p:attrNameLst>
                                      </p:cBhvr>
                                      <p:to>
                                        <p:strVal val="visible"/>
                                      </p:to>
                                    </p:set>
                                    <p:animEffect transition="in" filter="fade">
                                      <p:cBhvr>
                                        <p:cTn id="12" dur="500"/>
                                        <p:tgtEl>
                                          <p:spTgt spid="31747">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1747">
                                            <p:txEl>
                                              <p:pRg st="4" end="4"/>
                                            </p:txEl>
                                          </p:spTgt>
                                        </p:tgtEl>
                                        <p:attrNameLst>
                                          <p:attrName>style.visibility</p:attrName>
                                        </p:attrNameLst>
                                      </p:cBhvr>
                                      <p:to>
                                        <p:strVal val="visible"/>
                                      </p:to>
                                    </p:set>
                                    <p:animEffect transition="in" filter="fade">
                                      <p:cBhvr>
                                        <p:cTn id="17" dur="500"/>
                                        <p:tgtEl>
                                          <p:spTgt spid="3174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1747">
                                            <p:txEl>
                                              <p:pRg st="5" end="5"/>
                                            </p:txEl>
                                          </p:spTgt>
                                        </p:tgtEl>
                                        <p:attrNameLst>
                                          <p:attrName>style.visibility</p:attrName>
                                        </p:attrNameLst>
                                      </p:cBhvr>
                                      <p:to>
                                        <p:strVal val="visible"/>
                                      </p:to>
                                    </p:set>
                                    <p:animEffect transition="in" filter="fade">
                                      <p:cBhvr>
                                        <p:cTn id="22" dur="500"/>
                                        <p:tgtEl>
                                          <p:spTgt spid="31747">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1747">
                                            <p:txEl>
                                              <p:pRg st="6" end="6"/>
                                            </p:txEl>
                                          </p:spTgt>
                                        </p:tgtEl>
                                        <p:attrNameLst>
                                          <p:attrName>style.visibility</p:attrName>
                                        </p:attrNameLst>
                                      </p:cBhvr>
                                      <p:to>
                                        <p:strVal val="visible"/>
                                      </p:to>
                                    </p:set>
                                    <p:animEffect transition="in" filter="fade">
                                      <p:cBhvr>
                                        <p:cTn id="27" dur="500"/>
                                        <p:tgtEl>
                                          <p:spTgt spid="31747">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1747">
                                            <p:txEl>
                                              <p:pRg st="7" end="7"/>
                                            </p:txEl>
                                          </p:spTgt>
                                        </p:tgtEl>
                                        <p:attrNameLst>
                                          <p:attrName>style.visibility</p:attrName>
                                        </p:attrNameLst>
                                      </p:cBhvr>
                                      <p:to>
                                        <p:strVal val="visible"/>
                                      </p:to>
                                    </p:set>
                                    <p:animEffect transition="in" filter="fade">
                                      <p:cBhvr>
                                        <p:cTn id="32" dur="500"/>
                                        <p:tgtEl>
                                          <p:spTgt spid="317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2BFFF6C-C736-4AFB-9FC4-B9C5F13C3091}"/>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2. Asthme</a:t>
            </a:r>
          </a:p>
        </p:txBody>
      </p:sp>
      <p:sp>
        <p:nvSpPr>
          <p:cNvPr id="19459" name="Rectangle 3">
            <a:extLst>
              <a:ext uri="{FF2B5EF4-FFF2-40B4-BE49-F238E27FC236}">
                <a16:creationId xmlns:a16="http://schemas.microsoft.com/office/drawing/2014/main" id="{0419B91A-21C9-4DFA-849F-E31544771873}"/>
              </a:ext>
            </a:extLst>
          </p:cNvPr>
          <p:cNvSpPr>
            <a:spLocks noGrp="1"/>
          </p:cNvSpPr>
          <p:nvPr>
            <p:ph idx="1"/>
          </p:nvPr>
        </p:nvSpPr>
        <p:spPr>
          <a:xfrm>
            <a:off x="457200" y="1916113"/>
            <a:ext cx="4043363" cy="4392612"/>
          </a:xfrm>
        </p:spPr>
        <p:txBody>
          <a:bodyPr rtlCol="0">
            <a:normAutofit/>
          </a:bodyPr>
          <a:lstStyle/>
          <a:p>
            <a:pPr marL="68580" indent="-68580" eaLnBrk="1" fontAlgn="auto" hangingPunct="1">
              <a:defRPr/>
            </a:pPr>
            <a:r>
              <a:rPr lang="fr-FR" altLang="fr-FR" sz="2000" b="1" u="sng" dirty="0">
                <a:solidFill>
                  <a:schemeClr val="tx1">
                    <a:lumMod val="75000"/>
                    <a:lumOff val="25000"/>
                  </a:schemeClr>
                </a:solidFill>
              </a:rPr>
              <a:t>F. Conduite à tenir:</a:t>
            </a:r>
          </a:p>
          <a:p>
            <a:pPr marL="288036" lvl="1" indent="-137160" eaLnBrk="1" fontAlgn="auto" hangingPunct="1">
              <a:buFont typeface="Wingdings" panose="05000000000000000000" pitchFamily="2" charset="2"/>
              <a:buChar char="ü"/>
              <a:defRPr/>
            </a:pPr>
            <a:r>
              <a:rPr lang="fr-FR" altLang="fr-FR" sz="2400" dirty="0">
                <a:solidFill>
                  <a:schemeClr val="tx1">
                    <a:lumMod val="75000"/>
                    <a:lumOff val="25000"/>
                  </a:schemeClr>
                </a:solidFill>
              </a:rPr>
              <a:t>Traitement de la crise grave: </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Hospitalisation (pneumologie ou réanimation selon gravité).</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Prise en charge thérapeutique par béta 2 sympathomimétiques : bronchodilatateurs (</a:t>
            </a:r>
            <a:r>
              <a:rPr lang="fr-FR" altLang="fr-FR" sz="2200" dirty="0" err="1">
                <a:solidFill>
                  <a:schemeClr val="tx1">
                    <a:lumMod val="75000"/>
                    <a:lumOff val="25000"/>
                  </a:schemeClr>
                </a:solidFill>
              </a:rPr>
              <a:t>ventoline</a:t>
            </a:r>
            <a:r>
              <a:rPr lang="fr-FR" altLang="fr-FR" sz="2200" dirty="0">
                <a:solidFill>
                  <a:schemeClr val="tx1">
                    <a:lumMod val="75000"/>
                    <a:lumOff val="25000"/>
                  </a:schemeClr>
                </a:solidFill>
              </a:rPr>
              <a:t>®, </a:t>
            </a:r>
            <a:r>
              <a:rPr lang="fr-FR" altLang="fr-FR" sz="2200" dirty="0" err="1">
                <a:solidFill>
                  <a:schemeClr val="tx1">
                    <a:lumMod val="75000"/>
                    <a:lumOff val="25000"/>
                  </a:schemeClr>
                </a:solidFill>
              </a:rPr>
              <a:t>bricanyl</a:t>
            </a:r>
            <a:r>
              <a:rPr lang="fr-FR" altLang="fr-FR" sz="2200" dirty="0">
                <a:solidFill>
                  <a:schemeClr val="tx1">
                    <a:lumMod val="75000"/>
                    <a:lumOff val="25000"/>
                  </a:schemeClr>
                </a:solidFill>
              </a:rPr>
              <a:t>®) en aérosol ou injection sous cutanée</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Antibiotique, si la cause est une infection</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O2 par sonde nasale</a:t>
            </a:r>
          </a:p>
          <a:p>
            <a:pPr marL="150876" lvl="1" indent="0" eaLnBrk="1" fontAlgn="auto" hangingPunct="1">
              <a:buFont typeface="Calibri" panose="020F0502020204030204" pitchFamily="34" charset="0"/>
              <a:buNone/>
              <a:defRPr/>
            </a:pPr>
            <a:endParaRPr lang="fr-FR" altLang="fr-FR" sz="1350" dirty="0">
              <a:solidFill>
                <a:schemeClr val="tx1">
                  <a:lumMod val="75000"/>
                  <a:lumOff val="25000"/>
                </a:schemeClr>
              </a:solidFill>
            </a:endParaRPr>
          </a:p>
        </p:txBody>
      </p:sp>
      <p:pic>
        <p:nvPicPr>
          <p:cNvPr id="22532" name="Picture 4">
            <a:extLst>
              <a:ext uri="{FF2B5EF4-FFF2-40B4-BE49-F238E27FC236}">
                <a16:creationId xmlns:a16="http://schemas.microsoft.com/office/drawing/2014/main" id="{6EEABF9A-38C6-4A8B-B56B-8246C4003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3813" y="4751388"/>
            <a:ext cx="3236912" cy="155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8">
            <a:extLst>
              <a:ext uri="{FF2B5EF4-FFF2-40B4-BE49-F238E27FC236}">
                <a16:creationId xmlns:a16="http://schemas.microsoft.com/office/drawing/2014/main" id="{94C2423A-BE1B-4DDB-8FE8-B6070BAB9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98650"/>
            <a:ext cx="3821113" cy="305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Image 5">
            <a:extLst>
              <a:ext uri="{FF2B5EF4-FFF2-40B4-BE49-F238E27FC236}">
                <a16:creationId xmlns:a16="http://schemas.microsoft.com/office/drawing/2014/main" id="{CD792256-F0F5-458F-A9D2-A1E8235F40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5088"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animEffect transition="in" filter="barn(inVertical)">
                                      <p:cBhvr>
                                        <p:cTn id="7" dur="500"/>
                                        <p:tgtEl>
                                          <p:spTgt spid="1945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19459">
                                            <p:txEl>
                                              <p:pRg st="3" end="3"/>
                                            </p:txEl>
                                          </p:spTgt>
                                        </p:tgtEl>
                                        <p:attrNameLst>
                                          <p:attrName>style.visibility</p:attrName>
                                        </p:attrNameLst>
                                      </p:cBhvr>
                                      <p:to>
                                        <p:strVal val="visible"/>
                                      </p:to>
                                    </p:set>
                                    <p:animEffect transition="in" filter="barn(inVertical)">
                                      <p:cBhvr>
                                        <p:cTn id="12" dur="500"/>
                                        <p:tgtEl>
                                          <p:spTgt spid="1945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animEffect transition="in" filter="barn(inVertical)">
                                      <p:cBhvr>
                                        <p:cTn id="17" dur="500"/>
                                        <p:tgtEl>
                                          <p:spTgt spid="19459">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9459">
                                            <p:txEl>
                                              <p:pRg st="5" end="5"/>
                                            </p:txEl>
                                          </p:spTgt>
                                        </p:tgtEl>
                                        <p:attrNameLst>
                                          <p:attrName>style.visibility</p:attrName>
                                        </p:attrNameLst>
                                      </p:cBhvr>
                                      <p:to>
                                        <p:strVal val="visible"/>
                                      </p:to>
                                    </p:set>
                                    <p:animEffect transition="in" filter="barn(inVertical)">
                                      <p:cBhvr>
                                        <p:cTn id="22"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74AAB098-80E6-4E55-8759-E87FAD86660A}"/>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2. Asthme</a:t>
            </a:r>
          </a:p>
        </p:txBody>
      </p:sp>
      <p:sp>
        <p:nvSpPr>
          <p:cNvPr id="20483" name="Rectangle 3">
            <a:extLst>
              <a:ext uri="{FF2B5EF4-FFF2-40B4-BE49-F238E27FC236}">
                <a16:creationId xmlns:a16="http://schemas.microsoft.com/office/drawing/2014/main" id="{21302993-BC85-42BC-A948-7720968C9079}"/>
              </a:ext>
            </a:extLst>
          </p:cNvPr>
          <p:cNvSpPr>
            <a:spLocks noGrp="1"/>
          </p:cNvSpPr>
          <p:nvPr>
            <p:ph idx="1"/>
          </p:nvPr>
        </p:nvSpPr>
        <p:spPr>
          <a:xfrm>
            <a:off x="922338" y="1847850"/>
            <a:ext cx="6745287" cy="4572000"/>
          </a:xfrm>
        </p:spPr>
        <p:txBody>
          <a:bodyPr rtlCol="0">
            <a:normAutofit lnSpcReduction="10000"/>
          </a:bodyPr>
          <a:lstStyle/>
          <a:p>
            <a:pPr marL="68580" indent="-68580" eaLnBrk="1" fontAlgn="auto" hangingPunct="1">
              <a:lnSpc>
                <a:spcPct val="100000"/>
              </a:lnSpc>
              <a:defRPr/>
            </a:pPr>
            <a:r>
              <a:rPr lang="fr-FR" altLang="fr-FR" sz="2000" b="1" u="sng" dirty="0">
                <a:solidFill>
                  <a:schemeClr val="tx1">
                    <a:lumMod val="75000"/>
                    <a:lumOff val="25000"/>
                  </a:schemeClr>
                </a:solidFill>
              </a:rPr>
              <a:t>F. Conduite à tenir:</a:t>
            </a:r>
          </a:p>
          <a:p>
            <a:pPr marL="288036" lvl="1" indent="-137160" eaLnBrk="1" fontAlgn="auto" hangingPunct="1">
              <a:buFont typeface="Wingdings" panose="05000000000000000000" pitchFamily="2" charset="2"/>
              <a:buChar char="ü"/>
              <a:defRPr/>
            </a:pPr>
            <a:r>
              <a:rPr lang="fr-FR" altLang="fr-FR" sz="2400" dirty="0">
                <a:solidFill>
                  <a:schemeClr val="tx1">
                    <a:lumMod val="75000"/>
                    <a:lumOff val="25000"/>
                  </a:schemeClr>
                </a:solidFill>
              </a:rPr>
              <a:t>Traitement de fond: </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Bronchodilatateurs: béta 2 sympathomimétiques (</a:t>
            </a:r>
            <a:r>
              <a:rPr lang="fr-FR" altLang="fr-FR" sz="2200" dirty="0" err="1">
                <a:solidFill>
                  <a:schemeClr val="tx1">
                    <a:lumMod val="75000"/>
                    <a:lumOff val="25000"/>
                  </a:schemeClr>
                </a:solidFill>
              </a:rPr>
              <a:t>ventoline</a:t>
            </a:r>
            <a:r>
              <a:rPr lang="fr-FR" altLang="fr-FR" sz="2200" dirty="0">
                <a:solidFill>
                  <a:schemeClr val="tx1">
                    <a:lumMod val="75000"/>
                    <a:lumOff val="25000"/>
                  </a:schemeClr>
                </a:solidFill>
              </a:rPr>
              <a:t>®, </a:t>
            </a:r>
            <a:r>
              <a:rPr lang="fr-FR" altLang="fr-FR" sz="2200" dirty="0" err="1">
                <a:solidFill>
                  <a:schemeClr val="tx1">
                    <a:lumMod val="75000"/>
                    <a:lumOff val="25000"/>
                  </a:schemeClr>
                </a:solidFill>
              </a:rPr>
              <a:t>bricanyl</a:t>
            </a:r>
            <a:r>
              <a:rPr lang="fr-FR" altLang="fr-FR" sz="2200" dirty="0">
                <a:solidFill>
                  <a:schemeClr val="tx1">
                    <a:lumMod val="75000"/>
                    <a:lumOff val="25000"/>
                  </a:schemeClr>
                </a:solidFill>
              </a:rPr>
              <a:t>®)</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 Anti-inflammatoires (</a:t>
            </a:r>
            <a:r>
              <a:rPr lang="fr-FR" altLang="fr-FR" sz="2200" dirty="0" err="1">
                <a:solidFill>
                  <a:schemeClr val="tx1">
                    <a:lumMod val="75000"/>
                    <a:lumOff val="25000"/>
                  </a:schemeClr>
                </a:solidFill>
              </a:rPr>
              <a:t>bécotide</a:t>
            </a:r>
            <a:r>
              <a:rPr lang="fr-FR" altLang="fr-FR" sz="2200" dirty="0">
                <a:solidFill>
                  <a:schemeClr val="tx1">
                    <a:lumMod val="75000"/>
                    <a:lumOff val="25000"/>
                  </a:schemeClr>
                </a:solidFill>
              </a:rPr>
              <a:t> spray®, </a:t>
            </a:r>
            <a:r>
              <a:rPr lang="fr-FR" altLang="fr-FR" sz="2200" dirty="0" err="1">
                <a:solidFill>
                  <a:schemeClr val="tx1">
                    <a:lumMod val="75000"/>
                    <a:lumOff val="25000"/>
                  </a:schemeClr>
                </a:solidFill>
              </a:rPr>
              <a:t>pulmicort</a:t>
            </a:r>
            <a:r>
              <a:rPr lang="fr-FR" altLang="fr-FR" sz="2200" dirty="0">
                <a:solidFill>
                  <a:schemeClr val="tx1">
                    <a:lumMod val="75000"/>
                    <a:lumOff val="25000"/>
                  </a:schemeClr>
                </a:solidFill>
              </a:rPr>
              <a:t>® si nécessaire</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Désensibilisation si cause allergique</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Éviction des allergènes, et action sur l’</a:t>
            </a:r>
            <a:r>
              <a:rPr lang="fr-FR" altLang="fr-FR" sz="2200" dirty="0" err="1">
                <a:solidFill>
                  <a:schemeClr val="tx1">
                    <a:lumMod val="75000"/>
                    <a:lumOff val="25000"/>
                  </a:schemeClr>
                </a:solidFill>
              </a:rPr>
              <a:t>environemment</a:t>
            </a:r>
            <a:r>
              <a:rPr lang="fr-FR" altLang="fr-FR" sz="2200" dirty="0">
                <a:solidFill>
                  <a:schemeClr val="tx1">
                    <a:lumMod val="75000"/>
                    <a:lumOff val="25000"/>
                  </a:schemeClr>
                </a:solidFill>
              </a:rPr>
              <a:t> (lutte contre le tabac, contre humidité dans l’habitat, contre poussière…)</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Kinésithérapie et gymnastique respiratoire</a:t>
            </a:r>
          </a:p>
          <a:p>
            <a:pPr marL="425196" lvl="2" indent="-137160" eaLnBrk="1" fontAlgn="auto" hangingPunct="1">
              <a:buFont typeface="Wingdings" panose="05000000000000000000" pitchFamily="2" charset="2"/>
              <a:buChar char="§"/>
              <a:defRPr/>
            </a:pPr>
            <a:r>
              <a:rPr lang="fr-FR" altLang="fr-FR" sz="2200" dirty="0">
                <a:solidFill>
                  <a:schemeClr val="tx1">
                    <a:lumMod val="75000"/>
                    <a:lumOff val="25000"/>
                  </a:schemeClr>
                </a:solidFill>
              </a:rPr>
              <a:t>Education du patient: connaissance de sa maladie, connaître le traitement et savoir utiliser le matériel (aérosol…), règles d’hygiène de vie…</a:t>
            </a:r>
          </a:p>
          <a:p>
            <a:pPr marL="425196" lvl="2" indent="-137160" eaLnBrk="1" fontAlgn="auto" hangingPunct="1">
              <a:buFont typeface="Wingdings" panose="05000000000000000000" pitchFamily="2" charset="2"/>
              <a:buChar char="§"/>
              <a:defRPr/>
            </a:pPr>
            <a:endParaRPr lang="fr-FR" altLang="fr-FR" sz="2200" dirty="0">
              <a:solidFill>
                <a:schemeClr val="tx1">
                  <a:lumMod val="75000"/>
                  <a:lumOff val="25000"/>
                </a:schemeClr>
              </a:solidFill>
            </a:endParaRPr>
          </a:p>
          <a:p>
            <a:pPr marL="288036" lvl="1" indent="-137160" eaLnBrk="1" fontAlgn="auto" hangingPunct="1">
              <a:defRPr/>
            </a:pPr>
            <a:endParaRPr lang="fr-FR" altLang="fr-FR" sz="1350" dirty="0">
              <a:solidFill>
                <a:schemeClr val="tx1">
                  <a:lumMod val="75000"/>
                  <a:lumOff val="25000"/>
                </a:schemeClr>
              </a:solidFill>
            </a:endParaRPr>
          </a:p>
        </p:txBody>
      </p:sp>
      <p:pic>
        <p:nvPicPr>
          <p:cNvPr id="23556" name="Picture 4">
            <a:extLst>
              <a:ext uri="{FF2B5EF4-FFF2-40B4-BE49-F238E27FC236}">
                <a16:creationId xmlns:a16="http://schemas.microsoft.com/office/drawing/2014/main" id="{35271CA3-2DC9-4769-9E48-3570044377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76213"/>
            <a:ext cx="2160587"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7" name="Image 4">
            <a:extLst>
              <a:ext uri="{FF2B5EF4-FFF2-40B4-BE49-F238E27FC236}">
                <a16:creationId xmlns:a16="http://schemas.microsoft.com/office/drawing/2014/main" id="{9D22FAF2-A001-4664-AB52-AEC509F104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5888" y="5095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Effect transition="in" filter="barn(inVertical)">
                                      <p:cBhvr>
                                        <p:cTn id="7" dur="500"/>
                                        <p:tgtEl>
                                          <p:spTgt spid="2048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0483">
                                            <p:txEl>
                                              <p:pRg st="3" end="3"/>
                                            </p:txEl>
                                          </p:spTgt>
                                        </p:tgtEl>
                                        <p:attrNameLst>
                                          <p:attrName>style.visibility</p:attrName>
                                        </p:attrNameLst>
                                      </p:cBhvr>
                                      <p:to>
                                        <p:strVal val="visible"/>
                                      </p:to>
                                    </p:set>
                                    <p:animEffect transition="in" filter="barn(inVertical)">
                                      <p:cBhvr>
                                        <p:cTn id="12" dur="500"/>
                                        <p:tgtEl>
                                          <p:spTgt spid="2048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barn(inVertical)">
                                      <p:cBhvr>
                                        <p:cTn id="17" dur="500"/>
                                        <p:tgtEl>
                                          <p:spTgt spid="2048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20483">
                                            <p:txEl>
                                              <p:pRg st="5" end="5"/>
                                            </p:txEl>
                                          </p:spTgt>
                                        </p:tgtEl>
                                        <p:attrNameLst>
                                          <p:attrName>style.visibility</p:attrName>
                                        </p:attrNameLst>
                                      </p:cBhvr>
                                      <p:to>
                                        <p:strVal val="visible"/>
                                      </p:to>
                                    </p:set>
                                    <p:animEffect transition="in" filter="barn(inVertical)">
                                      <p:cBhvr>
                                        <p:cTn id="22" dur="500"/>
                                        <p:tgtEl>
                                          <p:spTgt spid="2048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nodeType="click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animEffect transition="in" filter="barn(inVertical)">
                                      <p:cBhvr>
                                        <p:cTn id="27" dur="500"/>
                                        <p:tgtEl>
                                          <p:spTgt spid="20483">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20483">
                                            <p:txEl>
                                              <p:pRg st="7" end="7"/>
                                            </p:txEl>
                                          </p:spTgt>
                                        </p:tgtEl>
                                        <p:attrNameLst>
                                          <p:attrName>style.visibility</p:attrName>
                                        </p:attrNameLst>
                                      </p:cBhvr>
                                      <p:to>
                                        <p:strVal val="visible"/>
                                      </p:to>
                                    </p:set>
                                    <p:animEffect transition="in" filter="barn(inVertical)">
                                      <p:cBhvr>
                                        <p:cTn id="32" dur="500"/>
                                        <p:tgtEl>
                                          <p:spTgt spid="204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27A39F56-4290-4E83-A4F6-EE891CA5097C}"/>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2. Asthme</a:t>
            </a:r>
          </a:p>
        </p:txBody>
      </p:sp>
      <p:sp>
        <p:nvSpPr>
          <p:cNvPr id="33795" name="Rectangle 3">
            <a:extLst>
              <a:ext uri="{FF2B5EF4-FFF2-40B4-BE49-F238E27FC236}">
                <a16:creationId xmlns:a16="http://schemas.microsoft.com/office/drawing/2014/main" id="{B0B16E4D-8AFE-4F22-A579-B2295DEAFC66}"/>
              </a:ext>
            </a:extLst>
          </p:cNvPr>
          <p:cNvSpPr>
            <a:spLocks noGrp="1" noChangeArrowheads="1"/>
          </p:cNvSpPr>
          <p:nvPr>
            <p:ph idx="1"/>
          </p:nvPr>
        </p:nvSpPr>
        <p:spPr>
          <a:xfrm>
            <a:off x="457200" y="2133600"/>
            <a:ext cx="8229600" cy="3959225"/>
          </a:xfrm>
        </p:spPr>
        <p:txBody>
          <a:bodyPr rtlCol="0">
            <a:normAutofit lnSpcReduction="10000"/>
          </a:bodyPr>
          <a:lstStyle/>
          <a:p>
            <a:pPr marL="0" indent="0" eaLnBrk="1" fontAlgn="auto" hangingPunct="1">
              <a:buNone/>
              <a:defRPr/>
            </a:pPr>
            <a:r>
              <a:rPr lang="fr-FR" altLang="fr-FR" sz="2000" b="1" u="sng" dirty="0">
                <a:solidFill>
                  <a:srgbClr val="00B0F0"/>
                </a:solidFill>
              </a:rPr>
              <a:t>G. Rôle de l’AS:</a:t>
            </a:r>
          </a:p>
          <a:p>
            <a:pPr marL="0" indent="0" eaLnBrk="1" fontAlgn="auto" hangingPunct="1">
              <a:buFont typeface="Arial" charset="0"/>
              <a:buNone/>
              <a:defRPr/>
            </a:pPr>
            <a:r>
              <a:rPr lang="fr-FR" altLang="fr-FR" sz="2000" b="1" dirty="0">
                <a:solidFill>
                  <a:srgbClr val="00B0F0"/>
                </a:solidFill>
              </a:rPr>
              <a:t>Après la prise en charge médicale de la crise, l’AS doit:</a:t>
            </a:r>
          </a:p>
          <a:p>
            <a:pPr marL="425196" lvl="2" indent="-137160" eaLnBrk="1" fontAlgn="auto" hangingPunct="1">
              <a:buFont typeface="Wingdings" panose="05000000000000000000" pitchFamily="2" charset="2"/>
              <a:buChar char="§"/>
              <a:defRPr/>
            </a:pPr>
            <a:r>
              <a:rPr lang="fr-FR" altLang="fr-FR" sz="2200" dirty="0">
                <a:solidFill>
                  <a:srgbClr val="00B0F0"/>
                </a:solidFill>
              </a:rPr>
              <a:t>Accueillir le patient</a:t>
            </a:r>
          </a:p>
          <a:p>
            <a:pPr marL="425196" lvl="2" indent="-137160" eaLnBrk="1" fontAlgn="auto" hangingPunct="1">
              <a:buFont typeface="Wingdings" panose="05000000000000000000" pitchFamily="2" charset="2"/>
              <a:buChar char="§"/>
              <a:defRPr/>
            </a:pPr>
            <a:r>
              <a:rPr lang="fr-FR" altLang="fr-FR" sz="2200" dirty="0">
                <a:solidFill>
                  <a:srgbClr val="00B0F0"/>
                </a:solidFill>
              </a:rPr>
              <a:t>Le mettre en confiance (car il est stressé, angoissé)</a:t>
            </a:r>
          </a:p>
          <a:p>
            <a:pPr marL="425196" lvl="2" indent="-137160" eaLnBrk="1" fontAlgn="auto" hangingPunct="1">
              <a:buFont typeface="Wingdings" panose="05000000000000000000" pitchFamily="2" charset="2"/>
              <a:buChar char="§"/>
              <a:defRPr/>
            </a:pPr>
            <a:r>
              <a:rPr lang="fr-FR" altLang="fr-FR" sz="2200" dirty="0">
                <a:solidFill>
                  <a:srgbClr val="00B0F0"/>
                </a:solidFill>
              </a:rPr>
              <a:t>L’installer confortablement en position semi-assise</a:t>
            </a:r>
          </a:p>
          <a:p>
            <a:pPr marL="425196" lvl="2" indent="-137160" eaLnBrk="1" fontAlgn="auto" hangingPunct="1">
              <a:buFont typeface="Wingdings" panose="05000000000000000000" pitchFamily="2" charset="2"/>
              <a:buChar char="§"/>
              <a:defRPr/>
            </a:pPr>
            <a:r>
              <a:rPr lang="fr-FR" altLang="fr-FR" sz="2200" dirty="0">
                <a:solidFill>
                  <a:srgbClr val="00B0F0"/>
                </a:solidFill>
              </a:rPr>
              <a:t>Apprécier l’état de fatigue (faciès, mobilité…)</a:t>
            </a:r>
          </a:p>
          <a:p>
            <a:pPr marL="425196" lvl="2" indent="-137160" eaLnBrk="1" fontAlgn="auto" hangingPunct="1">
              <a:buFont typeface="Wingdings" panose="05000000000000000000" pitchFamily="2" charset="2"/>
              <a:buChar char="§"/>
              <a:defRPr/>
            </a:pPr>
            <a:r>
              <a:rPr lang="fr-FR" altLang="fr-FR" sz="2200" dirty="0">
                <a:solidFill>
                  <a:srgbClr val="00B0F0"/>
                </a:solidFill>
              </a:rPr>
              <a:t>Assurer la surveillance de la fonction respiratoire</a:t>
            </a:r>
          </a:p>
          <a:p>
            <a:pPr marL="425196" lvl="2" indent="-137160" eaLnBrk="1" fontAlgn="auto" hangingPunct="1">
              <a:buFont typeface="Wingdings" panose="05000000000000000000" pitchFamily="2" charset="2"/>
              <a:buChar char="§"/>
              <a:defRPr/>
            </a:pPr>
            <a:r>
              <a:rPr lang="fr-FR" altLang="fr-FR" sz="2200" dirty="0">
                <a:solidFill>
                  <a:srgbClr val="00B0F0"/>
                </a:solidFill>
              </a:rPr>
              <a:t>Lui mettre à porté de main sonnette, téléphone, son inhalateur…</a:t>
            </a:r>
          </a:p>
          <a:p>
            <a:pPr marL="425196" lvl="2" indent="-137160" eaLnBrk="1" fontAlgn="auto" hangingPunct="1">
              <a:buFont typeface="Wingdings" panose="05000000000000000000" pitchFamily="2" charset="2"/>
              <a:buChar char="§"/>
              <a:defRPr/>
            </a:pPr>
            <a:r>
              <a:rPr lang="fr-FR" altLang="fr-FR" sz="2200" dirty="0">
                <a:solidFill>
                  <a:srgbClr val="00B0F0"/>
                </a:solidFill>
              </a:rPr>
              <a:t>Lui proposer à boire régulièrement</a:t>
            </a:r>
          </a:p>
          <a:p>
            <a:pPr marL="425196" lvl="2" indent="-137160" eaLnBrk="1" fontAlgn="auto" hangingPunct="1">
              <a:buFont typeface="Wingdings" panose="05000000000000000000" pitchFamily="2" charset="2"/>
              <a:buChar char="§"/>
              <a:defRPr/>
            </a:pPr>
            <a:r>
              <a:rPr lang="fr-FR" altLang="fr-FR" sz="2200" dirty="0">
                <a:solidFill>
                  <a:srgbClr val="00B0F0"/>
                </a:solidFill>
              </a:rPr>
              <a:t>Faire les transmissions</a:t>
            </a:r>
          </a:p>
          <a:p>
            <a:pPr marL="425196" lvl="2" indent="-137160" eaLnBrk="1" fontAlgn="auto" hangingPunct="1">
              <a:buFont typeface="Wingdings" panose="05000000000000000000" pitchFamily="2" charset="2"/>
              <a:buChar char="§"/>
              <a:defRPr/>
            </a:pPr>
            <a:r>
              <a:rPr lang="fr-FR" altLang="fr-FR" sz="2200" dirty="0">
                <a:solidFill>
                  <a:srgbClr val="00B0F0"/>
                </a:solidFill>
              </a:rPr>
              <a:t>Participer à la démarche éducative (règles d’hygiène de vie)</a:t>
            </a:r>
          </a:p>
          <a:p>
            <a:pPr marL="425196" lvl="2" indent="-137160" eaLnBrk="1" fontAlgn="auto" hangingPunct="1">
              <a:buFont typeface="Wingdings" panose="05000000000000000000" pitchFamily="2" charset="2"/>
              <a:buChar char="§"/>
              <a:defRPr/>
            </a:pPr>
            <a:endParaRPr lang="fr-FR" altLang="fr-FR" sz="2200" dirty="0">
              <a:solidFill>
                <a:schemeClr val="tx1">
                  <a:lumMod val="75000"/>
                  <a:lumOff val="25000"/>
                </a:schemeClr>
              </a:solidFill>
            </a:endParaRPr>
          </a:p>
          <a:p>
            <a:pPr marL="288036" lvl="1" indent="-137160" eaLnBrk="1" fontAlgn="auto" hangingPunct="1">
              <a:buFont typeface="Arial" charset="0"/>
              <a:buChar char="•"/>
              <a:defRPr/>
            </a:pPr>
            <a:endParaRPr lang="fr-FR" altLang="fr-FR" sz="1350" dirty="0">
              <a:solidFill>
                <a:schemeClr val="tx1">
                  <a:lumMod val="75000"/>
                  <a:lumOff val="25000"/>
                </a:schemeClr>
              </a:solidFill>
            </a:endParaRPr>
          </a:p>
        </p:txBody>
      </p:sp>
      <p:pic>
        <p:nvPicPr>
          <p:cNvPr id="24580" name="Image 3">
            <a:extLst>
              <a:ext uri="{FF2B5EF4-FFF2-40B4-BE49-F238E27FC236}">
                <a16:creationId xmlns:a16="http://schemas.microsoft.com/office/drawing/2014/main" id="{43553DCE-3C89-4E5B-82D2-A49DF073D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038"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3795">
                                            <p:txEl>
                                              <p:pRg st="2" end="2"/>
                                            </p:txEl>
                                          </p:spTgt>
                                        </p:tgtEl>
                                        <p:attrNameLst>
                                          <p:attrName>style.visibility</p:attrName>
                                        </p:attrNameLst>
                                      </p:cBhvr>
                                      <p:to>
                                        <p:strVal val="visible"/>
                                      </p:to>
                                    </p:set>
                                    <p:anim calcmode="lin" valueType="num">
                                      <p:cBhvr>
                                        <p:cTn id="7" dur="500" fill="hold"/>
                                        <p:tgtEl>
                                          <p:spTgt spid="33795">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3795">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3795">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3795">
                                            <p:txEl>
                                              <p:pRg st="3" end="3"/>
                                            </p:txEl>
                                          </p:spTgt>
                                        </p:tgtEl>
                                        <p:attrNameLst>
                                          <p:attrName>style.visibility</p:attrName>
                                        </p:attrNameLst>
                                      </p:cBhvr>
                                      <p:to>
                                        <p:strVal val="visible"/>
                                      </p:to>
                                    </p:set>
                                    <p:anim calcmode="lin" valueType="num">
                                      <p:cBhvr>
                                        <p:cTn id="14" dur="500" fill="hold"/>
                                        <p:tgtEl>
                                          <p:spTgt spid="33795">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3795">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3795">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3795">
                                            <p:txEl>
                                              <p:pRg st="4" end="4"/>
                                            </p:txEl>
                                          </p:spTgt>
                                        </p:tgtEl>
                                        <p:attrNameLst>
                                          <p:attrName>style.visibility</p:attrName>
                                        </p:attrNameLst>
                                      </p:cBhvr>
                                      <p:to>
                                        <p:strVal val="visible"/>
                                      </p:to>
                                    </p:set>
                                    <p:anim calcmode="lin" valueType="num">
                                      <p:cBhvr>
                                        <p:cTn id="21" dur="500" fill="hold"/>
                                        <p:tgtEl>
                                          <p:spTgt spid="33795">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3795">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3795">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33795">
                                            <p:txEl>
                                              <p:pRg st="5" end="5"/>
                                            </p:txEl>
                                          </p:spTgt>
                                        </p:tgtEl>
                                        <p:attrNameLst>
                                          <p:attrName>style.visibility</p:attrName>
                                        </p:attrNameLst>
                                      </p:cBhvr>
                                      <p:to>
                                        <p:strVal val="visible"/>
                                      </p:to>
                                    </p:set>
                                    <p:anim calcmode="lin" valueType="num">
                                      <p:cBhvr>
                                        <p:cTn id="28" dur="500" fill="hold"/>
                                        <p:tgtEl>
                                          <p:spTgt spid="33795">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33795">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33795">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33795">
                                            <p:txEl>
                                              <p:pRg st="6" end="6"/>
                                            </p:txEl>
                                          </p:spTgt>
                                        </p:tgtEl>
                                        <p:attrNameLst>
                                          <p:attrName>style.visibility</p:attrName>
                                        </p:attrNameLst>
                                      </p:cBhvr>
                                      <p:to>
                                        <p:strVal val="visible"/>
                                      </p:to>
                                    </p:set>
                                    <p:anim calcmode="lin" valueType="num">
                                      <p:cBhvr>
                                        <p:cTn id="35" dur="500" fill="hold"/>
                                        <p:tgtEl>
                                          <p:spTgt spid="33795">
                                            <p:txEl>
                                              <p:pRg st="6" end="6"/>
                                            </p:txEl>
                                          </p:spTgt>
                                        </p:tgtEl>
                                        <p:attrNameLst>
                                          <p:attrName>ppt_w</p:attrName>
                                        </p:attrNameLst>
                                      </p:cBhvr>
                                      <p:tavLst>
                                        <p:tav tm="0">
                                          <p:val>
                                            <p:fltVal val="0"/>
                                          </p:val>
                                        </p:tav>
                                        <p:tav tm="100000">
                                          <p:val>
                                            <p:strVal val="#ppt_w"/>
                                          </p:val>
                                        </p:tav>
                                      </p:tavLst>
                                    </p:anim>
                                    <p:anim calcmode="lin" valueType="num">
                                      <p:cBhvr>
                                        <p:cTn id="36" dur="500" fill="hold"/>
                                        <p:tgtEl>
                                          <p:spTgt spid="33795">
                                            <p:txEl>
                                              <p:pRg st="6" end="6"/>
                                            </p:txEl>
                                          </p:spTgt>
                                        </p:tgtEl>
                                        <p:attrNameLst>
                                          <p:attrName>ppt_h</p:attrName>
                                        </p:attrNameLst>
                                      </p:cBhvr>
                                      <p:tavLst>
                                        <p:tav tm="0">
                                          <p:val>
                                            <p:fltVal val="0"/>
                                          </p:val>
                                        </p:tav>
                                        <p:tav tm="100000">
                                          <p:val>
                                            <p:strVal val="#ppt_h"/>
                                          </p:val>
                                        </p:tav>
                                      </p:tavLst>
                                    </p:anim>
                                    <p:animEffect transition="in" filter="fade">
                                      <p:cBhvr>
                                        <p:cTn id="37" dur="500"/>
                                        <p:tgtEl>
                                          <p:spTgt spid="3379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nodeType="clickEffect">
                                  <p:stCondLst>
                                    <p:cond delay="0"/>
                                  </p:stCondLst>
                                  <p:childTnLst>
                                    <p:set>
                                      <p:cBhvr>
                                        <p:cTn id="41" dur="1" fill="hold">
                                          <p:stCondLst>
                                            <p:cond delay="0"/>
                                          </p:stCondLst>
                                        </p:cTn>
                                        <p:tgtEl>
                                          <p:spTgt spid="33795">
                                            <p:txEl>
                                              <p:pRg st="7" end="7"/>
                                            </p:txEl>
                                          </p:spTgt>
                                        </p:tgtEl>
                                        <p:attrNameLst>
                                          <p:attrName>style.visibility</p:attrName>
                                        </p:attrNameLst>
                                      </p:cBhvr>
                                      <p:to>
                                        <p:strVal val="visible"/>
                                      </p:to>
                                    </p:set>
                                    <p:anim calcmode="lin" valueType="num">
                                      <p:cBhvr>
                                        <p:cTn id="42" dur="500" fill="hold"/>
                                        <p:tgtEl>
                                          <p:spTgt spid="33795">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33795">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33795">
                                            <p:txEl>
                                              <p:pRg st="7" end="7"/>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16" fill="hold" nodeType="clickEffect">
                                  <p:stCondLst>
                                    <p:cond delay="0"/>
                                  </p:stCondLst>
                                  <p:childTnLst>
                                    <p:set>
                                      <p:cBhvr>
                                        <p:cTn id="48" dur="1" fill="hold">
                                          <p:stCondLst>
                                            <p:cond delay="0"/>
                                          </p:stCondLst>
                                        </p:cTn>
                                        <p:tgtEl>
                                          <p:spTgt spid="33795">
                                            <p:txEl>
                                              <p:pRg st="8" end="8"/>
                                            </p:txEl>
                                          </p:spTgt>
                                        </p:tgtEl>
                                        <p:attrNameLst>
                                          <p:attrName>style.visibility</p:attrName>
                                        </p:attrNameLst>
                                      </p:cBhvr>
                                      <p:to>
                                        <p:strVal val="visible"/>
                                      </p:to>
                                    </p:set>
                                    <p:anim calcmode="lin" valueType="num">
                                      <p:cBhvr>
                                        <p:cTn id="49" dur="500" fill="hold"/>
                                        <p:tgtEl>
                                          <p:spTgt spid="33795">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33795">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33795">
                                            <p:txEl>
                                              <p:pRg st="8" end="8"/>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16" fill="hold" nodeType="clickEffect">
                                  <p:stCondLst>
                                    <p:cond delay="0"/>
                                  </p:stCondLst>
                                  <p:childTnLst>
                                    <p:set>
                                      <p:cBhvr>
                                        <p:cTn id="55" dur="1" fill="hold">
                                          <p:stCondLst>
                                            <p:cond delay="0"/>
                                          </p:stCondLst>
                                        </p:cTn>
                                        <p:tgtEl>
                                          <p:spTgt spid="33795">
                                            <p:txEl>
                                              <p:pRg st="9" end="9"/>
                                            </p:txEl>
                                          </p:spTgt>
                                        </p:tgtEl>
                                        <p:attrNameLst>
                                          <p:attrName>style.visibility</p:attrName>
                                        </p:attrNameLst>
                                      </p:cBhvr>
                                      <p:to>
                                        <p:strVal val="visible"/>
                                      </p:to>
                                    </p:set>
                                    <p:anim calcmode="lin" valueType="num">
                                      <p:cBhvr>
                                        <p:cTn id="56" dur="500" fill="hold"/>
                                        <p:tgtEl>
                                          <p:spTgt spid="33795">
                                            <p:txEl>
                                              <p:pRg st="9" end="9"/>
                                            </p:txEl>
                                          </p:spTgt>
                                        </p:tgtEl>
                                        <p:attrNameLst>
                                          <p:attrName>ppt_w</p:attrName>
                                        </p:attrNameLst>
                                      </p:cBhvr>
                                      <p:tavLst>
                                        <p:tav tm="0">
                                          <p:val>
                                            <p:fltVal val="0"/>
                                          </p:val>
                                        </p:tav>
                                        <p:tav tm="100000">
                                          <p:val>
                                            <p:strVal val="#ppt_w"/>
                                          </p:val>
                                        </p:tav>
                                      </p:tavLst>
                                    </p:anim>
                                    <p:anim calcmode="lin" valueType="num">
                                      <p:cBhvr>
                                        <p:cTn id="57" dur="500" fill="hold"/>
                                        <p:tgtEl>
                                          <p:spTgt spid="33795">
                                            <p:txEl>
                                              <p:pRg st="9" end="9"/>
                                            </p:txEl>
                                          </p:spTgt>
                                        </p:tgtEl>
                                        <p:attrNameLst>
                                          <p:attrName>ppt_h</p:attrName>
                                        </p:attrNameLst>
                                      </p:cBhvr>
                                      <p:tavLst>
                                        <p:tav tm="0">
                                          <p:val>
                                            <p:fltVal val="0"/>
                                          </p:val>
                                        </p:tav>
                                        <p:tav tm="100000">
                                          <p:val>
                                            <p:strVal val="#ppt_h"/>
                                          </p:val>
                                        </p:tav>
                                      </p:tavLst>
                                    </p:anim>
                                    <p:animEffect transition="in" filter="fade">
                                      <p:cBhvr>
                                        <p:cTn id="58" dur="500"/>
                                        <p:tgtEl>
                                          <p:spTgt spid="33795">
                                            <p:txEl>
                                              <p:pRg st="9" end="9"/>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ntr" presetSubtype="16" fill="hold" nodeType="clickEffect">
                                  <p:stCondLst>
                                    <p:cond delay="0"/>
                                  </p:stCondLst>
                                  <p:childTnLst>
                                    <p:set>
                                      <p:cBhvr>
                                        <p:cTn id="62" dur="1" fill="hold">
                                          <p:stCondLst>
                                            <p:cond delay="0"/>
                                          </p:stCondLst>
                                        </p:cTn>
                                        <p:tgtEl>
                                          <p:spTgt spid="33795">
                                            <p:txEl>
                                              <p:pRg st="10" end="10"/>
                                            </p:txEl>
                                          </p:spTgt>
                                        </p:tgtEl>
                                        <p:attrNameLst>
                                          <p:attrName>style.visibility</p:attrName>
                                        </p:attrNameLst>
                                      </p:cBhvr>
                                      <p:to>
                                        <p:strVal val="visible"/>
                                      </p:to>
                                    </p:set>
                                    <p:anim calcmode="lin" valueType="num">
                                      <p:cBhvr>
                                        <p:cTn id="63" dur="500" fill="hold"/>
                                        <p:tgtEl>
                                          <p:spTgt spid="33795">
                                            <p:txEl>
                                              <p:pRg st="10" end="10"/>
                                            </p:txEl>
                                          </p:spTgt>
                                        </p:tgtEl>
                                        <p:attrNameLst>
                                          <p:attrName>ppt_w</p:attrName>
                                        </p:attrNameLst>
                                      </p:cBhvr>
                                      <p:tavLst>
                                        <p:tav tm="0">
                                          <p:val>
                                            <p:fltVal val="0"/>
                                          </p:val>
                                        </p:tav>
                                        <p:tav tm="100000">
                                          <p:val>
                                            <p:strVal val="#ppt_w"/>
                                          </p:val>
                                        </p:tav>
                                      </p:tavLst>
                                    </p:anim>
                                    <p:anim calcmode="lin" valueType="num">
                                      <p:cBhvr>
                                        <p:cTn id="64" dur="500" fill="hold"/>
                                        <p:tgtEl>
                                          <p:spTgt spid="33795">
                                            <p:txEl>
                                              <p:pRg st="10" end="10"/>
                                            </p:txEl>
                                          </p:spTgt>
                                        </p:tgtEl>
                                        <p:attrNameLst>
                                          <p:attrName>ppt_h</p:attrName>
                                        </p:attrNameLst>
                                      </p:cBhvr>
                                      <p:tavLst>
                                        <p:tav tm="0">
                                          <p:val>
                                            <p:fltVal val="0"/>
                                          </p:val>
                                        </p:tav>
                                        <p:tav tm="100000">
                                          <p:val>
                                            <p:strVal val="#ppt_h"/>
                                          </p:val>
                                        </p:tav>
                                      </p:tavLst>
                                    </p:anim>
                                    <p:animEffect transition="in" filter="fade">
                                      <p:cBhvr>
                                        <p:cTn id="65" dur="500"/>
                                        <p:tgtEl>
                                          <p:spTgt spid="337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7D4AE2C-F22C-42A7-B64E-599AD1947677}"/>
              </a:ext>
            </a:extLst>
          </p:cNvPr>
          <p:cNvSpPr>
            <a:spLocks noGrp="1" noChangeArrowheads="1"/>
          </p:cNvSpPr>
          <p:nvPr>
            <p:ph type="title"/>
          </p:nvPr>
        </p:nvSpPr>
        <p:spPr>
          <a:xfrm>
            <a:off x="457200" y="188913"/>
            <a:ext cx="6923088" cy="1368425"/>
          </a:xfrm>
        </p:spPr>
        <p:txBody>
          <a:bodyPr>
            <a:normAutofit fontScale="90000"/>
          </a:bodyPr>
          <a:lstStyle/>
          <a:p>
            <a:pPr eaLnBrk="1" fontAlgn="auto" hangingPunct="1">
              <a:spcAft>
                <a:spcPts val="0"/>
              </a:spcAft>
              <a:defRPr/>
            </a:pPr>
            <a:r>
              <a:rPr lang="fr-FR" dirty="0">
                <a:solidFill>
                  <a:schemeClr val="tx1">
                    <a:lumMod val="75000"/>
                    <a:lumOff val="25000"/>
                  </a:schemeClr>
                </a:solidFill>
              </a:rPr>
              <a:t>3. B.P.C.O: </a:t>
            </a:r>
            <a:r>
              <a:rPr lang="fr-FR" altLang="fr-FR" dirty="0">
                <a:solidFill>
                  <a:schemeClr val="tx1">
                    <a:lumMod val="75000"/>
                    <a:lumOff val="25000"/>
                  </a:schemeClr>
                </a:solidFill>
              </a:rPr>
              <a:t>Broncho-Pneumopathie </a:t>
            </a:r>
            <a:br>
              <a:rPr lang="fr-FR" altLang="fr-FR" dirty="0">
                <a:solidFill>
                  <a:schemeClr val="tx1">
                    <a:lumMod val="75000"/>
                    <a:lumOff val="25000"/>
                  </a:schemeClr>
                </a:solidFill>
              </a:rPr>
            </a:br>
            <a:r>
              <a:rPr lang="fr-FR" altLang="fr-FR" dirty="0">
                <a:solidFill>
                  <a:schemeClr val="tx1">
                    <a:lumMod val="75000"/>
                    <a:lumOff val="25000"/>
                  </a:schemeClr>
                </a:solidFill>
              </a:rPr>
              <a:t>Chronique Obstructive.</a:t>
            </a:r>
            <a:br>
              <a:rPr lang="fr-FR" altLang="fr-FR" dirty="0">
                <a:solidFill>
                  <a:schemeClr val="tx1">
                    <a:lumMod val="75000"/>
                    <a:lumOff val="25000"/>
                  </a:schemeClr>
                </a:solidFill>
              </a:rPr>
            </a:br>
            <a:endParaRPr lang="fr-FR" dirty="0">
              <a:solidFill>
                <a:schemeClr val="tx1">
                  <a:lumMod val="75000"/>
                  <a:lumOff val="25000"/>
                </a:schemeClr>
              </a:solidFill>
            </a:endParaRPr>
          </a:p>
        </p:txBody>
      </p:sp>
      <p:sp>
        <p:nvSpPr>
          <p:cNvPr id="22531" name="Rectangle 3">
            <a:extLst>
              <a:ext uri="{FF2B5EF4-FFF2-40B4-BE49-F238E27FC236}">
                <a16:creationId xmlns:a16="http://schemas.microsoft.com/office/drawing/2014/main" id="{AD2A33F2-F390-4BE6-B261-2A8F8CADF256}"/>
              </a:ext>
            </a:extLst>
          </p:cNvPr>
          <p:cNvSpPr>
            <a:spLocks noGrp="1" noChangeArrowheads="1"/>
          </p:cNvSpPr>
          <p:nvPr>
            <p:ph idx="1"/>
          </p:nvPr>
        </p:nvSpPr>
        <p:spPr>
          <a:xfrm>
            <a:off x="250825" y="2060575"/>
            <a:ext cx="4537075" cy="4176713"/>
          </a:xfrm>
        </p:spPr>
        <p:txBody>
          <a:bodyPr rtlCol="0">
            <a:normAutofit/>
          </a:bodyPr>
          <a:lstStyle/>
          <a:p>
            <a:pPr marL="0" indent="0" eaLnBrk="1" fontAlgn="auto" hangingPunct="1">
              <a:buNone/>
              <a:defRPr/>
            </a:pPr>
            <a:r>
              <a:rPr lang="fr-FR" altLang="fr-FR" sz="2000" b="1" u="sng" dirty="0">
                <a:solidFill>
                  <a:srgbClr val="00B0F0"/>
                </a:solidFill>
              </a:rPr>
              <a:t>A. Définition:</a:t>
            </a:r>
          </a:p>
          <a:p>
            <a:pPr marL="0" indent="0" eaLnBrk="1" fontAlgn="auto" hangingPunct="1">
              <a:buFont typeface="Arial" charset="0"/>
              <a:buNone/>
              <a:defRPr/>
            </a:pPr>
            <a:r>
              <a:rPr lang="fr-FR" altLang="fr-FR" sz="2400" dirty="0">
                <a:solidFill>
                  <a:srgbClr val="00B0F0"/>
                </a:solidFill>
              </a:rPr>
              <a:t>Maladie chronique et lentement progressive, caractérisée par une diminution, peu ou non réversible, du calibre des bronches. Cette obstruction bronchique empêche peu à peu le passage de l’air, et provoque une dyspnée d’abord à l’effort, puis progressivement pour des efforts de plus en plus minimes, et enfin une gêne respiratoire au repos</a:t>
            </a:r>
            <a:r>
              <a:rPr lang="fr-FR" altLang="fr-FR" sz="2000" dirty="0">
                <a:solidFill>
                  <a:srgbClr val="00B0F0"/>
                </a:solidFill>
              </a:rPr>
              <a:t>.</a:t>
            </a:r>
          </a:p>
          <a:p>
            <a:pPr marL="68580" indent="-68580" eaLnBrk="1" fontAlgn="auto" hangingPunct="1">
              <a:buFont typeface="Arial" charset="0"/>
              <a:buChar char="•"/>
              <a:defRPr/>
            </a:pPr>
            <a:endParaRPr lang="fr-FR" altLang="fr-FR" dirty="0">
              <a:solidFill>
                <a:schemeClr val="tx1">
                  <a:lumMod val="75000"/>
                  <a:lumOff val="25000"/>
                </a:schemeClr>
              </a:solidFill>
            </a:endParaRPr>
          </a:p>
        </p:txBody>
      </p:sp>
      <p:pic>
        <p:nvPicPr>
          <p:cNvPr id="25604" name="Picture 4">
            <a:extLst>
              <a:ext uri="{FF2B5EF4-FFF2-40B4-BE49-F238E27FC236}">
                <a16:creationId xmlns:a16="http://schemas.microsoft.com/office/drawing/2014/main" id="{FC7828AC-7121-4316-A651-8F7EE5570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7963" y="2781300"/>
            <a:ext cx="3613150" cy="25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Image 4">
            <a:extLst>
              <a:ext uri="{FF2B5EF4-FFF2-40B4-BE49-F238E27FC236}">
                <a16:creationId xmlns:a16="http://schemas.microsoft.com/office/drawing/2014/main" id="{8B4C3AEA-9ACA-4248-B9AE-ADCB84123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1163" y="333375"/>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707E71F0-A2FA-4359-87CE-B48A051343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333375"/>
            <a:ext cx="4608512"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Image 2">
            <a:extLst>
              <a:ext uri="{FF2B5EF4-FFF2-40B4-BE49-F238E27FC236}">
                <a16:creationId xmlns:a16="http://schemas.microsoft.com/office/drawing/2014/main" id="{30A3C81C-52E7-452B-9CA6-29C26F7EE6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2450" y="36988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CCB1639-B5B5-4B00-AA0A-4E8C31EC6252}"/>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24579" name="Rectangle 3">
            <a:extLst>
              <a:ext uri="{FF2B5EF4-FFF2-40B4-BE49-F238E27FC236}">
                <a16:creationId xmlns:a16="http://schemas.microsoft.com/office/drawing/2014/main" id="{0C108828-6A38-4492-B29E-4CCB105B0BE3}"/>
              </a:ext>
            </a:extLst>
          </p:cNvPr>
          <p:cNvSpPr>
            <a:spLocks noGrp="1" noChangeArrowheads="1"/>
          </p:cNvSpPr>
          <p:nvPr>
            <p:ph idx="1"/>
          </p:nvPr>
        </p:nvSpPr>
        <p:spPr>
          <a:xfrm>
            <a:off x="822325" y="1846263"/>
            <a:ext cx="3605213" cy="4319587"/>
          </a:xfrm>
        </p:spPr>
        <p:txBody>
          <a:bodyPr rtlCol="0">
            <a:normAutofit lnSpcReduction="10000"/>
          </a:bodyPr>
          <a:lstStyle/>
          <a:p>
            <a:pPr marL="0" indent="0" eaLnBrk="1" fontAlgn="auto" hangingPunct="1">
              <a:buNone/>
              <a:defRPr/>
            </a:pPr>
            <a:r>
              <a:rPr lang="fr-FR" altLang="fr-FR" sz="2000" b="1" u="sng" dirty="0">
                <a:solidFill>
                  <a:schemeClr val="tx1">
                    <a:lumMod val="75000"/>
                    <a:lumOff val="25000"/>
                  </a:schemeClr>
                </a:solidFill>
              </a:rPr>
              <a:t>B. Causes:</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Le tabagisme dans 90 % des cas (y compris l’exposition passive)</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Exposition professionnelle à certains polluants</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Conséquence d’infections broncho-pulmonaires de l’enfance</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Pollution de l’air à l’intérieur des habitations</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Pollution de l’air à l’extérieur</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Les poussières et produits chimiques</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L’aggravation de l’asthme</a:t>
            </a:r>
          </a:p>
          <a:p>
            <a:pPr marL="274637" lvl="1" indent="0" eaLnBrk="1" fontAlgn="auto" hangingPunct="1">
              <a:buFont typeface="Arial" charset="0"/>
              <a:buNone/>
              <a:defRPr/>
            </a:pPr>
            <a:endParaRPr lang="fr-FR" altLang="fr-FR" sz="1350" dirty="0">
              <a:solidFill>
                <a:schemeClr val="tx1">
                  <a:lumMod val="75000"/>
                  <a:lumOff val="25000"/>
                </a:schemeClr>
              </a:solidFill>
            </a:endParaRPr>
          </a:p>
          <a:p>
            <a:pPr marL="288036" lvl="1" indent="-137160" eaLnBrk="1" fontAlgn="auto" hangingPunct="1">
              <a:buFontTx/>
              <a:buNone/>
              <a:defRPr/>
            </a:pPr>
            <a:endParaRPr lang="fr-FR" altLang="fr-FR" sz="1350" dirty="0">
              <a:solidFill>
                <a:schemeClr val="tx1">
                  <a:lumMod val="75000"/>
                  <a:lumOff val="25000"/>
                </a:schemeClr>
              </a:solidFill>
            </a:endParaRPr>
          </a:p>
        </p:txBody>
      </p:sp>
      <p:pic>
        <p:nvPicPr>
          <p:cNvPr id="27652" name="Picture 4">
            <a:extLst>
              <a:ext uri="{FF2B5EF4-FFF2-40B4-BE49-F238E27FC236}">
                <a16:creationId xmlns:a16="http://schemas.microsoft.com/office/drawing/2014/main" id="{4C926344-E197-4EC1-8D93-038B13BBB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708275"/>
            <a:ext cx="3757612"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Image 4">
            <a:extLst>
              <a:ext uri="{FF2B5EF4-FFF2-40B4-BE49-F238E27FC236}">
                <a16:creationId xmlns:a16="http://schemas.microsoft.com/office/drawing/2014/main" id="{9E3580EA-F480-4B84-9CB4-0C6E526C7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5875" y="45878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fade">
                                      <p:cBhvr>
                                        <p:cTn id="7" dur="500"/>
                                        <p:tgtEl>
                                          <p:spTgt spid="245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4579">
                                            <p:txEl>
                                              <p:pRg st="2" end="2"/>
                                            </p:txEl>
                                          </p:spTgt>
                                        </p:tgtEl>
                                        <p:attrNameLst>
                                          <p:attrName>style.visibility</p:attrName>
                                        </p:attrNameLst>
                                      </p:cBhvr>
                                      <p:to>
                                        <p:strVal val="visible"/>
                                      </p:to>
                                    </p:set>
                                    <p:animEffect transition="in" filter="fade">
                                      <p:cBhvr>
                                        <p:cTn id="12" dur="500"/>
                                        <p:tgtEl>
                                          <p:spTgt spid="245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4579">
                                            <p:txEl>
                                              <p:pRg st="3" end="3"/>
                                            </p:txEl>
                                          </p:spTgt>
                                        </p:tgtEl>
                                        <p:attrNameLst>
                                          <p:attrName>style.visibility</p:attrName>
                                        </p:attrNameLst>
                                      </p:cBhvr>
                                      <p:to>
                                        <p:strVal val="visible"/>
                                      </p:to>
                                    </p:set>
                                    <p:animEffect transition="in" filter="fade">
                                      <p:cBhvr>
                                        <p:cTn id="17" dur="500"/>
                                        <p:tgtEl>
                                          <p:spTgt spid="2457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4579">
                                            <p:txEl>
                                              <p:pRg st="4" end="4"/>
                                            </p:txEl>
                                          </p:spTgt>
                                        </p:tgtEl>
                                        <p:attrNameLst>
                                          <p:attrName>style.visibility</p:attrName>
                                        </p:attrNameLst>
                                      </p:cBhvr>
                                      <p:to>
                                        <p:strVal val="visible"/>
                                      </p:to>
                                    </p:set>
                                    <p:animEffect transition="in" filter="fade">
                                      <p:cBhvr>
                                        <p:cTn id="22" dur="500"/>
                                        <p:tgtEl>
                                          <p:spTgt spid="2457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animEffect transition="in" filter="fade">
                                      <p:cBhvr>
                                        <p:cTn id="27" dur="500"/>
                                        <p:tgtEl>
                                          <p:spTgt spid="24579">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4579">
                                            <p:txEl>
                                              <p:pRg st="6" end="6"/>
                                            </p:txEl>
                                          </p:spTgt>
                                        </p:tgtEl>
                                        <p:attrNameLst>
                                          <p:attrName>style.visibility</p:attrName>
                                        </p:attrNameLst>
                                      </p:cBhvr>
                                      <p:to>
                                        <p:strVal val="visible"/>
                                      </p:to>
                                    </p:set>
                                    <p:animEffect transition="in" filter="fade">
                                      <p:cBhvr>
                                        <p:cTn id="32" dur="500"/>
                                        <p:tgtEl>
                                          <p:spTgt spid="24579">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4579">
                                            <p:txEl>
                                              <p:pRg st="7" end="7"/>
                                            </p:txEl>
                                          </p:spTgt>
                                        </p:tgtEl>
                                        <p:attrNameLst>
                                          <p:attrName>style.visibility</p:attrName>
                                        </p:attrNameLst>
                                      </p:cBhvr>
                                      <p:to>
                                        <p:strVal val="visible"/>
                                      </p:to>
                                    </p:set>
                                    <p:animEffect transition="in" filter="fade">
                                      <p:cBhvr>
                                        <p:cTn id="37"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098DD7F-DF84-47C6-B9A0-FE399A5BF2C7}"/>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28675" name="Rectangle 3">
            <a:extLst>
              <a:ext uri="{FF2B5EF4-FFF2-40B4-BE49-F238E27FC236}">
                <a16:creationId xmlns:a16="http://schemas.microsoft.com/office/drawing/2014/main" id="{CDFB192C-ED76-4E60-97E5-AC60B4B3696D}"/>
              </a:ext>
            </a:extLst>
          </p:cNvPr>
          <p:cNvSpPr>
            <a:spLocks noGrp="1" noChangeArrowheads="1"/>
          </p:cNvSpPr>
          <p:nvPr>
            <p:ph idx="1"/>
          </p:nvPr>
        </p:nvSpPr>
        <p:spPr/>
        <p:txBody>
          <a:bodyPr rtlCol="0">
            <a:normAutofit/>
          </a:bodyPr>
          <a:lstStyle/>
          <a:p>
            <a:pPr marL="0" indent="0" eaLnBrk="1" fontAlgn="auto" hangingPunct="1">
              <a:buNone/>
              <a:defRPr/>
            </a:pPr>
            <a:r>
              <a:rPr lang="fr-FR" altLang="fr-FR" sz="2800" u="sng" dirty="0">
                <a:solidFill>
                  <a:srgbClr val="00B0F0"/>
                </a:solidFill>
              </a:rPr>
              <a:t>C. Signes cliniques</a:t>
            </a:r>
          </a:p>
          <a:p>
            <a:pPr marL="288036" lvl="1" indent="-137160" eaLnBrk="1" fontAlgn="auto" hangingPunct="1">
              <a:buFont typeface="Wingdings" panose="05000000000000000000" pitchFamily="2" charset="2"/>
              <a:buChar char="ü"/>
              <a:defRPr/>
            </a:pPr>
            <a:r>
              <a:rPr lang="fr-FR" altLang="fr-FR" sz="2800" dirty="0">
                <a:solidFill>
                  <a:srgbClr val="00B0F0"/>
                </a:solidFill>
              </a:rPr>
              <a:t>Toux </a:t>
            </a:r>
          </a:p>
          <a:p>
            <a:pPr marL="288036" lvl="1" indent="-137160" eaLnBrk="1" fontAlgn="auto" hangingPunct="1">
              <a:buFont typeface="Wingdings" panose="05000000000000000000" pitchFamily="2" charset="2"/>
              <a:buChar char="ü"/>
              <a:defRPr/>
            </a:pPr>
            <a:r>
              <a:rPr lang="fr-FR" altLang="fr-FR" sz="2800" dirty="0">
                <a:solidFill>
                  <a:srgbClr val="00B0F0"/>
                </a:solidFill>
              </a:rPr>
              <a:t>Expectorations </a:t>
            </a:r>
          </a:p>
          <a:p>
            <a:pPr marL="288036" lvl="1" indent="-137160" eaLnBrk="1" fontAlgn="auto" hangingPunct="1">
              <a:buFont typeface="Wingdings" panose="05000000000000000000" pitchFamily="2" charset="2"/>
              <a:buChar char="ü"/>
              <a:defRPr/>
            </a:pPr>
            <a:r>
              <a:rPr lang="fr-FR" altLang="fr-FR" sz="2800" dirty="0">
                <a:solidFill>
                  <a:srgbClr val="00B0F0"/>
                </a:solidFill>
              </a:rPr>
              <a:t>Dyspnée d’installation progressive</a:t>
            </a:r>
          </a:p>
          <a:p>
            <a:pPr marL="274637" lvl="1" indent="0" eaLnBrk="1" fontAlgn="auto" hangingPunct="1">
              <a:buFont typeface="Arial" charset="0"/>
              <a:buNone/>
              <a:defRPr/>
            </a:pPr>
            <a:endParaRPr lang="fr-FR" altLang="fr-FR" sz="1350" dirty="0">
              <a:solidFill>
                <a:schemeClr val="tx1">
                  <a:lumMod val="75000"/>
                  <a:lumOff val="25000"/>
                </a:schemeClr>
              </a:solidFill>
            </a:endParaRPr>
          </a:p>
        </p:txBody>
      </p:sp>
      <p:pic>
        <p:nvPicPr>
          <p:cNvPr id="28676" name="Image 3">
            <a:extLst>
              <a:ext uri="{FF2B5EF4-FFF2-40B4-BE49-F238E27FC236}">
                <a16:creationId xmlns:a16="http://schemas.microsoft.com/office/drawing/2014/main" id="{B7B1ACBB-C3AD-49E1-A303-6F0D5D929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animEffect transition="in" filter="wheel(1)">
                                      <p:cBhvr>
                                        <p:cTn id="7" dur="2000"/>
                                        <p:tgtEl>
                                          <p:spTgt spid="286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wheel(1)">
                                      <p:cBhvr>
                                        <p:cTn id="12" dur="2000"/>
                                        <p:tgtEl>
                                          <p:spTgt spid="286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nodeType="clickEffect">
                                  <p:stCondLst>
                                    <p:cond delay="0"/>
                                  </p:stCondLst>
                                  <p:childTnLst>
                                    <p:set>
                                      <p:cBhvr>
                                        <p:cTn id="16" dur="1" fill="hold">
                                          <p:stCondLst>
                                            <p:cond delay="0"/>
                                          </p:stCondLst>
                                        </p:cTn>
                                        <p:tgtEl>
                                          <p:spTgt spid="28675">
                                            <p:txEl>
                                              <p:pRg st="3" end="3"/>
                                            </p:txEl>
                                          </p:spTgt>
                                        </p:tgtEl>
                                        <p:attrNameLst>
                                          <p:attrName>style.visibility</p:attrName>
                                        </p:attrNameLst>
                                      </p:cBhvr>
                                      <p:to>
                                        <p:strVal val="visible"/>
                                      </p:to>
                                    </p:set>
                                    <p:animEffect transition="in" filter="wheel(1)">
                                      <p:cBhvr>
                                        <p:cTn id="17" dur="20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7788C26-C904-4C4D-A5FB-4ABA372BD155}"/>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25603" name="Rectangle 3">
            <a:extLst>
              <a:ext uri="{FF2B5EF4-FFF2-40B4-BE49-F238E27FC236}">
                <a16:creationId xmlns:a16="http://schemas.microsoft.com/office/drawing/2014/main" id="{3760D562-00A9-4594-9C37-B7175CC49281}"/>
              </a:ext>
            </a:extLst>
          </p:cNvPr>
          <p:cNvSpPr>
            <a:spLocks noGrp="1" noChangeArrowheads="1"/>
          </p:cNvSpPr>
          <p:nvPr>
            <p:ph idx="1"/>
          </p:nvPr>
        </p:nvSpPr>
        <p:spPr/>
        <p:txBody>
          <a:bodyPr/>
          <a:lstStyle/>
          <a:p>
            <a:pPr eaLnBrk="1" hangingPunct="1"/>
            <a:r>
              <a:rPr lang="fr-FR" altLang="fr-FR" sz="2800" u="sng" dirty="0"/>
              <a:t>D. Stades de la maladie</a:t>
            </a:r>
          </a:p>
          <a:p>
            <a:pPr eaLnBrk="1" hangingPunct="1">
              <a:buFont typeface="Wingdings" panose="05000000000000000000" pitchFamily="2" charset="2"/>
              <a:buChar char="ü"/>
            </a:pPr>
            <a:r>
              <a:rPr lang="fr-FR" altLang="fr-FR" sz="2800" dirty="0"/>
              <a:t>Stade 0 : autrefois bronchite chronique</a:t>
            </a:r>
          </a:p>
          <a:p>
            <a:pPr eaLnBrk="1" hangingPunct="1">
              <a:buFont typeface="Wingdings" panose="05000000000000000000" pitchFamily="2" charset="2"/>
              <a:buChar char="ü"/>
            </a:pPr>
            <a:r>
              <a:rPr lang="fr-FR" altLang="fr-FR" sz="2800" dirty="0"/>
              <a:t>Stades 1 et 2 : non soignée, évolution vers rétrécissement progressif et en partie irréversible du calibre des bronches. Le malade crache, tousse et surtout s’essouffle à l’effort, de plus en plus, sans être forcément conscient en raison du caractère progressif de l’aggravation</a:t>
            </a:r>
          </a:p>
        </p:txBody>
      </p:sp>
      <p:pic>
        <p:nvPicPr>
          <p:cNvPr id="29700" name="Image 3">
            <a:extLst>
              <a:ext uri="{FF2B5EF4-FFF2-40B4-BE49-F238E27FC236}">
                <a16:creationId xmlns:a16="http://schemas.microsoft.com/office/drawing/2014/main" id="{9A9ED6DF-7D84-4F23-9F8D-E8E72BC5C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28733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wipe(down)">
                                      <p:cBhvr>
                                        <p:cTn id="7" dur="500"/>
                                        <p:tgtEl>
                                          <p:spTgt spid="256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5603">
                                            <p:txEl>
                                              <p:pRg st="2" end="2"/>
                                            </p:txEl>
                                          </p:spTgt>
                                        </p:tgtEl>
                                        <p:attrNameLst>
                                          <p:attrName>style.visibility</p:attrName>
                                        </p:attrNameLst>
                                      </p:cBhvr>
                                      <p:to>
                                        <p:strVal val="visible"/>
                                      </p:to>
                                    </p:set>
                                    <p:animEffect transition="in" filter="barn(inVertical)">
                                      <p:cBhvr>
                                        <p:cTn id="12"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9EFF140-4385-4C96-9E16-64208F7B2DAC}"/>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30723" name="Rectangle 3">
            <a:extLst>
              <a:ext uri="{FF2B5EF4-FFF2-40B4-BE49-F238E27FC236}">
                <a16:creationId xmlns:a16="http://schemas.microsoft.com/office/drawing/2014/main" id="{0B488D86-3515-481A-A571-BF18791E0D63}"/>
              </a:ext>
            </a:extLst>
          </p:cNvPr>
          <p:cNvSpPr>
            <a:spLocks noGrp="1" noChangeArrowheads="1"/>
          </p:cNvSpPr>
          <p:nvPr>
            <p:ph idx="1"/>
          </p:nvPr>
        </p:nvSpPr>
        <p:spPr/>
        <p:txBody>
          <a:bodyPr rtlCol="0">
            <a:normAutofit fontScale="92500" lnSpcReduction="20000"/>
          </a:bodyPr>
          <a:lstStyle/>
          <a:p>
            <a:pPr marL="68580" indent="-68580" eaLnBrk="1" fontAlgn="auto" hangingPunct="1">
              <a:buFont typeface="Wingdings" panose="05000000000000000000" pitchFamily="2" charset="2"/>
              <a:buChar char="ü"/>
              <a:defRPr/>
            </a:pPr>
            <a:r>
              <a:rPr lang="fr-FR" altLang="fr-FR" sz="2800" dirty="0"/>
              <a:t>Stade 3 : le calibre des bronches est très rétréci : le malade s’essouffle même pour ses efforts minimes. On parle de broncho-pneumopathie chronique sévère, responsable d’un handicap respiratoire.</a:t>
            </a:r>
          </a:p>
          <a:p>
            <a:pPr marL="0" indent="0" eaLnBrk="1" fontAlgn="auto" hangingPunct="1">
              <a:buFont typeface="Arial" charset="0"/>
              <a:buNone/>
              <a:defRPr/>
            </a:pPr>
            <a:endParaRPr lang="fr-FR" altLang="fr-FR" sz="2800" dirty="0"/>
          </a:p>
          <a:p>
            <a:pPr marL="68580" indent="-68580" eaLnBrk="1" fontAlgn="auto" hangingPunct="1">
              <a:buFont typeface="Wingdings" panose="05000000000000000000" pitchFamily="2" charset="2"/>
              <a:buChar char="ü"/>
              <a:defRPr/>
            </a:pPr>
            <a:r>
              <a:rPr lang="fr-FR" altLang="fr-FR" sz="2800" dirty="0"/>
              <a:t>Dernier stade ou stade 4 : l’insuffisance respiratoire.</a:t>
            </a:r>
          </a:p>
          <a:p>
            <a:pPr marL="0" indent="0" eaLnBrk="1" fontAlgn="auto" hangingPunct="1">
              <a:buFont typeface="Arial" charset="0"/>
              <a:buNone/>
              <a:defRPr/>
            </a:pPr>
            <a:r>
              <a:rPr lang="fr-FR" altLang="fr-FR" sz="2800" dirty="0"/>
              <a:t>Hypoxémie et hypercapnie imposent un ralentissement de l’activité cellulaire. L’insuffisance respiratoire retentit sur l’ensemble de l’organisme.</a:t>
            </a:r>
          </a:p>
          <a:p>
            <a:pPr marL="0" indent="0" eaLnBrk="1" fontAlgn="auto" hangingPunct="1">
              <a:buFont typeface="Arial" charset="0"/>
              <a:buNone/>
              <a:defRPr/>
            </a:pPr>
            <a:r>
              <a:rPr lang="fr-FR" altLang="fr-FR" sz="2800" dirty="0"/>
              <a:t>Plus de 60% des malades insuffisants respiratoires sont dépendants de l’oxygène qui leur est administré au minimum 15 heures par jour.</a:t>
            </a:r>
          </a:p>
          <a:p>
            <a:pPr marL="68580" indent="-68580" eaLnBrk="1" fontAlgn="auto" hangingPunct="1">
              <a:buFont typeface="Wingdings" panose="05000000000000000000" pitchFamily="2" charset="2"/>
              <a:buChar char="ü"/>
              <a:defRPr/>
            </a:pPr>
            <a:endParaRPr lang="fr-FR" altLang="fr-FR" dirty="0">
              <a:solidFill>
                <a:schemeClr val="tx1">
                  <a:lumMod val="75000"/>
                  <a:lumOff val="25000"/>
                </a:schemeClr>
              </a:solidFill>
            </a:endParaRPr>
          </a:p>
          <a:p>
            <a:pPr marL="68580" indent="-68580" eaLnBrk="1" fontAlgn="auto" hangingPunct="1">
              <a:buFont typeface="Wingdings" panose="05000000000000000000" pitchFamily="2" charset="2"/>
              <a:buChar char="ü"/>
              <a:defRPr/>
            </a:pPr>
            <a:endParaRPr lang="fr-FR" altLang="fr-FR" dirty="0">
              <a:solidFill>
                <a:schemeClr val="tx1">
                  <a:lumMod val="75000"/>
                  <a:lumOff val="25000"/>
                </a:schemeClr>
              </a:solidFill>
            </a:endParaRPr>
          </a:p>
        </p:txBody>
      </p:sp>
      <p:pic>
        <p:nvPicPr>
          <p:cNvPr id="30724" name="Image 3">
            <a:extLst>
              <a:ext uri="{FF2B5EF4-FFF2-40B4-BE49-F238E27FC236}">
                <a16:creationId xmlns:a16="http://schemas.microsoft.com/office/drawing/2014/main" id="{5F1F2025-F425-4B2D-A00A-27FE67F73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4463"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barn(inVertical)">
                                      <p:cBhvr>
                                        <p:cTn id="7" dur="500"/>
                                        <p:tgtEl>
                                          <p:spTgt spid="307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0723">
                                            <p:txEl>
                                              <p:pRg st="2" end="2"/>
                                            </p:txEl>
                                          </p:spTgt>
                                        </p:tgtEl>
                                        <p:attrNameLst>
                                          <p:attrName>style.visibility</p:attrName>
                                        </p:attrNameLst>
                                      </p:cBhvr>
                                      <p:to>
                                        <p:strVal val="visible"/>
                                      </p:to>
                                    </p:set>
                                    <p:animEffect transition="in" filter="barn(inVertical)">
                                      <p:cBhvr>
                                        <p:cTn id="12" dur="500"/>
                                        <p:tgtEl>
                                          <p:spTgt spid="30723">
                                            <p:txEl>
                                              <p:pRg st="2" end="2"/>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0723">
                                            <p:txEl>
                                              <p:pRg st="3" end="3"/>
                                            </p:txEl>
                                          </p:spTgt>
                                        </p:tgtEl>
                                        <p:attrNameLst>
                                          <p:attrName>style.visibility</p:attrName>
                                        </p:attrNameLst>
                                      </p:cBhvr>
                                      <p:to>
                                        <p:strVal val="visible"/>
                                      </p:to>
                                    </p:set>
                                    <p:animEffect transition="in" filter="barn(inVertical)">
                                      <p:cBhvr>
                                        <p:cTn id="15" dur="500"/>
                                        <p:tgtEl>
                                          <p:spTgt spid="30723">
                                            <p:txEl>
                                              <p:pRg st="3" end="3"/>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0723">
                                            <p:txEl>
                                              <p:pRg st="4" end="4"/>
                                            </p:txEl>
                                          </p:spTgt>
                                        </p:tgtEl>
                                        <p:attrNameLst>
                                          <p:attrName>style.visibility</p:attrName>
                                        </p:attrNameLst>
                                      </p:cBhvr>
                                      <p:to>
                                        <p:strVal val="visible"/>
                                      </p:to>
                                    </p:set>
                                    <p:animEffect transition="in" filter="barn(inVertical)">
                                      <p:cBhvr>
                                        <p:cTn id="18"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AB788AE-CAF1-446E-9DBA-F1F41B5C4461}"/>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32771" name="Rectangle 3">
            <a:extLst>
              <a:ext uri="{FF2B5EF4-FFF2-40B4-BE49-F238E27FC236}">
                <a16:creationId xmlns:a16="http://schemas.microsoft.com/office/drawing/2014/main" id="{D473C8E5-22F3-43F3-A550-007002A9F579}"/>
              </a:ext>
            </a:extLst>
          </p:cNvPr>
          <p:cNvSpPr>
            <a:spLocks noGrp="1" noChangeArrowheads="1"/>
          </p:cNvSpPr>
          <p:nvPr>
            <p:ph idx="1"/>
          </p:nvPr>
        </p:nvSpPr>
        <p:spPr>
          <a:xfrm>
            <a:off x="433388" y="1939925"/>
            <a:ext cx="5762625" cy="2425700"/>
          </a:xfrm>
        </p:spPr>
        <p:txBody>
          <a:bodyPr rtlCol="0">
            <a:normAutofit fontScale="92500" lnSpcReduction="20000"/>
          </a:bodyPr>
          <a:lstStyle/>
          <a:p>
            <a:pPr marL="0" indent="0" eaLnBrk="1" fontAlgn="auto" hangingPunct="1">
              <a:buNone/>
              <a:defRPr/>
            </a:pPr>
            <a:r>
              <a:rPr lang="fr-FR" altLang="fr-FR" sz="1800" b="1" u="sng" dirty="0">
                <a:solidFill>
                  <a:schemeClr val="tx1">
                    <a:lumMod val="75000"/>
                    <a:lumOff val="25000"/>
                  </a:schemeClr>
                </a:solidFill>
              </a:rPr>
              <a:t>E. Perspectives.</a:t>
            </a:r>
          </a:p>
          <a:p>
            <a:pPr marL="0" indent="0" eaLnBrk="1" fontAlgn="auto" hangingPunct="1">
              <a:buFont typeface="Arial" charset="0"/>
              <a:buNone/>
              <a:defRPr/>
            </a:pPr>
            <a:r>
              <a:rPr lang="fr-FR" altLang="fr-FR" sz="1800" dirty="0">
                <a:solidFill>
                  <a:schemeClr val="tx1">
                    <a:lumMod val="75000"/>
                    <a:lumOff val="25000"/>
                  </a:schemeClr>
                </a:solidFill>
              </a:rPr>
              <a:t>Étant irréversible, la prise en charge de la maladie consiste en la restauration ou maintien de la qualité de vie des patients grâce aux mesures suivantes :</a:t>
            </a:r>
          </a:p>
          <a:p>
            <a:pPr marL="0" indent="0" eaLnBrk="1" fontAlgn="auto" hangingPunct="1">
              <a:buFont typeface="Arial" charset="0"/>
              <a:buNone/>
              <a:defRPr/>
            </a:pPr>
            <a:r>
              <a:rPr lang="fr-FR" altLang="fr-FR" sz="1800" b="1" u="sng" dirty="0">
                <a:solidFill>
                  <a:srgbClr val="00B0F0"/>
                </a:solidFill>
              </a:rPr>
              <a:t>Rôle AS</a:t>
            </a:r>
          </a:p>
          <a:p>
            <a:pPr marL="288036" lvl="1" indent="-137160" eaLnBrk="1" fontAlgn="auto" hangingPunct="1">
              <a:buFont typeface="Wingdings" panose="05000000000000000000" pitchFamily="2" charset="2"/>
              <a:buChar char="ü"/>
              <a:defRPr/>
            </a:pPr>
            <a:r>
              <a:rPr lang="fr-FR" altLang="fr-FR" sz="1800" dirty="0">
                <a:solidFill>
                  <a:srgbClr val="00B0F0"/>
                </a:solidFill>
              </a:rPr>
              <a:t>Arrêt du tabac</a:t>
            </a:r>
          </a:p>
          <a:p>
            <a:pPr marL="288036" lvl="1" indent="-137160" eaLnBrk="1" fontAlgn="auto" hangingPunct="1">
              <a:buFont typeface="Wingdings" panose="05000000000000000000" pitchFamily="2" charset="2"/>
              <a:buChar char="ü"/>
              <a:defRPr/>
            </a:pPr>
            <a:r>
              <a:rPr lang="fr-FR" altLang="fr-FR" sz="1800" dirty="0">
                <a:solidFill>
                  <a:srgbClr val="00B0F0"/>
                </a:solidFill>
              </a:rPr>
              <a:t>Programme éducation thérapeutique</a:t>
            </a:r>
          </a:p>
          <a:p>
            <a:pPr marL="288036" lvl="1" indent="-137160" eaLnBrk="1" fontAlgn="auto" hangingPunct="1">
              <a:buFont typeface="Wingdings" panose="05000000000000000000" pitchFamily="2" charset="2"/>
              <a:buChar char="ü"/>
              <a:defRPr/>
            </a:pPr>
            <a:r>
              <a:rPr lang="fr-FR" altLang="fr-FR" sz="1800" dirty="0">
                <a:solidFill>
                  <a:srgbClr val="00B0F0"/>
                </a:solidFill>
              </a:rPr>
              <a:t>Vaccination </a:t>
            </a:r>
            <a:r>
              <a:rPr lang="fr-FR" altLang="fr-FR" sz="1800" dirty="0" err="1">
                <a:solidFill>
                  <a:srgbClr val="00B0F0"/>
                </a:solidFill>
              </a:rPr>
              <a:t>anti-grippale</a:t>
            </a:r>
            <a:endParaRPr lang="fr-FR" altLang="fr-FR" sz="1800" dirty="0">
              <a:solidFill>
                <a:srgbClr val="00B0F0"/>
              </a:solidFill>
            </a:endParaRPr>
          </a:p>
          <a:p>
            <a:pPr marL="288036" lvl="1" indent="-137160" eaLnBrk="1" fontAlgn="auto" hangingPunct="1">
              <a:buFont typeface="Wingdings" panose="05000000000000000000" pitchFamily="2" charset="2"/>
              <a:buChar char="ü"/>
              <a:defRPr/>
            </a:pPr>
            <a:r>
              <a:rPr lang="fr-FR" altLang="fr-FR" sz="1800" dirty="0">
                <a:solidFill>
                  <a:srgbClr val="00B0F0"/>
                </a:solidFill>
              </a:rPr>
              <a:t>Oxygénothérapie à un stade avancé.</a:t>
            </a:r>
          </a:p>
          <a:p>
            <a:pPr marL="274637" lvl="1" indent="0" eaLnBrk="1" fontAlgn="auto" hangingPunct="1">
              <a:buFont typeface="Arial" charset="0"/>
              <a:buNone/>
              <a:defRPr/>
            </a:pPr>
            <a:endParaRPr lang="fr-FR" altLang="fr-FR" sz="1350" dirty="0">
              <a:solidFill>
                <a:schemeClr val="tx1">
                  <a:lumMod val="75000"/>
                  <a:lumOff val="25000"/>
                </a:schemeClr>
              </a:solidFill>
            </a:endParaRPr>
          </a:p>
          <a:p>
            <a:pPr marL="0" indent="0" eaLnBrk="1" fontAlgn="auto" hangingPunct="1">
              <a:buFont typeface="Arial" charset="0"/>
              <a:buNone/>
              <a:defRPr/>
            </a:pPr>
            <a:endParaRPr lang="fr-FR" altLang="fr-FR" dirty="0">
              <a:solidFill>
                <a:schemeClr val="tx1">
                  <a:lumMod val="75000"/>
                  <a:lumOff val="25000"/>
                </a:schemeClr>
              </a:solidFill>
            </a:endParaRPr>
          </a:p>
        </p:txBody>
      </p:sp>
      <p:pic>
        <p:nvPicPr>
          <p:cNvPr id="31748" name="Picture 4">
            <a:extLst>
              <a:ext uri="{FF2B5EF4-FFF2-40B4-BE49-F238E27FC236}">
                <a16:creationId xmlns:a16="http://schemas.microsoft.com/office/drawing/2014/main" id="{BCD94531-27E2-4FF1-9854-A13E2A64FA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6013" y="4165600"/>
            <a:ext cx="2524125"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9" name="Picture 6">
            <a:extLst>
              <a:ext uri="{FF2B5EF4-FFF2-40B4-BE49-F238E27FC236}">
                <a16:creationId xmlns:a16="http://schemas.microsoft.com/office/drawing/2014/main" id="{6752AC8E-7101-49D6-9B85-A8096B8E06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7963" y="2708275"/>
            <a:ext cx="1800225"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0" name="Picture 7">
            <a:extLst>
              <a:ext uri="{FF2B5EF4-FFF2-40B4-BE49-F238E27FC236}">
                <a16:creationId xmlns:a16="http://schemas.microsoft.com/office/drawing/2014/main" id="{2632F138-5C20-4CCB-8986-292173D6C4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4581525"/>
            <a:ext cx="2628900"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1" name="Picture 8">
            <a:extLst>
              <a:ext uri="{FF2B5EF4-FFF2-40B4-BE49-F238E27FC236}">
                <a16:creationId xmlns:a16="http://schemas.microsoft.com/office/drawing/2014/main" id="{9DACDBD3-6C46-4BC1-886D-BAA012F263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6588" y="4691063"/>
            <a:ext cx="3019425"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2" name="Image 7">
            <a:extLst>
              <a:ext uri="{FF2B5EF4-FFF2-40B4-BE49-F238E27FC236}">
                <a16:creationId xmlns:a16="http://schemas.microsoft.com/office/drawing/2014/main" id="{E48951C7-A864-4A7D-94B2-7E499845BF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31163" y="45878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 calcmode="lin" valueType="num">
                                      <p:cBhvr additive="base">
                                        <p:cTn id="7"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 calcmode="lin" valueType="num">
                                      <p:cBhvr additive="base">
                                        <p:cTn id="13"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1" fill="hold"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Effect transition="in" filter="barn(inVertical)">
                                      <p:cBhvr>
                                        <p:cTn id="19" dur="500"/>
                                        <p:tgtEl>
                                          <p:spTgt spid="32771">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nodeType="clickEffect">
                                  <p:stCondLst>
                                    <p:cond delay="0"/>
                                  </p:stCondLst>
                                  <p:childTnLst>
                                    <p:set>
                                      <p:cBhvr>
                                        <p:cTn id="23" dur="1" fill="hold">
                                          <p:stCondLst>
                                            <p:cond delay="0"/>
                                          </p:stCondLst>
                                        </p:cTn>
                                        <p:tgtEl>
                                          <p:spTgt spid="32771">
                                            <p:txEl>
                                              <p:pRg st="4" end="4"/>
                                            </p:txEl>
                                          </p:spTgt>
                                        </p:tgtEl>
                                        <p:attrNameLst>
                                          <p:attrName>style.visibility</p:attrName>
                                        </p:attrNameLst>
                                      </p:cBhvr>
                                      <p:to>
                                        <p:strVal val="visible"/>
                                      </p:to>
                                    </p:set>
                                    <p:animEffect transition="in" filter="barn(inVertical)">
                                      <p:cBhvr>
                                        <p:cTn id="24" dur="500"/>
                                        <p:tgtEl>
                                          <p:spTgt spid="32771">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1" fill="hold" nodeType="clickEffect">
                                  <p:stCondLst>
                                    <p:cond delay="0"/>
                                  </p:stCondLst>
                                  <p:childTnLst>
                                    <p:set>
                                      <p:cBhvr>
                                        <p:cTn id="28" dur="1" fill="hold">
                                          <p:stCondLst>
                                            <p:cond delay="0"/>
                                          </p:stCondLst>
                                        </p:cTn>
                                        <p:tgtEl>
                                          <p:spTgt spid="32771">
                                            <p:txEl>
                                              <p:pRg st="5" end="5"/>
                                            </p:txEl>
                                          </p:spTgt>
                                        </p:tgtEl>
                                        <p:attrNameLst>
                                          <p:attrName>style.visibility</p:attrName>
                                        </p:attrNameLst>
                                      </p:cBhvr>
                                      <p:to>
                                        <p:strVal val="visible"/>
                                      </p:to>
                                    </p:set>
                                    <p:animEffect transition="in" filter="barn(inVertical)">
                                      <p:cBhvr>
                                        <p:cTn id="29" dur="500"/>
                                        <p:tgtEl>
                                          <p:spTgt spid="32771">
                                            <p:txEl>
                                              <p:pRg st="5" end="5"/>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6" presetClass="entr" presetSubtype="21" fill="hold" nodeType="clickEffect">
                                  <p:stCondLst>
                                    <p:cond delay="0"/>
                                  </p:stCondLst>
                                  <p:childTnLst>
                                    <p:set>
                                      <p:cBhvr>
                                        <p:cTn id="33" dur="1" fill="hold">
                                          <p:stCondLst>
                                            <p:cond delay="0"/>
                                          </p:stCondLst>
                                        </p:cTn>
                                        <p:tgtEl>
                                          <p:spTgt spid="32771">
                                            <p:txEl>
                                              <p:pRg st="6" end="6"/>
                                            </p:txEl>
                                          </p:spTgt>
                                        </p:tgtEl>
                                        <p:attrNameLst>
                                          <p:attrName>style.visibility</p:attrName>
                                        </p:attrNameLst>
                                      </p:cBhvr>
                                      <p:to>
                                        <p:strVal val="visible"/>
                                      </p:to>
                                    </p:set>
                                    <p:animEffect transition="in" filter="barn(inVertical)">
                                      <p:cBhvr>
                                        <p:cTn id="34" dur="500"/>
                                        <p:tgtEl>
                                          <p:spTgt spid="327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61069BB-2B23-4C96-907F-1D2B73165503}"/>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32771" name="Rectangle 3">
            <a:extLst>
              <a:ext uri="{FF2B5EF4-FFF2-40B4-BE49-F238E27FC236}">
                <a16:creationId xmlns:a16="http://schemas.microsoft.com/office/drawing/2014/main" id="{950A9719-D536-4CDF-A6A1-2F7073D8556D}"/>
              </a:ext>
            </a:extLst>
          </p:cNvPr>
          <p:cNvSpPr>
            <a:spLocks noGrp="1" noChangeArrowheads="1"/>
          </p:cNvSpPr>
          <p:nvPr>
            <p:ph idx="1"/>
          </p:nvPr>
        </p:nvSpPr>
        <p:spPr>
          <a:xfrm>
            <a:off x="250825" y="1882775"/>
            <a:ext cx="8174038" cy="1871663"/>
          </a:xfrm>
        </p:spPr>
        <p:txBody>
          <a:bodyPr rtlCol="0">
            <a:normAutofit/>
          </a:bodyPr>
          <a:lstStyle/>
          <a:p>
            <a:pPr marL="0" indent="0" eaLnBrk="1" fontAlgn="auto" hangingPunct="1">
              <a:buClr>
                <a:srgbClr val="93A299"/>
              </a:buClr>
              <a:buNone/>
              <a:defRPr/>
            </a:pPr>
            <a:r>
              <a:rPr lang="fr-FR" altLang="fr-FR" sz="2000" u="sng" dirty="0">
                <a:solidFill>
                  <a:srgbClr val="292934"/>
                </a:solidFill>
              </a:rPr>
              <a:t>F. Objectifs sur le long terme :</a:t>
            </a:r>
            <a:endParaRPr lang="fr-FR" altLang="fr-FR" sz="2000" dirty="0">
              <a:solidFill>
                <a:schemeClr val="tx1">
                  <a:lumMod val="75000"/>
                  <a:lumOff val="25000"/>
                </a:schemeClr>
              </a:solidFill>
            </a:endParaRPr>
          </a:p>
          <a:p>
            <a:pPr marL="0" indent="0" eaLnBrk="1" fontAlgn="auto" hangingPunct="1">
              <a:buFont typeface="Arial" charset="0"/>
              <a:buNone/>
              <a:defRPr/>
            </a:pPr>
            <a:r>
              <a:rPr lang="fr-FR" altLang="fr-FR" sz="2000" dirty="0">
                <a:solidFill>
                  <a:schemeClr val="tx1">
                    <a:lumMod val="75000"/>
                    <a:lumOff val="25000"/>
                  </a:schemeClr>
                </a:solidFill>
              </a:rPr>
              <a:t>Réentraînement à l’effort par les activités physiques adaptées (APA) en vue d’améliorer la résistance à l’effort (diminuer la dyspnée dans les activités de la vie quotidienne) et accompagner vers un mode de vie actif</a:t>
            </a:r>
          </a:p>
          <a:p>
            <a:pPr marL="0" indent="0" eaLnBrk="1" fontAlgn="auto" hangingPunct="1">
              <a:buFont typeface="Arial" charset="0"/>
              <a:buNone/>
              <a:defRPr/>
            </a:pPr>
            <a:endParaRPr lang="fr-FR" altLang="fr-FR" dirty="0">
              <a:solidFill>
                <a:schemeClr val="tx1">
                  <a:lumMod val="75000"/>
                  <a:lumOff val="25000"/>
                </a:schemeClr>
              </a:solidFill>
            </a:endParaRPr>
          </a:p>
        </p:txBody>
      </p:sp>
      <p:pic>
        <p:nvPicPr>
          <p:cNvPr id="32772" name="Picture 6">
            <a:extLst>
              <a:ext uri="{FF2B5EF4-FFF2-40B4-BE49-F238E27FC236}">
                <a16:creationId xmlns:a16="http://schemas.microsoft.com/office/drawing/2014/main" id="{02EBEF36-B5E4-4CE0-B53C-F1DA77CD7F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530600"/>
            <a:ext cx="3225800" cy="221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3" name="Picture 7">
            <a:extLst>
              <a:ext uri="{FF2B5EF4-FFF2-40B4-BE49-F238E27FC236}">
                <a16:creationId xmlns:a16="http://schemas.microsoft.com/office/drawing/2014/main" id="{4E0457E9-51D1-48BA-9FD3-11705AE809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530600"/>
            <a:ext cx="3224213" cy="214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4" name="Image 5">
            <a:extLst>
              <a:ext uri="{FF2B5EF4-FFF2-40B4-BE49-F238E27FC236}">
                <a16:creationId xmlns:a16="http://schemas.microsoft.com/office/drawing/2014/main" id="{C41D498C-9099-4337-9C9F-F1659934BE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9863"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fade">
                                      <p:cBhvr>
                                        <p:cTn id="7" dur="1000"/>
                                        <p:tgtEl>
                                          <p:spTgt spid="32771">
                                            <p:txEl>
                                              <p:pRg st="1" end="1"/>
                                            </p:txEl>
                                          </p:spTgt>
                                        </p:tgtEl>
                                      </p:cBhvr>
                                    </p:animEffect>
                                    <p:anim calcmode="lin" valueType="num">
                                      <p:cBhvr>
                                        <p:cTn id="8"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30CF075-ECB5-4562-AB08-77060BBAC229}"/>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3. B.P.C.O</a:t>
            </a:r>
          </a:p>
        </p:txBody>
      </p:sp>
      <p:sp>
        <p:nvSpPr>
          <p:cNvPr id="28675" name="Rectangle 3">
            <a:extLst>
              <a:ext uri="{FF2B5EF4-FFF2-40B4-BE49-F238E27FC236}">
                <a16:creationId xmlns:a16="http://schemas.microsoft.com/office/drawing/2014/main" id="{FAA87992-1021-4EA0-896F-68DB84E10EFA}"/>
              </a:ext>
            </a:extLst>
          </p:cNvPr>
          <p:cNvSpPr>
            <a:spLocks noGrp="1" noChangeArrowheads="1"/>
          </p:cNvSpPr>
          <p:nvPr>
            <p:ph idx="1"/>
          </p:nvPr>
        </p:nvSpPr>
        <p:spPr>
          <a:xfrm>
            <a:off x="822325" y="1846263"/>
            <a:ext cx="4829175" cy="2103437"/>
          </a:xfrm>
        </p:spPr>
        <p:txBody>
          <a:bodyPr/>
          <a:lstStyle/>
          <a:p>
            <a:pPr eaLnBrk="1" hangingPunct="1"/>
            <a:r>
              <a:rPr lang="fr-FR" altLang="fr-FR" sz="2000" b="1" u="sng" dirty="0"/>
              <a:t>G. Traitement en phase aiguë :</a:t>
            </a:r>
          </a:p>
          <a:p>
            <a:pPr lvl="1" eaLnBrk="1" hangingPunct="1">
              <a:buFont typeface="Wingdings" panose="05000000000000000000" pitchFamily="2" charset="2"/>
              <a:buChar char="ü"/>
            </a:pPr>
            <a:r>
              <a:rPr lang="fr-FR" altLang="fr-FR" sz="2000" dirty="0"/>
              <a:t>Antibiothérapie dès signes d’infection</a:t>
            </a:r>
          </a:p>
          <a:p>
            <a:pPr lvl="1" eaLnBrk="1" hangingPunct="1">
              <a:buFont typeface="Wingdings" panose="05000000000000000000" pitchFamily="2" charset="2"/>
              <a:buChar char="ü"/>
            </a:pPr>
            <a:r>
              <a:rPr lang="fr-FR" altLang="fr-FR" sz="2000" dirty="0"/>
              <a:t>Fluidifiants de sécrétions</a:t>
            </a:r>
          </a:p>
          <a:p>
            <a:pPr lvl="1" eaLnBrk="1" hangingPunct="1">
              <a:buFont typeface="Wingdings" panose="05000000000000000000" pitchFamily="2" charset="2"/>
              <a:buChar char="ü"/>
            </a:pPr>
            <a:r>
              <a:rPr lang="fr-FR" altLang="fr-FR" sz="2000" dirty="0"/>
              <a:t>Kinésithérapie</a:t>
            </a:r>
          </a:p>
          <a:p>
            <a:pPr lvl="1" eaLnBrk="1" hangingPunct="1">
              <a:buFont typeface="Wingdings" panose="05000000000000000000" pitchFamily="2" charset="2"/>
              <a:buChar char="ü"/>
            </a:pPr>
            <a:r>
              <a:rPr lang="fr-FR" altLang="fr-FR" sz="2000" dirty="0"/>
              <a:t>Oxygénothérapie</a:t>
            </a:r>
          </a:p>
        </p:txBody>
      </p:sp>
      <p:pic>
        <p:nvPicPr>
          <p:cNvPr id="33796" name="Picture 7">
            <a:extLst>
              <a:ext uri="{FF2B5EF4-FFF2-40B4-BE49-F238E27FC236}">
                <a16:creationId xmlns:a16="http://schemas.microsoft.com/office/drawing/2014/main" id="{1933244F-D4DC-4FC1-A709-A708C50A6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844675"/>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7" name="Picture 8">
            <a:extLst>
              <a:ext uri="{FF2B5EF4-FFF2-40B4-BE49-F238E27FC236}">
                <a16:creationId xmlns:a16="http://schemas.microsoft.com/office/drawing/2014/main" id="{B9EE39C0-C786-4294-A742-E72FCCB0C4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6288" y="405765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8" name="Picture 9">
            <a:extLst>
              <a:ext uri="{FF2B5EF4-FFF2-40B4-BE49-F238E27FC236}">
                <a16:creationId xmlns:a16="http://schemas.microsoft.com/office/drawing/2014/main" id="{F8E77089-542A-462B-A0B0-CFDED16486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435610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Picture 11">
            <a:extLst>
              <a:ext uri="{FF2B5EF4-FFF2-40B4-BE49-F238E27FC236}">
                <a16:creationId xmlns:a16="http://schemas.microsoft.com/office/drawing/2014/main" id="{85DA87C9-A7E1-47CE-B4EC-849049EB25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442595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0" name="Image 7">
            <a:extLst>
              <a:ext uri="{FF2B5EF4-FFF2-40B4-BE49-F238E27FC236}">
                <a16:creationId xmlns:a16="http://schemas.microsoft.com/office/drawing/2014/main" id="{2117C9EA-0A98-43F4-B8BC-94F7357762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12075" y="282575"/>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animEffect transition="in" filter="randombar(horizontal)">
                                      <p:cBhvr>
                                        <p:cTn id="7" dur="500"/>
                                        <p:tgtEl>
                                          <p:spTgt spid="286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randombar(horizontal)">
                                      <p:cBhvr>
                                        <p:cTn id="12" dur="500"/>
                                        <p:tgtEl>
                                          <p:spTgt spid="286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28675">
                                            <p:txEl>
                                              <p:pRg st="3" end="3"/>
                                            </p:txEl>
                                          </p:spTgt>
                                        </p:tgtEl>
                                        <p:attrNameLst>
                                          <p:attrName>style.visibility</p:attrName>
                                        </p:attrNameLst>
                                      </p:cBhvr>
                                      <p:to>
                                        <p:strVal val="visible"/>
                                      </p:to>
                                    </p:set>
                                    <p:animEffect transition="in" filter="randombar(horizontal)">
                                      <p:cBhvr>
                                        <p:cTn id="17" dur="500"/>
                                        <p:tgtEl>
                                          <p:spTgt spid="286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28675">
                                            <p:txEl>
                                              <p:pRg st="4" end="4"/>
                                            </p:txEl>
                                          </p:spTgt>
                                        </p:tgtEl>
                                        <p:attrNameLst>
                                          <p:attrName>style.visibility</p:attrName>
                                        </p:attrNameLst>
                                      </p:cBhvr>
                                      <p:to>
                                        <p:strVal val="visible"/>
                                      </p:to>
                                    </p:set>
                                    <p:animEffect transition="in" filter="randombar(horizontal)">
                                      <p:cBhvr>
                                        <p:cTn id="22" dur="500"/>
                                        <p:tgtEl>
                                          <p:spTgt spid="28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CCE1A1CE-FF94-4F38-A65A-F13CD2997953}"/>
              </a:ext>
            </a:extLst>
          </p:cNvPr>
          <p:cNvSpPr>
            <a:spLocks noGrp="1" noChangeArrowheads="1"/>
          </p:cNvSpPr>
          <p:nvPr>
            <p:ph type="title" idx="4294967295"/>
          </p:nvPr>
        </p:nvSpPr>
        <p:spPr>
          <a:xfrm>
            <a:off x="1600200" y="287338"/>
            <a:ext cx="7543800" cy="1449387"/>
          </a:xfrm>
        </p:spPr>
        <p:txBody>
          <a:bodyPr/>
          <a:lstStyle/>
          <a:p>
            <a:pPr eaLnBrk="1" fontAlgn="auto" hangingPunct="1">
              <a:spcAft>
                <a:spcPts val="0"/>
              </a:spcAft>
              <a:defRPr/>
            </a:pPr>
            <a:r>
              <a:rPr lang="fr-FR" dirty="0">
                <a:solidFill>
                  <a:schemeClr val="tx1">
                    <a:lumMod val="75000"/>
                    <a:lumOff val="25000"/>
                  </a:schemeClr>
                </a:solidFill>
              </a:rPr>
              <a:t>III. Tuberculose </a:t>
            </a:r>
          </a:p>
        </p:txBody>
      </p:sp>
      <p:pic>
        <p:nvPicPr>
          <p:cNvPr id="34819" name="Picture 5">
            <a:extLst>
              <a:ext uri="{FF2B5EF4-FFF2-40B4-BE49-F238E27FC236}">
                <a16:creationId xmlns:a16="http://schemas.microsoft.com/office/drawing/2014/main" id="{0F2C3C36-7A95-40CE-B020-CC8F2FE81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 y="1244600"/>
            <a:ext cx="7283450"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0" name="Image 4">
            <a:extLst>
              <a:ext uri="{FF2B5EF4-FFF2-40B4-BE49-F238E27FC236}">
                <a16:creationId xmlns:a16="http://schemas.microsoft.com/office/drawing/2014/main" id="{4FB023AA-0668-41F6-8B06-0C0CA9F49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0538" y="139700"/>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752E2CE6-B707-44EC-B2FB-79C9572A7620}"/>
              </a:ext>
            </a:extLst>
          </p:cNvPr>
          <p:cNvSpPr>
            <a:spLocks noGrp="1" noChangeArrowheads="1"/>
          </p:cNvSpPr>
          <p:nvPr>
            <p:ph type="title"/>
          </p:nvPr>
        </p:nvSpPr>
        <p:spPr/>
        <p:txBody>
          <a:bodyPr/>
          <a:lstStyle/>
          <a:p>
            <a:pPr eaLnBrk="1" fontAlgn="auto" hangingPunct="1">
              <a:spcAft>
                <a:spcPts val="0"/>
              </a:spcAft>
              <a:defRPr/>
            </a:pPr>
            <a:r>
              <a:rPr lang="fr-FR" dirty="0">
                <a:solidFill>
                  <a:srgbClr val="00B0F0"/>
                </a:solidFill>
              </a:rPr>
              <a:t>4. Tuberculose </a:t>
            </a:r>
          </a:p>
        </p:txBody>
      </p:sp>
      <p:sp>
        <p:nvSpPr>
          <p:cNvPr id="38915" name="Rectangle 3">
            <a:extLst>
              <a:ext uri="{FF2B5EF4-FFF2-40B4-BE49-F238E27FC236}">
                <a16:creationId xmlns:a16="http://schemas.microsoft.com/office/drawing/2014/main" id="{22F33C61-78FB-4D6C-B353-038BF17B6F07}"/>
              </a:ext>
            </a:extLst>
          </p:cNvPr>
          <p:cNvSpPr>
            <a:spLocks noGrp="1"/>
          </p:cNvSpPr>
          <p:nvPr>
            <p:ph idx="1"/>
          </p:nvPr>
        </p:nvSpPr>
        <p:spPr>
          <a:xfrm>
            <a:off x="161925" y="1844675"/>
            <a:ext cx="4194175" cy="4464050"/>
          </a:xfrm>
        </p:spPr>
        <p:txBody>
          <a:bodyPr rtlCol="0">
            <a:normAutofit/>
          </a:bodyPr>
          <a:lstStyle/>
          <a:p>
            <a:pPr marL="273050" lvl="1" indent="0" eaLnBrk="1" fontAlgn="auto" hangingPunct="1">
              <a:buFont typeface="Arial" panose="020B0604020202020204" pitchFamily="34" charset="0"/>
              <a:buNone/>
              <a:defRPr/>
            </a:pPr>
            <a:r>
              <a:rPr lang="fr-FR" altLang="fr-FR" sz="2000" b="1" u="sng" dirty="0">
                <a:solidFill>
                  <a:srgbClr val="00B0F0"/>
                </a:solidFill>
              </a:rPr>
              <a:t>A. Définition</a:t>
            </a:r>
          </a:p>
          <a:p>
            <a:pPr marL="273050" lvl="1" indent="0" eaLnBrk="1" fontAlgn="auto" hangingPunct="1">
              <a:buFont typeface="Arial" panose="020B0604020202020204" pitchFamily="34" charset="0"/>
              <a:buNone/>
              <a:defRPr/>
            </a:pPr>
            <a:r>
              <a:rPr lang="fr-FR" altLang="fr-FR" sz="2000" dirty="0">
                <a:solidFill>
                  <a:srgbClr val="00B0F0"/>
                </a:solidFill>
              </a:rPr>
              <a:t>Maladie infectieuse contagieuse due à une bactérie, le </a:t>
            </a:r>
            <a:r>
              <a:rPr lang="fr-FR" altLang="fr-FR" sz="2000" dirty="0" err="1">
                <a:solidFill>
                  <a:srgbClr val="00B0F0"/>
                </a:solidFill>
              </a:rPr>
              <a:t>mycobacterium</a:t>
            </a:r>
            <a:r>
              <a:rPr lang="fr-FR" altLang="fr-FR" sz="2000" dirty="0">
                <a:solidFill>
                  <a:srgbClr val="00B0F0"/>
                </a:solidFill>
              </a:rPr>
              <a:t> </a:t>
            </a:r>
            <a:r>
              <a:rPr lang="fr-FR" altLang="fr-FR" sz="2000" dirty="0" err="1">
                <a:solidFill>
                  <a:srgbClr val="00B0F0"/>
                </a:solidFill>
              </a:rPr>
              <a:t>tuberculosis</a:t>
            </a:r>
            <a:r>
              <a:rPr lang="fr-FR" altLang="fr-FR" sz="2000" dirty="0">
                <a:solidFill>
                  <a:srgbClr val="00B0F0"/>
                </a:solidFill>
              </a:rPr>
              <a:t>), dont certaines souches sont devenues résistantes aux antibiotiques. Elle atteint prioritairement les poumons, mais peut toucher de nombreux organes.</a:t>
            </a:r>
          </a:p>
          <a:p>
            <a:pPr marL="273050" lvl="1" indent="0" eaLnBrk="1" fontAlgn="auto" hangingPunct="1">
              <a:buFont typeface="Arial" panose="020B0604020202020204" pitchFamily="34" charset="0"/>
              <a:buNone/>
              <a:defRPr/>
            </a:pPr>
            <a:endParaRPr lang="fr-FR" altLang="fr-FR" sz="2000" b="1" dirty="0">
              <a:solidFill>
                <a:schemeClr val="tx1">
                  <a:lumMod val="75000"/>
                  <a:lumOff val="25000"/>
                </a:schemeClr>
              </a:solidFill>
            </a:endParaRPr>
          </a:p>
          <a:p>
            <a:pPr marL="273050" lvl="1" indent="0" eaLnBrk="1" fontAlgn="auto" hangingPunct="1">
              <a:buClr>
                <a:srgbClr val="93A299"/>
              </a:buClr>
              <a:buFont typeface="Arial" panose="020B0604020202020204" pitchFamily="34" charset="0"/>
              <a:buNone/>
              <a:defRPr/>
            </a:pPr>
            <a:r>
              <a:rPr lang="fr-FR" altLang="fr-FR" sz="2000" b="1" u="sng" dirty="0">
                <a:solidFill>
                  <a:schemeClr val="tx1">
                    <a:lumMod val="75000"/>
                    <a:lumOff val="25000"/>
                  </a:schemeClr>
                </a:solidFill>
              </a:rPr>
              <a:t>B. Physiopathologie:</a:t>
            </a:r>
            <a:endParaRPr lang="fr-FR" altLang="fr-FR" sz="2000" b="1" u="sng" dirty="0">
              <a:solidFill>
                <a:srgbClr val="292934"/>
              </a:solidFill>
            </a:endParaRPr>
          </a:p>
          <a:p>
            <a:pPr marL="273050" lvl="1" indent="0" eaLnBrk="1" fontAlgn="auto" hangingPunct="1">
              <a:buFont typeface="Arial" panose="020B0604020202020204" pitchFamily="34" charset="0"/>
              <a:buNone/>
              <a:defRPr/>
            </a:pPr>
            <a:r>
              <a:rPr lang="fr-FR" altLang="fr-FR" sz="2000" dirty="0">
                <a:solidFill>
                  <a:schemeClr val="tx1">
                    <a:lumMod val="75000"/>
                    <a:lumOff val="25000"/>
                  </a:schemeClr>
                </a:solidFill>
              </a:rPr>
              <a:t>Se transmet par voie aérienne par la toux, en parlant, …en expulsant des gouttelettes contaminées</a:t>
            </a:r>
            <a:r>
              <a:rPr lang="fr-FR" altLang="fr-FR" sz="1350" dirty="0">
                <a:solidFill>
                  <a:schemeClr val="tx1">
                    <a:lumMod val="75000"/>
                    <a:lumOff val="25000"/>
                  </a:schemeClr>
                </a:solidFill>
              </a:rPr>
              <a:t>. </a:t>
            </a:r>
          </a:p>
        </p:txBody>
      </p:sp>
      <p:pic>
        <p:nvPicPr>
          <p:cNvPr id="35844" name="Picture 4">
            <a:extLst>
              <a:ext uri="{FF2B5EF4-FFF2-40B4-BE49-F238E27FC236}">
                <a16:creationId xmlns:a16="http://schemas.microsoft.com/office/drawing/2014/main" id="{2DB44B4E-641E-43B0-9549-4B59A8C45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575" y="1768475"/>
            <a:ext cx="3351213" cy="458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Image 4">
            <a:extLst>
              <a:ext uri="{FF2B5EF4-FFF2-40B4-BE49-F238E27FC236}">
                <a16:creationId xmlns:a16="http://schemas.microsoft.com/office/drawing/2014/main" id="{CEC70A02-6BC9-4339-A077-EC4277092A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2450" y="87313"/>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anim calcmode="lin" valueType="num">
                                      <p:cBhvr additive="base">
                                        <p:cTn id="7" dur="500" fill="hold"/>
                                        <p:tgtEl>
                                          <p:spTgt spid="389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8915">
                                            <p:txEl>
                                              <p:pRg st="3" end="3"/>
                                            </p:txEl>
                                          </p:spTgt>
                                        </p:tgtEl>
                                        <p:attrNameLst>
                                          <p:attrName>style.visibility</p:attrName>
                                        </p:attrNameLst>
                                      </p:cBhvr>
                                      <p:to>
                                        <p:strVal val="visible"/>
                                      </p:to>
                                    </p:set>
                                    <p:anim calcmode="lin" valueType="num">
                                      <p:cBhvr additive="base">
                                        <p:cTn id="13" dur="5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9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anim calcmode="lin" valueType="num">
                                      <p:cBhvr additive="base">
                                        <p:cTn id="19" dur="500" fill="hold"/>
                                        <p:tgtEl>
                                          <p:spTgt spid="389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9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FB2A75F-FF5B-49BF-8ED4-5CC55E639D60}"/>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4. Tuberculose </a:t>
            </a:r>
          </a:p>
        </p:txBody>
      </p:sp>
      <p:sp>
        <p:nvSpPr>
          <p:cNvPr id="38915" name="Rectangle 3">
            <a:extLst>
              <a:ext uri="{FF2B5EF4-FFF2-40B4-BE49-F238E27FC236}">
                <a16:creationId xmlns:a16="http://schemas.microsoft.com/office/drawing/2014/main" id="{6F8C97C6-61B9-4745-ADB9-21ACB073DE52}"/>
              </a:ext>
            </a:extLst>
          </p:cNvPr>
          <p:cNvSpPr>
            <a:spLocks noGrp="1" noChangeArrowheads="1"/>
          </p:cNvSpPr>
          <p:nvPr>
            <p:ph idx="1"/>
          </p:nvPr>
        </p:nvSpPr>
        <p:spPr/>
        <p:txBody>
          <a:bodyPr rtlCol="0">
            <a:noAutofit/>
          </a:bodyPr>
          <a:lstStyle/>
          <a:p>
            <a:pPr marL="274637" lvl="1" indent="0" eaLnBrk="1" fontAlgn="auto" hangingPunct="1">
              <a:buFont typeface="Arial" charset="0"/>
              <a:buNone/>
              <a:defRPr/>
            </a:pPr>
            <a:r>
              <a:rPr lang="fr-FR" altLang="fr-FR" sz="2000" b="1" u="sng" dirty="0">
                <a:solidFill>
                  <a:schemeClr val="tx1">
                    <a:lumMod val="75000"/>
                    <a:lumOff val="25000"/>
                  </a:schemeClr>
                </a:solidFill>
              </a:rPr>
              <a:t>C. Facteurs de risque</a:t>
            </a:r>
          </a:p>
          <a:p>
            <a:pPr marL="274637" lvl="1" indent="0" eaLnBrk="1" fontAlgn="auto" hangingPunct="1">
              <a:buFont typeface="Arial" charset="0"/>
              <a:buNone/>
              <a:defRPr/>
            </a:pPr>
            <a:r>
              <a:rPr lang="fr-FR" altLang="fr-FR" sz="2000" dirty="0">
                <a:solidFill>
                  <a:schemeClr val="tx1">
                    <a:lumMod val="75000"/>
                    <a:lumOff val="25000"/>
                  </a:schemeClr>
                </a:solidFill>
              </a:rPr>
              <a:t>Les personnes les plus susceptibles d’être atteintes sont les jeunes enfants, les personnes âgées, les personnes dénutries, les immunodéprimées (SIDA, certains traitements), en situation de précarité, et/ou dont l’organisme est fragilisé par des conduites addictives.</a:t>
            </a:r>
          </a:p>
          <a:p>
            <a:pPr marL="274637" lvl="1" indent="0" eaLnBrk="1" fontAlgn="auto" hangingPunct="1">
              <a:buFont typeface="Arial" charset="0"/>
              <a:buNone/>
              <a:defRPr/>
            </a:pPr>
            <a:endParaRPr lang="fr-FR" altLang="fr-FR" sz="2000" b="1" dirty="0">
              <a:solidFill>
                <a:schemeClr val="tx1">
                  <a:lumMod val="75000"/>
                  <a:lumOff val="25000"/>
                </a:schemeClr>
              </a:solidFill>
            </a:endParaRPr>
          </a:p>
          <a:p>
            <a:pPr marL="274637" lvl="1" indent="0" eaLnBrk="1" fontAlgn="auto" hangingPunct="1">
              <a:buClr>
                <a:srgbClr val="93A299"/>
              </a:buClr>
              <a:buFont typeface="Arial" charset="0"/>
              <a:buNone/>
              <a:defRPr/>
            </a:pPr>
            <a:r>
              <a:rPr lang="fr-FR" altLang="fr-FR" sz="2000" b="1" u="sng" dirty="0">
                <a:solidFill>
                  <a:schemeClr val="tx1">
                    <a:lumMod val="75000"/>
                    <a:lumOff val="25000"/>
                  </a:schemeClr>
                </a:solidFill>
              </a:rPr>
              <a:t>D. Les formes de la tuberculose:</a:t>
            </a:r>
            <a:endParaRPr lang="fr-FR" altLang="fr-FR" sz="2000" b="1" u="sng" dirty="0">
              <a:solidFill>
                <a:srgbClr val="292934"/>
              </a:solidFill>
            </a:endParaRPr>
          </a:p>
          <a:p>
            <a:pPr marL="288036" lvl="1" indent="-137160" eaLnBrk="1" fontAlgn="auto" hangingPunct="1">
              <a:buFont typeface="Arial" charset="0"/>
              <a:buChar char="•"/>
              <a:defRPr/>
            </a:pPr>
            <a:r>
              <a:rPr lang="fr-FR" altLang="fr-FR" sz="2000" dirty="0">
                <a:solidFill>
                  <a:schemeClr val="tx1">
                    <a:lumMod val="75000"/>
                    <a:lumOff val="25000"/>
                  </a:schemeClr>
                </a:solidFill>
              </a:rPr>
              <a:t>Tuberculose pulmonaire</a:t>
            </a:r>
          </a:p>
          <a:p>
            <a:pPr marL="288036" lvl="1" indent="-137160" eaLnBrk="1" fontAlgn="auto" hangingPunct="1">
              <a:buFont typeface="Arial" charset="0"/>
              <a:buChar char="•"/>
              <a:defRPr/>
            </a:pPr>
            <a:r>
              <a:rPr lang="fr-FR" altLang="fr-FR" sz="2000" dirty="0">
                <a:solidFill>
                  <a:schemeClr val="tx1">
                    <a:lumMod val="75000"/>
                    <a:lumOff val="25000"/>
                  </a:schemeClr>
                </a:solidFill>
              </a:rPr>
              <a:t>T. urinaire</a:t>
            </a:r>
          </a:p>
          <a:p>
            <a:pPr marL="288036" lvl="1" indent="-137160" eaLnBrk="1" fontAlgn="auto" hangingPunct="1">
              <a:buFont typeface="Arial" charset="0"/>
              <a:buChar char="•"/>
              <a:defRPr/>
            </a:pPr>
            <a:r>
              <a:rPr lang="fr-FR" altLang="fr-FR" sz="2000" dirty="0">
                <a:solidFill>
                  <a:schemeClr val="tx1">
                    <a:lumMod val="75000"/>
                    <a:lumOff val="25000"/>
                  </a:schemeClr>
                </a:solidFill>
              </a:rPr>
              <a:t>T. osseuse (vertèbres: mal de Pott)</a:t>
            </a:r>
          </a:p>
          <a:p>
            <a:pPr marL="288036" lvl="1" indent="-137160" eaLnBrk="1" fontAlgn="auto" hangingPunct="1">
              <a:buFont typeface="Arial" charset="0"/>
              <a:buChar char="•"/>
              <a:defRPr/>
            </a:pPr>
            <a:r>
              <a:rPr lang="fr-FR" altLang="fr-FR" sz="2000" dirty="0">
                <a:solidFill>
                  <a:schemeClr val="tx1">
                    <a:lumMod val="75000"/>
                    <a:lumOff val="25000"/>
                  </a:schemeClr>
                </a:solidFill>
              </a:rPr>
              <a:t>T. ganglionnaire</a:t>
            </a:r>
          </a:p>
          <a:p>
            <a:pPr marL="288036" lvl="1" indent="-137160" eaLnBrk="1" fontAlgn="auto" hangingPunct="1">
              <a:buFont typeface="Arial" charset="0"/>
              <a:buChar char="•"/>
              <a:defRPr/>
            </a:pPr>
            <a:r>
              <a:rPr lang="fr-FR" altLang="fr-FR" sz="2000" dirty="0">
                <a:solidFill>
                  <a:schemeClr val="tx1">
                    <a:lumMod val="75000"/>
                    <a:lumOff val="25000"/>
                  </a:schemeClr>
                </a:solidFill>
              </a:rPr>
              <a:t>La méningite tuberculeuse</a:t>
            </a:r>
          </a:p>
        </p:txBody>
      </p:sp>
      <p:pic>
        <p:nvPicPr>
          <p:cNvPr id="36868" name="Image 3">
            <a:extLst>
              <a:ext uri="{FF2B5EF4-FFF2-40B4-BE49-F238E27FC236}">
                <a16:creationId xmlns:a16="http://schemas.microsoft.com/office/drawing/2014/main" id="{FF8D8C21-F0C5-4463-AE37-5DF47F9A0F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613" y="436563"/>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additive="base">
                                        <p:cTn id="7" dur="5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38915">
                                            <p:txEl>
                                              <p:pRg st="1" end="1"/>
                                            </p:txEl>
                                          </p:spTgt>
                                        </p:tgtEl>
                                        <p:attrNameLst>
                                          <p:attrName>style.visibility</p:attrName>
                                        </p:attrNameLst>
                                      </p:cBhvr>
                                      <p:to>
                                        <p:strVal val="visible"/>
                                      </p:to>
                                    </p:set>
                                    <p:animEffect transition="in" filter="fade">
                                      <p:cBhvr>
                                        <p:cTn id="13" dur="500"/>
                                        <p:tgtEl>
                                          <p:spTgt spid="38915">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38915">
                                            <p:txEl>
                                              <p:pRg st="3" end="3"/>
                                            </p:txEl>
                                          </p:spTgt>
                                        </p:tgtEl>
                                        <p:attrNameLst>
                                          <p:attrName>style.visibility</p:attrName>
                                        </p:attrNameLst>
                                      </p:cBhvr>
                                      <p:to>
                                        <p:strVal val="visible"/>
                                      </p:to>
                                    </p:set>
                                    <p:anim calcmode="lin" valueType="num">
                                      <p:cBhvr additive="base">
                                        <p:cTn id="18" dur="5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89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38915">
                                            <p:txEl>
                                              <p:pRg st="4" end="4"/>
                                            </p:txEl>
                                          </p:spTgt>
                                        </p:tgtEl>
                                        <p:attrNameLst>
                                          <p:attrName>style.visibility</p:attrName>
                                        </p:attrNameLst>
                                      </p:cBhvr>
                                      <p:to>
                                        <p:strVal val="visible"/>
                                      </p:to>
                                    </p:set>
                                    <p:animEffect transition="in" filter="wipe(down)">
                                      <p:cBhvr>
                                        <p:cTn id="24" dur="500"/>
                                        <p:tgtEl>
                                          <p:spTgt spid="38915">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38915">
                                            <p:txEl>
                                              <p:pRg st="5" end="5"/>
                                            </p:txEl>
                                          </p:spTgt>
                                        </p:tgtEl>
                                        <p:attrNameLst>
                                          <p:attrName>style.visibility</p:attrName>
                                        </p:attrNameLst>
                                      </p:cBhvr>
                                      <p:to>
                                        <p:strVal val="visible"/>
                                      </p:to>
                                    </p:set>
                                    <p:animEffect transition="in" filter="wipe(down)">
                                      <p:cBhvr>
                                        <p:cTn id="29" dur="500"/>
                                        <p:tgtEl>
                                          <p:spTgt spid="38915">
                                            <p:txEl>
                                              <p:pRg st="5" end="5"/>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4" fill="hold" nodeType="clickEffect">
                                  <p:stCondLst>
                                    <p:cond delay="0"/>
                                  </p:stCondLst>
                                  <p:childTnLst>
                                    <p:set>
                                      <p:cBhvr>
                                        <p:cTn id="33" dur="1" fill="hold">
                                          <p:stCondLst>
                                            <p:cond delay="0"/>
                                          </p:stCondLst>
                                        </p:cTn>
                                        <p:tgtEl>
                                          <p:spTgt spid="38915">
                                            <p:txEl>
                                              <p:pRg st="6" end="6"/>
                                            </p:txEl>
                                          </p:spTgt>
                                        </p:tgtEl>
                                        <p:attrNameLst>
                                          <p:attrName>style.visibility</p:attrName>
                                        </p:attrNameLst>
                                      </p:cBhvr>
                                      <p:to>
                                        <p:strVal val="visible"/>
                                      </p:to>
                                    </p:set>
                                    <p:animEffect transition="in" filter="wipe(down)">
                                      <p:cBhvr>
                                        <p:cTn id="34" dur="500"/>
                                        <p:tgtEl>
                                          <p:spTgt spid="38915">
                                            <p:txEl>
                                              <p:pRg st="6" end="6"/>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6" presetClass="entr" presetSubtype="21" fill="hold" nodeType="clickEffect">
                                  <p:stCondLst>
                                    <p:cond delay="0"/>
                                  </p:stCondLst>
                                  <p:childTnLst>
                                    <p:set>
                                      <p:cBhvr>
                                        <p:cTn id="38" dur="1" fill="hold">
                                          <p:stCondLst>
                                            <p:cond delay="0"/>
                                          </p:stCondLst>
                                        </p:cTn>
                                        <p:tgtEl>
                                          <p:spTgt spid="38915">
                                            <p:txEl>
                                              <p:pRg st="7" end="7"/>
                                            </p:txEl>
                                          </p:spTgt>
                                        </p:tgtEl>
                                        <p:attrNameLst>
                                          <p:attrName>style.visibility</p:attrName>
                                        </p:attrNameLst>
                                      </p:cBhvr>
                                      <p:to>
                                        <p:strVal val="visible"/>
                                      </p:to>
                                    </p:set>
                                    <p:animEffect transition="in" filter="barn(inVertical)">
                                      <p:cBhvr>
                                        <p:cTn id="39" dur="500"/>
                                        <p:tgtEl>
                                          <p:spTgt spid="38915">
                                            <p:txEl>
                                              <p:pRg st="7" end="7"/>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6" presetClass="entr" presetSubtype="21" fill="hold" nodeType="clickEffect">
                                  <p:stCondLst>
                                    <p:cond delay="0"/>
                                  </p:stCondLst>
                                  <p:childTnLst>
                                    <p:set>
                                      <p:cBhvr>
                                        <p:cTn id="43" dur="1" fill="hold">
                                          <p:stCondLst>
                                            <p:cond delay="0"/>
                                          </p:stCondLst>
                                        </p:cTn>
                                        <p:tgtEl>
                                          <p:spTgt spid="38915">
                                            <p:txEl>
                                              <p:pRg st="8" end="8"/>
                                            </p:txEl>
                                          </p:spTgt>
                                        </p:tgtEl>
                                        <p:attrNameLst>
                                          <p:attrName>style.visibility</p:attrName>
                                        </p:attrNameLst>
                                      </p:cBhvr>
                                      <p:to>
                                        <p:strVal val="visible"/>
                                      </p:to>
                                    </p:set>
                                    <p:animEffect transition="in" filter="barn(inVertical)">
                                      <p:cBhvr>
                                        <p:cTn id="44" dur="500"/>
                                        <p:tgtEl>
                                          <p:spTgt spid="389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0E458EE-EE80-4D42-983F-EAD82DD83130}"/>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4. Tuberculose </a:t>
            </a:r>
          </a:p>
        </p:txBody>
      </p:sp>
      <p:sp>
        <p:nvSpPr>
          <p:cNvPr id="38915" name="Rectangle 3">
            <a:extLst>
              <a:ext uri="{FF2B5EF4-FFF2-40B4-BE49-F238E27FC236}">
                <a16:creationId xmlns:a16="http://schemas.microsoft.com/office/drawing/2014/main" id="{996CD743-F752-4CB4-BFD0-D3D6727A8C5F}"/>
              </a:ext>
            </a:extLst>
          </p:cNvPr>
          <p:cNvSpPr>
            <a:spLocks noGrp="1" noChangeArrowheads="1"/>
          </p:cNvSpPr>
          <p:nvPr>
            <p:ph idx="1"/>
          </p:nvPr>
        </p:nvSpPr>
        <p:spPr>
          <a:xfrm>
            <a:off x="498475" y="2205038"/>
            <a:ext cx="4578350" cy="4032250"/>
          </a:xfrm>
        </p:spPr>
        <p:txBody>
          <a:bodyPr rtlCol="0">
            <a:normAutofit/>
          </a:bodyPr>
          <a:lstStyle/>
          <a:p>
            <a:pPr marL="274637" lvl="1" indent="0" eaLnBrk="1" fontAlgn="auto" hangingPunct="1">
              <a:buFont typeface="Arial" charset="0"/>
              <a:buNone/>
              <a:defRPr/>
            </a:pPr>
            <a:r>
              <a:rPr lang="fr-FR" altLang="fr-FR" sz="1800" b="1" u="sng" dirty="0">
                <a:solidFill>
                  <a:schemeClr val="tx1">
                    <a:lumMod val="75000"/>
                    <a:lumOff val="25000"/>
                  </a:schemeClr>
                </a:solidFill>
              </a:rPr>
              <a:t>E. Symptômes </a:t>
            </a:r>
          </a:p>
          <a:p>
            <a:pPr marL="288036" lvl="1" indent="-137160" eaLnBrk="1" fontAlgn="auto" hangingPunct="1">
              <a:defRPr/>
            </a:pPr>
            <a:r>
              <a:rPr lang="fr-FR" altLang="fr-FR" sz="1800" dirty="0">
                <a:solidFill>
                  <a:schemeClr val="tx1">
                    <a:lumMod val="75000"/>
                    <a:lumOff val="25000"/>
                  </a:schemeClr>
                </a:solidFill>
              </a:rPr>
              <a:t>La primo-infection: contact avec le MT (ou Bacille de Koch). La phase d’incubation peut évoluer ou non vers la phase de la maladie. La phase d’incubation peut durer plusieurs mois. Contamination peut être révélée par des tests cutanés tuberculiniques qui deviennent +.</a:t>
            </a:r>
          </a:p>
          <a:p>
            <a:pPr marL="288036" lvl="1" indent="-137160" eaLnBrk="1" fontAlgn="auto" hangingPunct="1">
              <a:defRPr/>
            </a:pPr>
            <a:r>
              <a:rPr lang="fr-FR" altLang="fr-FR" sz="1800" dirty="0">
                <a:solidFill>
                  <a:schemeClr val="tx1">
                    <a:lumMod val="75000"/>
                    <a:lumOff val="25000"/>
                  </a:schemeClr>
                </a:solidFill>
              </a:rPr>
              <a:t>La maladie: peu à peu le bacille va se développer et l’état de santé de la personne se détériore avec une altération de l’état général, une toux persistante, une hyperthermie souvent nocturne, des expectorations qui peuvent devenir sanglantes (hémoptysie)</a:t>
            </a:r>
          </a:p>
          <a:p>
            <a:pPr marL="274637" lvl="1" indent="0" eaLnBrk="1" fontAlgn="auto" hangingPunct="1">
              <a:buFont typeface="Arial" charset="0"/>
              <a:buNone/>
              <a:defRPr/>
            </a:pPr>
            <a:endParaRPr lang="fr-FR" altLang="fr-FR" sz="1350" dirty="0">
              <a:solidFill>
                <a:schemeClr val="tx1">
                  <a:lumMod val="75000"/>
                  <a:lumOff val="25000"/>
                </a:schemeClr>
              </a:solidFill>
            </a:endParaRPr>
          </a:p>
        </p:txBody>
      </p:sp>
      <p:pic>
        <p:nvPicPr>
          <p:cNvPr id="37892" name="Picture 4">
            <a:extLst>
              <a:ext uri="{FF2B5EF4-FFF2-40B4-BE49-F238E27FC236}">
                <a16:creationId xmlns:a16="http://schemas.microsoft.com/office/drawing/2014/main" id="{7FF8D6AC-099F-49BA-93C0-7BA42A10BB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816100"/>
            <a:ext cx="3352800" cy="209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3" name="Picture 5">
            <a:extLst>
              <a:ext uri="{FF2B5EF4-FFF2-40B4-BE49-F238E27FC236}">
                <a16:creationId xmlns:a16="http://schemas.microsoft.com/office/drawing/2014/main" id="{5D00166B-23F5-4C68-9A57-EC5981EAC8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4286250"/>
            <a:ext cx="3352800"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4" name="Image 5">
            <a:extLst>
              <a:ext uri="{FF2B5EF4-FFF2-40B4-BE49-F238E27FC236}">
                <a16:creationId xmlns:a16="http://schemas.microsoft.com/office/drawing/2014/main" id="{C2DE260E-C4CD-4151-877A-8CE249D37C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6038" y="252413"/>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animEffect transition="in" filter="wheel(1)">
                                      <p:cBhvr>
                                        <p:cTn id="7" dur="2000"/>
                                        <p:tgtEl>
                                          <p:spTgt spid="389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nodeType="clickEffect">
                                  <p:stCondLst>
                                    <p:cond delay="0"/>
                                  </p:stCondLst>
                                  <p:childTnLst>
                                    <p:set>
                                      <p:cBhvr>
                                        <p:cTn id="11" dur="1" fill="hold">
                                          <p:stCondLst>
                                            <p:cond delay="0"/>
                                          </p:stCondLst>
                                        </p:cTn>
                                        <p:tgtEl>
                                          <p:spTgt spid="38915">
                                            <p:txEl>
                                              <p:pRg st="2" end="2"/>
                                            </p:txEl>
                                          </p:spTgt>
                                        </p:tgtEl>
                                        <p:attrNameLst>
                                          <p:attrName>style.visibility</p:attrName>
                                        </p:attrNameLst>
                                      </p:cBhvr>
                                      <p:to>
                                        <p:strVal val="visible"/>
                                      </p:to>
                                    </p:set>
                                    <p:animEffect transition="in" filter="wheel(1)">
                                      <p:cBhvr>
                                        <p:cTn id="12" dur="2000"/>
                                        <p:tgtEl>
                                          <p:spTgt spid="38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CE359662-9976-474B-9688-EEE9A21BABAA}"/>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4. Tuberculose </a:t>
            </a:r>
          </a:p>
        </p:txBody>
      </p:sp>
      <p:sp>
        <p:nvSpPr>
          <p:cNvPr id="38915" name="Rectangle 3">
            <a:extLst>
              <a:ext uri="{FF2B5EF4-FFF2-40B4-BE49-F238E27FC236}">
                <a16:creationId xmlns:a16="http://schemas.microsoft.com/office/drawing/2014/main" id="{B5426B8B-F506-4AA1-8B29-330565382B83}"/>
              </a:ext>
            </a:extLst>
          </p:cNvPr>
          <p:cNvSpPr>
            <a:spLocks noGrp="1" noChangeArrowheads="1"/>
          </p:cNvSpPr>
          <p:nvPr>
            <p:ph idx="1"/>
          </p:nvPr>
        </p:nvSpPr>
        <p:spPr>
          <a:xfrm>
            <a:off x="822325" y="1846263"/>
            <a:ext cx="7543800" cy="2014537"/>
          </a:xfrm>
        </p:spPr>
        <p:txBody>
          <a:bodyPr rtlCol="0">
            <a:normAutofit/>
          </a:bodyPr>
          <a:lstStyle/>
          <a:p>
            <a:pPr marL="274637" lvl="1" indent="0" eaLnBrk="1" fontAlgn="auto" hangingPunct="1">
              <a:buFont typeface="Arial" charset="0"/>
              <a:buNone/>
              <a:defRPr/>
            </a:pPr>
            <a:endParaRPr lang="fr-FR" altLang="fr-FR" sz="1350" dirty="0">
              <a:solidFill>
                <a:schemeClr val="tx1">
                  <a:lumMod val="75000"/>
                  <a:lumOff val="25000"/>
                </a:schemeClr>
              </a:solidFill>
            </a:endParaRPr>
          </a:p>
          <a:p>
            <a:pPr marL="274637" lvl="1" indent="0" eaLnBrk="1" fontAlgn="auto" hangingPunct="1">
              <a:buClr>
                <a:srgbClr val="93A299"/>
              </a:buClr>
              <a:buFont typeface="Arial" charset="0"/>
              <a:buNone/>
              <a:defRPr/>
            </a:pPr>
            <a:r>
              <a:rPr lang="fr-FR" altLang="fr-FR" sz="2000" u="sng" dirty="0">
                <a:solidFill>
                  <a:schemeClr val="tx1">
                    <a:lumMod val="75000"/>
                    <a:lumOff val="25000"/>
                  </a:schemeClr>
                </a:solidFill>
              </a:rPr>
              <a:t>F. Le traitement:</a:t>
            </a:r>
            <a:endParaRPr lang="fr-FR" altLang="fr-FR" sz="2000" u="sng" dirty="0">
              <a:solidFill>
                <a:srgbClr val="292934"/>
              </a:solidFill>
            </a:endParaRPr>
          </a:p>
          <a:p>
            <a:pPr marL="288036" lvl="1" indent="-137160" eaLnBrk="1" fontAlgn="auto" hangingPunct="1">
              <a:buFont typeface="Arial" charset="0"/>
              <a:buChar char="•"/>
              <a:defRPr/>
            </a:pPr>
            <a:r>
              <a:rPr lang="fr-FR" altLang="fr-FR" sz="2000" dirty="0">
                <a:solidFill>
                  <a:schemeClr val="tx1">
                    <a:lumMod val="75000"/>
                    <a:lumOff val="25000"/>
                  </a:schemeClr>
                </a:solidFill>
              </a:rPr>
              <a:t>Il doit impérativement être suivi à la lettre, sinon le germe se réactive, et développe des résistances aux antibiotiques. Le </a:t>
            </a:r>
            <a:r>
              <a:rPr lang="fr-FR" altLang="fr-FR" sz="2000" dirty="0" err="1">
                <a:solidFill>
                  <a:schemeClr val="tx1">
                    <a:lumMod val="75000"/>
                    <a:lumOff val="25000"/>
                  </a:schemeClr>
                </a:solidFill>
              </a:rPr>
              <a:t>ttt</a:t>
            </a:r>
            <a:r>
              <a:rPr lang="fr-FR" altLang="fr-FR" sz="2000" dirty="0">
                <a:solidFill>
                  <a:schemeClr val="tx1">
                    <a:lumMod val="75000"/>
                    <a:lumOff val="25000"/>
                  </a:schemeClr>
                </a:solidFill>
              </a:rPr>
              <a:t> repose sur une antibiothérapie spécifique (6 à 10 mois) et des mesures de précautions complémentaires « Air » (module 6).</a:t>
            </a:r>
          </a:p>
        </p:txBody>
      </p:sp>
      <p:pic>
        <p:nvPicPr>
          <p:cNvPr id="38916" name="Picture 4">
            <a:extLst>
              <a:ext uri="{FF2B5EF4-FFF2-40B4-BE49-F238E27FC236}">
                <a16:creationId xmlns:a16="http://schemas.microsoft.com/office/drawing/2014/main" id="{E249AF56-E6E2-4C34-9DD8-26D4448CC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4292600"/>
            <a:ext cx="2157412" cy="190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7" name="Picture 5">
            <a:extLst>
              <a:ext uri="{FF2B5EF4-FFF2-40B4-BE49-F238E27FC236}">
                <a16:creationId xmlns:a16="http://schemas.microsoft.com/office/drawing/2014/main" id="{866B1D5C-CC64-4D19-BEBA-17A25FE2B5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3950" y="3970338"/>
            <a:ext cx="3457575" cy="230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8" name="Image 5">
            <a:extLst>
              <a:ext uri="{FF2B5EF4-FFF2-40B4-BE49-F238E27FC236}">
                <a16:creationId xmlns:a16="http://schemas.microsoft.com/office/drawing/2014/main" id="{5FE1B9EC-56F0-47AA-824E-131E2F2928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3063"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8915">
                                            <p:txEl>
                                              <p:pRg st="2" end="2"/>
                                            </p:txEl>
                                          </p:spTgt>
                                        </p:tgtEl>
                                        <p:attrNameLst>
                                          <p:attrName>style.visibility</p:attrName>
                                        </p:attrNameLst>
                                      </p:cBhvr>
                                      <p:to>
                                        <p:strVal val="visible"/>
                                      </p:to>
                                    </p:set>
                                    <p:animEffect transition="in" filter="fade">
                                      <p:cBhvr>
                                        <p:cTn id="7" dur="1000"/>
                                        <p:tgtEl>
                                          <p:spTgt spid="38915">
                                            <p:txEl>
                                              <p:pRg st="2" end="2"/>
                                            </p:txEl>
                                          </p:spTgt>
                                        </p:tgtEl>
                                      </p:cBhvr>
                                    </p:animEffect>
                                    <p:anim calcmode="lin" valueType="num">
                                      <p:cBhvr>
                                        <p:cTn id="8" dur="1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89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34A4D8BD-C0E2-4EBA-9906-609A808A55AA}"/>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4. Tuberculose </a:t>
            </a:r>
          </a:p>
        </p:txBody>
      </p:sp>
      <p:sp>
        <p:nvSpPr>
          <p:cNvPr id="38915" name="Rectangle 3">
            <a:extLst>
              <a:ext uri="{FF2B5EF4-FFF2-40B4-BE49-F238E27FC236}">
                <a16:creationId xmlns:a16="http://schemas.microsoft.com/office/drawing/2014/main" id="{D4189F4A-21F0-49FF-BD49-F6A4A8F230F8}"/>
              </a:ext>
            </a:extLst>
          </p:cNvPr>
          <p:cNvSpPr>
            <a:spLocks noGrp="1" noChangeArrowheads="1"/>
          </p:cNvSpPr>
          <p:nvPr>
            <p:ph idx="1"/>
          </p:nvPr>
        </p:nvSpPr>
        <p:spPr>
          <a:xfrm>
            <a:off x="466725" y="2039938"/>
            <a:ext cx="3683000" cy="3981450"/>
          </a:xfrm>
        </p:spPr>
        <p:txBody>
          <a:bodyPr rtlCol="0">
            <a:noAutofit/>
          </a:bodyPr>
          <a:lstStyle/>
          <a:p>
            <a:pPr marL="274637" lvl="1" indent="0" eaLnBrk="1" fontAlgn="auto" hangingPunct="1">
              <a:buFont typeface="Arial" charset="0"/>
              <a:buNone/>
              <a:defRPr/>
            </a:pPr>
            <a:r>
              <a:rPr lang="fr-FR" altLang="fr-FR" sz="2000" b="1" u="sng" dirty="0">
                <a:solidFill>
                  <a:srgbClr val="00B0F0"/>
                </a:solidFill>
              </a:rPr>
              <a:t>G. Prévention :</a:t>
            </a:r>
          </a:p>
          <a:p>
            <a:pPr marL="288036" lvl="1" indent="-137160" eaLnBrk="1" fontAlgn="auto" hangingPunct="1">
              <a:defRPr/>
            </a:pPr>
            <a:r>
              <a:rPr lang="fr-FR" altLang="fr-FR" sz="2000" dirty="0">
                <a:solidFill>
                  <a:srgbClr val="00B0F0"/>
                </a:solidFill>
              </a:rPr>
              <a:t>La vaccination par le BCG</a:t>
            </a:r>
          </a:p>
          <a:p>
            <a:pPr marL="288036" lvl="1" indent="-137160" eaLnBrk="1" fontAlgn="auto" hangingPunct="1">
              <a:defRPr/>
            </a:pPr>
            <a:r>
              <a:rPr lang="fr-FR" altLang="fr-FR" sz="2000" dirty="0">
                <a:solidFill>
                  <a:srgbClr val="00B0F0"/>
                </a:solidFill>
              </a:rPr>
              <a:t>Dépistage dans l’entourage d’un patient atteint (test tuberculinique,  </a:t>
            </a:r>
            <a:r>
              <a:rPr lang="fr-FR" altLang="fr-FR" sz="2000" dirty="0" err="1">
                <a:solidFill>
                  <a:srgbClr val="00B0F0"/>
                </a:solidFill>
              </a:rPr>
              <a:t>Rx</a:t>
            </a:r>
            <a:r>
              <a:rPr lang="fr-FR" altLang="fr-FR" sz="2000" dirty="0">
                <a:solidFill>
                  <a:srgbClr val="00B0F0"/>
                </a:solidFill>
              </a:rPr>
              <a:t> P)</a:t>
            </a:r>
          </a:p>
          <a:p>
            <a:pPr marL="288036" lvl="1" indent="-137160" eaLnBrk="1" fontAlgn="auto" hangingPunct="1">
              <a:defRPr/>
            </a:pPr>
            <a:r>
              <a:rPr lang="fr-FR" altLang="fr-FR" sz="2000" dirty="0">
                <a:solidFill>
                  <a:srgbClr val="00B0F0"/>
                </a:solidFill>
              </a:rPr>
              <a:t>Isolement des personnes contagieuses</a:t>
            </a:r>
          </a:p>
          <a:p>
            <a:pPr marL="274637" lvl="1" indent="0" eaLnBrk="1" fontAlgn="auto" hangingPunct="1">
              <a:buFont typeface="Arial" charset="0"/>
              <a:buNone/>
              <a:defRPr/>
            </a:pPr>
            <a:endParaRPr lang="fr-FR" altLang="fr-FR" sz="2000" b="1" dirty="0">
              <a:solidFill>
                <a:srgbClr val="00B0F0"/>
              </a:solidFill>
            </a:endParaRPr>
          </a:p>
          <a:p>
            <a:pPr marL="274637" lvl="1" indent="0" eaLnBrk="1" fontAlgn="auto" hangingPunct="1">
              <a:buClr>
                <a:srgbClr val="93A299"/>
              </a:buClr>
              <a:buFont typeface="Arial" charset="0"/>
              <a:buNone/>
              <a:defRPr/>
            </a:pPr>
            <a:r>
              <a:rPr lang="fr-FR" altLang="fr-FR" sz="2000" b="1" u="sng" dirty="0">
                <a:solidFill>
                  <a:srgbClr val="00B0F0"/>
                </a:solidFill>
              </a:rPr>
              <a:t>H. Rôle de l’AS :</a:t>
            </a:r>
          </a:p>
          <a:p>
            <a:pPr marL="288036" lvl="1" indent="-137160" eaLnBrk="1" fontAlgn="auto" hangingPunct="1">
              <a:buFont typeface="Arial" charset="0"/>
              <a:buChar char="•"/>
              <a:defRPr/>
            </a:pPr>
            <a:r>
              <a:rPr lang="fr-FR" altLang="fr-FR" sz="2000" dirty="0">
                <a:solidFill>
                  <a:srgbClr val="00B0F0"/>
                </a:solidFill>
              </a:rPr>
              <a:t>Mise en place avec l’IDE des mesures de précautions complémentaires « Air » (module 6).</a:t>
            </a:r>
          </a:p>
        </p:txBody>
      </p:sp>
      <p:pic>
        <p:nvPicPr>
          <p:cNvPr id="39940" name="Picture 4">
            <a:extLst>
              <a:ext uri="{FF2B5EF4-FFF2-40B4-BE49-F238E27FC236}">
                <a16:creationId xmlns:a16="http://schemas.microsoft.com/office/drawing/2014/main" id="{B7B621E1-DF1B-4DE6-B862-160073A720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2039938"/>
            <a:ext cx="2128838" cy="159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1" name="Picture 5">
            <a:extLst>
              <a:ext uri="{FF2B5EF4-FFF2-40B4-BE49-F238E27FC236}">
                <a16:creationId xmlns:a16="http://schemas.microsoft.com/office/drawing/2014/main" id="{03FD9005-027E-499A-8A7A-6BB2E52F40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9725" y="2259013"/>
            <a:ext cx="243840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2" name="Picture 6">
            <a:extLst>
              <a:ext uri="{FF2B5EF4-FFF2-40B4-BE49-F238E27FC236}">
                <a16:creationId xmlns:a16="http://schemas.microsoft.com/office/drawing/2014/main" id="{060BF128-8376-4215-8828-532CDD8A28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1725" y="4711700"/>
            <a:ext cx="1365250" cy="120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3" name="Picture 7">
            <a:extLst>
              <a:ext uri="{FF2B5EF4-FFF2-40B4-BE49-F238E27FC236}">
                <a16:creationId xmlns:a16="http://schemas.microsoft.com/office/drawing/2014/main" id="{769269D8-1C66-4A00-851E-5392F46D8C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9888" y="4325938"/>
            <a:ext cx="287655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4" name="Image 7">
            <a:extLst>
              <a:ext uri="{FF2B5EF4-FFF2-40B4-BE49-F238E27FC236}">
                <a16:creationId xmlns:a16="http://schemas.microsoft.com/office/drawing/2014/main" id="{7C33F9E7-412A-4C49-9343-33B44F360B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93063"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animEffect transition="in" filter="wipe(down)">
                                      <p:cBhvr>
                                        <p:cTn id="7" dur="500"/>
                                        <p:tgtEl>
                                          <p:spTgt spid="389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8915">
                                            <p:txEl>
                                              <p:pRg st="3" end="3"/>
                                            </p:txEl>
                                          </p:spTgt>
                                        </p:tgtEl>
                                        <p:attrNameLst>
                                          <p:attrName>style.visibility</p:attrName>
                                        </p:attrNameLst>
                                      </p:cBhvr>
                                      <p:to>
                                        <p:strVal val="visible"/>
                                      </p:to>
                                    </p:set>
                                    <p:animEffect transition="in" filter="wipe(down)">
                                      <p:cBhvr>
                                        <p:cTn id="12" dur="500"/>
                                        <p:tgtEl>
                                          <p:spTgt spid="38915">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8915">
                                            <p:txEl>
                                              <p:pRg st="5" end="5"/>
                                            </p:txEl>
                                          </p:spTgt>
                                        </p:tgtEl>
                                        <p:attrNameLst>
                                          <p:attrName>style.visibility</p:attrName>
                                        </p:attrNameLst>
                                      </p:cBhvr>
                                      <p:to>
                                        <p:strVal val="visible"/>
                                      </p:to>
                                    </p:set>
                                    <p:anim calcmode="lin" valueType="num">
                                      <p:cBhvr additive="base">
                                        <p:cTn id="17" dur="5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8915">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8915">
                                            <p:txEl>
                                              <p:pRg st="6" end="6"/>
                                            </p:txEl>
                                          </p:spTgt>
                                        </p:tgtEl>
                                        <p:attrNameLst>
                                          <p:attrName>style.visibility</p:attrName>
                                        </p:attrNameLst>
                                      </p:cBhvr>
                                      <p:to>
                                        <p:strVal val="visible"/>
                                      </p:to>
                                    </p:set>
                                    <p:anim calcmode="lin" valueType="num">
                                      <p:cBhvr additive="base">
                                        <p:cTn id="21" dur="500" fill="hold"/>
                                        <p:tgtEl>
                                          <p:spTgt spid="38915">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89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BAA40DE-C072-41F7-BC10-30405EAC60CE}"/>
              </a:ext>
            </a:extLst>
          </p:cNvPr>
          <p:cNvSpPr>
            <a:spLocks noGrp="1" noChangeArrowheads="1"/>
          </p:cNvSpPr>
          <p:nvPr>
            <p:ph type="title"/>
          </p:nvPr>
        </p:nvSpPr>
        <p:spPr/>
        <p:txBody>
          <a:bodyPr/>
          <a:lstStyle/>
          <a:p>
            <a:pPr eaLnBrk="1" fontAlgn="auto" hangingPunct="1">
              <a:spcAft>
                <a:spcPts val="0"/>
              </a:spcAft>
              <a:defRPr/>
            </a:pPr>
            <a:r>
              <a:rPr lang="fr-FR" dirty="0">
                <a:solidFill>
                  <a:srgbClr val="00B0F0"/>
                </a:solidFill>
              </a:rPr>
              <a:t>5. Insuffisance respiratoire</a:t>
            </a:r>
          </a:p>
        </p:txBody>
      </p:sp>
      <p:sp>
        <p:nvSpPr>
          <p:cNvPr id="36867" name="Rectangle 3">
            <a:extLst>
              <a:ext uri="{FF2B5EF4-FFF2-40B4-BE49-F238E27FC236}">
                <a16:creationId xmlns:a16="http://schemas.microsoft.com/office/drawing/2014/main" id="{0CAE0DA9-26B6-42AD-901B-85D014675001}"/>
              </a:ext>
            </a:extLst>
          </p:cNvPr>
          <p:cNvSpPr>
            <a:spLocks noGrp="1" noChangeArrowheads="1"/>
          </p:cNvSpPr>
          <p:nvPr>
            <p:ph idx="1"/>
          </p:nvPr>
        </p:nvSpPr>
        <p:spPr>
          <a:xfrm>
            <a:off x="280988" y="1846263"/>
            <a:ext cx="3786187" cy="4246562"/>
          </a:xfrm>
        </p:spPr>
        <p:txBody>
          <a:bodyPr rtlCol="0">
            <a:normAutofit/>
          </a:bodyPr>
          <a:lstStyle/>
          <a:p>
            <a:pPr marL="0" indent="0" eaLnBrk="1" fontAlgn="auto" hangingPunct="1">
              <a:buNone/>
              <a:defRPr/>
            </a:pPr>
            <a:r>
              <a:rPr lang="fr-FR" altLang="fr-FR" sz="2000" b="1" u="sng" dirty="0">
                <a:solidFill>
                  <a:srgbClr val="00B0F0"/>
                </a:solidFill>
              </a:rPr>
              <a:t>A. Définition.</a:t>
            </a:r>
          </a:p>
          <a:p>
            <a:pPr marL="288036" lvl="1" indent="-137160" eaLnBrk="1" fontAlgn="auto" hangingPunct="1">
              <a:buFont typeface="Wingdings" panose="05000000000000000000" pitchFamily="2" charset="2"/>
              <a:buChar char="ü"/>
              <a:defRPr/>
            </a:pPr>
            <a:r>
              <a:rPr lang="fr-FR" altLang="fr-FR" sz="2000" dirty="0">
                <a:solidFill>
                  <a:srgbClr val="00B0F0"/>
                </a:solidFill>
              </a:rPr>
              <a:t>Incapacité de l’appareil respiratoire à assumer son rôle (hématose : transformation du sang veineux, chargé en CO2 en sang artériel, chargé en O2). Situation grave, enjeu vital pour le patient.</a:t>
            </a:r>
          </a:p>
          <a:p>
            <a:pPr marL="288036" lvl="1" indent="-137160" eaLnBrk="1" fontAlgn="auto" hangingPunct="1">
              <a:buFont typeface="Wingdings" panose="05000000000000000000" pitchFamily="2" charset="2"/>
              <a:buChar char="ü"/>
              <a:defRPr/>
            </a:pPr>
            <a:r>
              <a:rPr lang="fr-FR" altLang="fr-FR" sz="2000" dirty="0">
                <a:solidFill>
                  <a:schemeClr val="tx1">
                    <a:lumMod val="75000"/>
                    <a:lumOff val="25000"/>
                  </a:schemeClr>
                </a:solidFill>
              </a:rPr>
              <a:t>Peut être chronique (installation lente) ou aiguë (installation brutale).</a:t>
            </a:r>
          </a:p>
          <a:p>
            <a:pPr marL="274637" lvl="1" indent="0" eaLnBrk="1" fontAlgn="auto" hangingPunct="1">
              <a:buFont typeface="Arial" charset="0"/>
              <a:buNone/>
              <a:defRPr/>
            </a:pPr>
            <a:endParaRPr lang="fr-FR" altLang="fr-FR" sz="1350" dirty="0">
              <a:solidFill>
                <a:schemeClr val="tx1">
                  <a:lumMod val="75000"/>
                  <a:lumOff val="25000"/>
                </a:schemeClr>
              </a:solidFill>
            </a:endParaRPr>
          </a:p>
        </p:txBody>
      </p:sp>
      <p:pic>
        <p:nvPicPr>
          <p:cNvPr id="40964" name="Picture 4">
            <a:extLst>
              <a:ext uri="{FF2B5EF4-FFF2-40B4-BE49-F238E27FC236}">
                <a16:creationId xmlns:a16="http://schemas.microsoft.com/office/drawing/2014/main" id="{F636AD01-7D9D-40F4-A4E9-A3A56B9B7A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2124075"/>
            <a:ext cx="4919663" cy="369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5" name="Image 4">
            <a:extLst>
              <a:ext uri="{FF2B5EF4-FFF2-40B4-BE49-F238E27FC236}">
                <a16:creationId xmlns:a16="http://schemas.microsoft.com/office/drawing/2014/main" id="{EEE0E5E4-AA47-4ADD-8539-EF6FC72F8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2388"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 calcmode="lin" valueType="num">
                                      <p:cBhvr additive="base">
                                        <p:cTn id="7"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 calcmode="lin" valueType="num">
                                      <p:cBhvr additive="base">
                                        <p:cTn id="13"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73E0F55-E9BB-4ABB-9483-9D0FC7CCA46F}"/>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5. Insuffisance respiratoire</a:t>
            </a:r>
          </a:p>
        </p:txBody>
      </p:sp>
      <p:sp>
        <p:nvSpPr>
          <p:cNvPr id="30723" name="Rectangle 3">
            <a:extLst>
              <a:ext uri="{FF2B5EF4-FFF2-40B4-BE49-F238E27FC236}">
                <a16:creationId xmlns:a16="http://schemas.microsoft.com/office/drawing/2014/main" id="{0E2406EC-7C54-4E71-B9F9-AD45D9B4C5BC}"/>
              </a:ext>
            </a:extLst>
          </p:cNvPr>
          <p:cNvSpPr>
            <a:spLocks noGrp="1" noChangeArrowheads="1"/>
          </p:cNvSpPr>
          <p:nvPr>
            <p:ph idx="1"/>
          </p:nvPr>
        </p:nvSpPr>
        <p:spPr>
          <a:xfrm>
            <a:off x="457200" y="2205038"/>
            <a:ext cx="8229600" cy="3851275"/>
          </a:xfrm>
        </p:spPr>
        <p:txBody>
          <a:bodyPr/>
          <a:lstStyle/>
          <a:p>
            <a:pPr eaLnBrk="1" hangingPunct="1"/>
            <a:r>
              <a:rPr lang="fr-FR" altLang="fr-FR" sz="1800" b="1" u="sng" dirty="0"/>
              <a:t>B. Causes :</a:t>
            </a:r>
          </a:p>
          <a:p>
            <a:pPr lvl="1" eaLnBrk="1" hangingPunct="1">
              <a:buFont typeface="Wingdings" panose="05000000000000000000" pitchFamily="2" charset="2"/>
              <a:buChar char="ü"/>
            </a:pPr>
            <a:r>
              <a:rPr lang="fr-FR" altLang="fr-FR" sz="1800" dirty="0"/>
              <a:t>Atteinte des bronches: crise d’asthme aigue, décompensation grave de BPCO</a:t>
            </a:r>
          </a:p>
          <a:p>
            <a:pPr lvl="1" eaLnBrk="1" hangingPunct="1">
              <a:buFont typeface="Wingdings" panose="05000000000000000000" pitchFamily="2" charset="2"/>
              <a:buChar char="ü"/>
            </a:pPr>
            <a:r>
              <a:rPr lang="fr-FR" altLang="fr-FR" sz="1800" dirty="0"/>
              <a:t>Causes infectieuses: tuberculose</a:t>
            </a:r>
          </a:p>
          <a:p>
            <a:pPr lvl="1" eaLnBrk="1" hangingPunct="1">
              <a:buFont typeface="Wingdings" panose="05000000000000000000" pitchFamily="2" charset="2"/>
              <a:buChar char="ü"/>
            </a:pPr>
            <a:r>
              <a:rPr lang="fr-FR" altLang="fr-FR" sz="1800" dirty="0"/>
              <a:t>Atteinte neurologique des centres respiratoires: traumatisme, tumeur, hémorragie cérébrale…</a:t>
            </a:r>
          </a:p>
          <a:p>
            <a:pPr lvl="1" eaLnBrk="1" hangingPunct="1">
              <a:buFont typeface="Wingdings" panose="05000000000000000000" pitchFamily="2" charset="2"/>
              <a:buChar char="ü"/>
            </a:pPr>
            <a:r>
              <a:rPr lang="fr-FR" altLang="fr-FR" sz="1800" dirty="0"/>
              <a:t>Atteinte de la cage thoracique: traumatisme du thorax, pneumothorax</a:t>
            </a:r>
          </a:p>
          <a:p>
            <a:pPr lvl="1" eaLnBrk="1" hangingPunct="1">
              <a:buFont typeface="Wingdings" panose="05000000000000000000" pitchFamily="2" charset="2"/>
              <a:buChar char="ü"/>
            </a:pPr>
            <a:r>
              <a:rPr lang="fr-FR" altLang="fr-FR" sz="1800" dirty="0"/>
              <a:t>Paralysie des muscles respiratoires</a:t>
            </a:r>
          </a:p>
          <a:p>
            <a:pPr lvl="1" eaLnBrk="1" hangingPunct="1">
              <a:buFont typeface="Wingdings" panose="05000000000000000000" pitchFamily="2" charset="2"/>
              <a:buChar char="ü"/>
            </a:pPr>
            <a:r>
              <a:rPr lang="fr-FR" altLang="fr-FR" sz="1800" dirty="0"/>
              <a:t>Atteinte des alvéoles: pneumopathies, Infection du poumon</a:t>
            </a:r>
          </a:p>
          <a:p>
            <a:pPr lvl="1" eaLnBrk="1" hangingPunct="1">
              <a:buFont typeface="Wingdings" panose="05000000000000000000" pitchFamily="2" charset="2"/>
              <a:buChar char="ü"/>
            </a:pPr>
            <a:r>
              <a:rPr lang="fr-FR" altLang="fr-FR" sz="1800" dirty="0"/>
              <a:t>Problème cardiaque: Œdème Aigu du Poumon (OAP)</a:t>
            </a:r>
          </a:p>
          <a:p>
            <a:pPr lvl="1" eaLnBrk="1" hangingPunct="1">
              <a:buFont typeface="Wingdings" panose="05000000000000000000" pitchFamily="2" charset="2"/>
              <a:buChar char="ü"/>
            </a:pPr>
            <a:r>
              <a:rPr lang="fr-FR" altLang="fr-FR" sz="1800" dirty="0"/>
              <a:t>Embolie pulmonaire</a:t>
            </a:r>
          </a:p>
          <a:p>
            <a:pPr lvl="1" eaLnBrk="1" hangingPunct="1">
              <a:buFont typeface="Wingdings" panose="05000000000000000000" pitchFamily="2" charset="2"/>
              <a:buChar char="ü"/>
            </a:pPr>
            <a:r>
              <a:rPr lang="fr-FR" altLang="fr-FR" sz="1800" dirty="0"/>
              <a:t>Obstruction des voies aériennes supérieures (corps étranger, œdème de Quincke)</a:t>
            </a:r>
          </a:p>
          <a:p>
            <a:pPr lvl="1" eaLnBrk="1" hangingPunct="1">
              <a:buFont typeface="Wingdings" panose="05000000000000000000" pitchFamily="2" charset="2"/>
              <a:buChar char="ü"/>
            </a:pPr>
            <a:r>
              <a:rPr lang="fr-FR" altLang="fr-FR" sz="1800" dirty="0"/>
              <a:t>Causes extérieures (incendie…) </a:t>
            </a:r>
          </a:p>
        </p:txBody>
      </p:sp>
      <p:pic>
        <p:nvPicPr>
          <p:cNvPr id="41988" name="Image 3">
            <a:extLst>
              <a:ext uri="{FF2B5EF4-FFF2-40B4-BE49-F238E27FC236}">
                <a16:creationId xmlns:a16="http://schemas.microsoft.com/office/drawing/2014/main" id="{CCF96C91-068E-4AE5-BDD6-E94879A0B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075" y="45878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 calcmode="lin" valueType="num">
                                      <p:cBhvr additive="base">
                                        <p:cTn id="7"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0723">
                                            <p:txEl>
                                              <p:pRg st="2" end="2"/>
                                            </p:txEl>
                                          </p:spTgt>
                                        </p:tgtEl>
                                        <p:attrNameLst>
                                          <p:attrName>style.visibility</p:attrName>
                                        </p:attrNameLst>
                                      </p:cBhvr>
                                      <p:to>
                                        <p:strVal val="visible"/>
                                      </p:to>
                                    </p:set>
                                    <p:anim calcmode="lin" valueType="num">
                                      <p:cBhvr additive="base">
                                        <p:cTn id="13"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anim calcmode="lin" valueType="num">
                                      <p:cBhvr additive="base">
                                        <p:cTn id="19"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0723">
                                            <p:txEl>
                                              <p:pRg st="4" end="4"/>
                                            </p:txEl>
                                          </p:spTgt>
                                        </p:tgtEl>
                                        <p:attrNameLst>
                                          <p:attrName>style.visibility</p:attrName>
                                        </p:attrNameLst>
                                      </p:cBhvr>
                                      <p:to>
                                        <p:strVal val="visible"/>
                                      </p:to>
                                    </p:set>
                                    <p:anim calcmode="lin" valueType="num">
                                      <p:cBhvr additive="base">
                                        <p:cTn id="25"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0723">
                                            <p:txEl>
                                              <p:pRg st="5" end="5"/>
                                            </p:txEl>
                                          </p:spTgt>
                                        </p:tgtEl>
                                        <p:attrNameLst>
                                          <p:attrName>style.visibility</p:attrName>
                                        </p:attrNameLst>
                                      </p:cBhvr>
                                      <p:to>
                                        <p:strVal val="visible"/>
                                      </p:to>
                                    </p:set>
                                    <p:anim calcmode="lin" valueType="num">
                                      <p:cBhvr additive="base">
                                        <p:cTn id="31" dur="5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0723">
                                            <p:txEl>
                                              <p:pRg st="6" end="6"/>
                                            </p:txEl>
                                          </p:spTgt>
                                        </p:tgtEl>
                                        <p:attrNameLst>
                                          <p:attrName>style.visibility</p:attrName>
                                        </p:attrNameLst>
                                      </p:cBhvr>
                                      <p:to>
                                        <p:strVal val="visible"/>
                                      </p:to>
                                    </p:set>
                                    <p:anim calcmode="lin" valueType="num">
                                      <p:cBhvr additive="base">
                                        <p:cTn id="37"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0723">
                                            <p:txEl>
                                              <p:pRg st="7" end="7"/>
                                            </p:txEl>
                                          </p:spTgt>
                                        </p:tgtEl>
                                        <p:attrNameLst>
                                          <p:attrName>style.visibility</p:attrName>
                                        </p:attrNameLst>
                                      </p:cBhvr>
                                      <p:to>
                                        <p:strVal val="visible"/>
                                      </p:to>
                                    </p:set>
                                    <p:anim calcmode="lin" valueType="num">
                                      <p:cBhvr additive="base">
                                        <p:cTn id="43" dur="500" fill="hold"/>
                                        <p:tgtEl>
                                          <p:spTgt spid="3072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7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0723">
                                            <p:txEl>
                                              <p:pRg st="8" end="8"/>
                                            </p:txEl>
                                          </p:spTgt>
                                        </p:tgtEl>
                                        <p:attrNameLst>
                                          <p:attrName>style.visibility</p:attrName>
                                        </p:attrNameLst>
                                      </p:cBhvr>
                                      <p:to>
                                        <p:strVal val="visible"/>
                                      </p:to>
                                    </p:set>
                                    <p:anim calcmode="lin" valueType="num">
                                      <p:cBhvr additive="base">
                                        <p:cTn id="49" dur="500" fill="hold"/>
                                        <p:tgtEl>
                                          <p:spTgt spid="3072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0723">
                                            <p:txEl>
                                              <p:pRg st="9" end="9"/>
                                            </p:txEl>
                                          </p:spTgt>
                                        </p:tgtEl>
                                        <p:attrNameLst>
                                          <p:attrName>style.visibility</p:attrName>
                                        </p:attrNameLst>
                                      </p:cBhvr>
                                      <p:to>
                                        <p:strVal val="visible"/>
                                      </p:to>
                                    </p:set>
                                    <p:anim calcmode="lin" valueType="num">
                                      <p:cBhvr additive="base">
                                        <p:cTn id="55" dur="500" fill="hold"/>
                                        <p:tgtEl>
                                          <p:spTgt spid="3072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07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30723">
                                            <p:txEl>
                                              <p:pRg st="10" end="10"/>
                                            </p:txEl>
                                          </p:spTgt>
                                        </p:tgtEl>
                                        <p:attrNameLst>
                                          <p:attrName>style.visibility</p:attrName>
                                        </p:attrNameLst>
                                      </p:cBhvr>
                                      <p:to>
                                        <p:strVal val="visible"/>
                                      </p:to>
                                    </p:set>
                                    <p:anim calcmode="lin" valueType="num">
                                      <p:cBhvr additive="base">
                                        <p:cTn id="61" dur="500" fill="hold"/>
                                        <p:tgtEl>
                                          <p:spTgt spid="3072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07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1F9932B-4020-4225-8BC8-5932B0B73AC6}"/>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5. Insuffisance respiratoire</a:t>
            </a:r>
          </a:p>
        </p:txBody>
      </p:sp>
      <p:sp>
        <p:nvSpPr>
          <p:cNvPr id="31747" name="Rectangle 3">
            <a:extLst>
              <a:ext uri="{FF2B5EF4-FFF2-40B4-BE49-F238E27FC236}">
                <a16:creationId xmlns:a16="http://schemas.microsoft.com/office/drawing/2014/main" id="{B05B2DA0-7004-4C77-B30D-8657D3E0E5D0}"/>
              </a:ext>
            </a:extLst>
          </p:cNvPr>
          <p:cNvSpPr>
            <a:spLocks noGrp="1" noChangeArrowheads="1"/>
          </p:cNvSpPr>
          <p:nvPr>
            <p:ph idx="1"/>
          </p:nvPr>
        </p:nvSpPr>
        <p:spPr/>
        <p:txBody>
          <a:bodyPr rtlCol="0">
            <a:normAutofit/>
          </a:bodyPr>
          <a:lstStyle/>
          <a:p>
            <a:pPr marL="0" indent="0" eaLnBrk="1" fontAlgn="auto" hangingPunct="1">
              <a:buNone/>
              <a:defRPr/>
            </a:pPr>
            <a:r>
              <a:rPr lang="fr-FR" altLang="fr-FR" sz="2000" b="1" u="sng" dirty="0">
                <a:solidFill>
                  <a:srgbClr val="00B0F0"/>
                </a:solidFill>
              </a:rPr>
              <a:t>C. Les signes cliniques :</a:t>
            </a:r>
          </a:p>
          <a:p>
            <a:pPr marL="288036" lvl="1" indent="-137160" eaLnBrk="1" fontAlgn="auto" hangingPunct="1">
              <a:buFont typeface="Wingdings" pitchFamily="2" charset="2"/>
              <a:buChar char="ü"/>
              <a:defRPr/>
            </a:pPr>
            <a:r>
              <a:rPr lang="fr-FR" altLang="fr-FR" sz="2000" dirty="0">
                <a:solidFill>
                  <a:srgbClr val="00B0F0"/>
                </a:solidFill>
              </a:rPr>
              <a:t>Tachypnée ou bradypnée, dyspnée en fonction de la cause</a:t>
            </a:r>
          </a:p>
          <a:p>
            <a:pPr marL="288036" lvl="1" indent="-137160" eaLnBrk="1" fontAlgn="auto" hangingPunct="1">
              <a:buFont typeface="Wingdings" pitchFamily="2" charset="2"/>
              <a:buChar char="ü"/>
              <a:defRPr/>
            </a:pPr>
            <a:r>
              <a:rPr lang="fr-FR" altLang="fr-FR" sz="2000" dirty="0">
                <a:solidFill>
                  <a:srgbClr val="00B0F0"/>
                </a:solidFill>
              </a:rPr>
              <a:t>Tirage intercostal</a:t>
            </a:r>
          </a:p>
          <a:p>
            <a:pPr marL="288036" lvl="1" indent="-137160" eaLnBrk="1" fontAlgn="auto" hangingPunct="1">
              <a:buFont typeface="Wingdings" pitchFamily="2" charset="2"/>
              <a:buChar char="ü"/>
              <a:defRPr/>
            </a:pPr>
            <a:r>
              <a:rPr lang="fr-FR" altLang="fr-FR" sz="2000" dirty="0">
                <a:solidFill>
                  <a:srgbClr val="00B0F0"/>
                </a:solidFill>
              </a:rPr>
              <a:t>Cyanose</a:t>
            </a:r>
          </a:p>
          <a:p>
            <a:pPr marL="288036" lvl="1" indent="-137160" eaLnBrk="1" fontAlgn="auto" hangingPunct="1">
              <a:buFont typeface="Wingdings" pitchFamily="2" charset="2"/>
              <a:buChar char="ü"/>
              <a:defRPr/>
            </a:pPr>
            <a:r>
              <a:rPr lang="fr-FR" altLang="fr-FR" sz="2000" dirty="0">
                <a:solidFill>
                  <a:srgbClr val="00B0F0"/>
                </a:solidFill>
              </a:rPr>
              <a:t>Troubles de la conscience, dus à l’hypoxie (agitation, ou somnolence, angoisse, stress…)</a:t>
            </a:r>
          </a:p>
          <a:p>
            <a:pPr marL="288036" lvl="1" indent="-137160" eaLnBrk="1" fontAlgn="auto" hangingPunct="1">
              <a:buFont typeface="Wingdings" pitchFamily="2" charset="2"/>
              <a:buChar char="ü"/>
              <a:defRPr/>
            </a:pPr>
            <a:r>
              <a:rPr lang="fr-FR" altLang="fr-FR" sz="2000" dirty="0">
                <a:solidFill>
                  <a:srgbClr val="00B0F0"/>
                </a:solidFill>
              </a:rPr>
              <a:t>Troubles cardio-vasculaires: tachycardie, sueurs, extrémités froides…</a:t>
            </a:r>
          </a:p>
          <a:p>
            <a:pPr marL="288036" lvl="1" indent="-137160" eaLnBrk="1" fontAlgn="auto" hangingPunct="1">
              <a:buFont typeface="Wingdings" pitchFamily="2" charset="2"/>
              <a:buChar char="ü"/>
              <a:defRPr/>
            </a:pPr>
            <a:r>
              <a:rPr lang="fr-FR" altLang="fr-FR" sz="2000" dirty="0">
                <a:solidFill>
                  <a:srgbClr val="00B0F0"/>
                </a:solidFill>
              </a:rPr>
              <a:t>Expectoration, toux, encombrement respiratoire quasi permanent (bruits respiratoires)</a:t>
            </a:r>
          </a:p>
          <a:p>
            <a:pPr marL="288036" lvl="1" indent="-137160" eaLnBrk="1" fontAlgn="auto" hangingPunct="1">
              <a:buFont typeface="Wingdings" pitchFamily="2" charset="2"/>
              <a:buChar char="ü"/>
              <a:defRPr/>
            </a:pPr>
            <a:r>
              <a:rPr lang="fr-FR" altLang="fr-FR" sz="2000" dirty="0">
                <a:solidFill>
                  <a:srgbClr val="00B0F0"/>
                </a:solidFill>
              </a:rPr>
              <a:t>Bronchites à répétition </a:t>
            </a:r>
          </a:p>
          <a:p>
            <a:pPr marL="288036" lvl="1" indent="-137160" eaLnBrk="1" fontAlgn="auto" hangingPunct="1">
              <a:buFont typeface="Wingdings" pitchFamily="2" charset="2"/>
              <a:buChar char="ü"/>
              <a:defRPr/>
            </a:pPr>
            <a:r>
              <a:rPr lang="fr-FR" altLang="fr-FR" sz="2000" dirty="0">
                <a:solidFill>
                  <a:srgbClr val="00B0F0"/>
                </a:solidFill>
              </a:rPr>
              <a:t>Nécessité de se reposer pendant les repas</a:t>
            </a:r>
          </a:p>
          <a:p>
            <a:pPr marL="274637" lvl="1" indent="0" eaLnBrk="1" fontAlgn="auto" hangingPunct="1">
              <a:buFont typeface="Arial" charset="0"/>
              <a:buNone/>
              <a:defRPr/>
            </a:pPr>
            <a:r>
              <a:rPr lang="fr-FR" altLang="fr-FR" sz="2000" dirty="0">
                <a:solidFill>
                  <a:srgbClr val="00B0F0"/>
                </a:solidFill>
              </a:rPr>
              <a:t>=&gt; Perte d’autonomie pour tous les gestes de la vie quotidienne.</a:t>
            </a:r>
          </a:p>
        </p:txBody>
      </p:sp>
      <p:pic>
        <p:nvPicPr>
          <p:cNvPr id="43012" name="Image 3">
            <a:extLst>
              <a:ext uri="{FF2B5EF4-FFF2-40B4-BE49-F238E27FC236}">
                <a16:creationId xmlns:a16="http://schemas.microsoft.com/office/drawing/2014/main" id="{D9F7599C-28E3-4DAE-9241-CB82E21A25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038" y="436563"/>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animEffect transition="in" filter="fade">
                                      <p:cBhvr>
                                        <p:cTn id="7" dur="500"/>
                                        <p:tgtEl>
                                          <p:spTgt spid="317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1747">
                                            <p:txEl>
                                              <p:pRg st="2" end="2"/>
                                            </p:txEl>
                                          </p:spTgt>
                                        </p:tgtEl>
                                        <p:attrNameLst>
                                          <p:attrName>style.visibility</p:attrName>
                                        </p:attrNameLst>
                                      </p:cBhvr>
                                      <p:to>
                                        <p:strVal val="visible"/>
                                      </p:to>
                                    </p:set>
                                    <p:animEffect transition="in" filter="fade">
                                      <p:cBhvr>
                                        <p:cTn id="12" dur="500"/>
                                        <p:tgtEl>
                                          <p:spTgt spid="317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1747">
                                            <p:txEl>
                                              <p:pRg st="3" end="3"/>
                                            </p:txEl>
                                          </p:spTgt>
                                        </p:tgtEl>
                                        <p:attrNameLst>
                                          <p:attrName>style.visibility</p:attrName>
                                        </p:attrNameLst>
                                      </p:cBhvr>
                                      <p:to>
                                        <p:strVal val="visible"/>
                                      </p:to>
                                    </p:set>
                                    <p:animEffect transition="in" filter="fade">
                                      <p:cBhvr>
                                        <p:cTn id="17" dur="500"/>
                                        <p:tgtEl>
                                          <p:spTgt spid="3174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1747">
                                            <p:txEl>
                                              <p:pRg st="4" end="4"/>
                                            </p:txEl>
                                          </p:spTgt>
                                        </p:tgtEl>
                                        <p:attrNameLst>
                                          <p:attrName>style.visibility</p:attrName>
                                        </p:attrNameLst>
                                      </p:cBhvr>
                                      <p:to>
                                        <p:strVal val="visible"/>
                                      </p:to>
                                    </p:set>
                                    <p:animEffect transition="in" filter="fade">
                                      <p:cBhvr>
                                        <p:cTn id="22" dur="500"/>
                                        <p:tgtEl>
                                          <p:spTgt spid="3174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1747">
                                            <p:txEl>
                                              <p:pRg st="5" end="5"/>
                                            </p:txEl>
                                          </p:spTgt>
                                        </p:tgtEl>
                                        <p:attrNameLst>
                                          <p:attrName>style.visibility</p:attrName>
                                        </p:attrNameLst>
                                      </p:cBhvr>
                                      <p:to>
                                        <p:strVal val="visible"/>
                                      </p:to>
                                    </p:set>
                                    <p:animEffect transition="in" filter="fade">
                                      <p:cBhvr>
                                        <p:cTn id="27" dur="500"/>
                                        <p:tgtEl>
                                          <p:spTgt spid="3174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1747">
                                            <p:txEl>
                                              <p:pRg st="6" end="6"/>
                                            </p:txEl>
                                          </p:spTgt>
                                        </p:tgtEl>
                                        <p:attrNameLst>
                                          <p:attrName>style.visibility</p:attrName>
                                        </p:attrNameLst>
                                      </p:cBhvr>
                                      <p:to>
                                        <p:strVal val="visible"/>
                                      </p:to>
                                    </p:set>
                                    <p:animEffect transition="in" filter="fade">
                                      <p:cBhvr>
                                        <p:cTn id="32" dur="500"/>
                                        <p:tgtEl>
                                          <p:spTgt spid="31747">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1747">
                                            <p:txEl>
                                              <p:pRg st="7" end="7"/>
                                            </p:txEl>
                                          </p:spTgt>
                                        </p:tgtEl>
                                        <p:attrNameLst>
                                          <p:attrName>style.visibility</p:attrName>
                                        </p:attrNameLst>
                                      </p:cBhvr>
                                      <p:to>
                                        <p:strVal val="visible"/>
                                      </p:to>
                                    </p:set>
                                    <p:animEffect transition="in" filter="fade">
                                      <p:cBhvr>
                                        <p:cTn id="37" dur="500"/>
                                        <p:tgtEl>
                                          <p:spTgt spid="31747">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1747">
                                            <p:txEl>
                                              <p:pRg st="8" end="8"/>
                                            </p:txEl>
                                          </p:spTgt>
                                        </p:tgtEl>
                                        <p:attrNameLst>
                                          <p:attrName>style.visibility</p:attrName>
                                        </p:attrNameLst>
                                      </p:cBhvr>
                                      <p:to>
                                        <p:strVal val="visible"/>
                                      </p:to>
                                    </p:set>
                                    <p:animEffect transition="in" filter="fade">
                                      <p:cBhvr>
                                        <p:cTn id="42" dur="500"/>
                                        <p:tgtEl>
                                          <p:spTgt spid="317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80DCE9E5-B6AA-438B-832F-1BB2DA254538}"/>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5. Insuffisance respiratoire</a:t>
            </a:r>
          </a:p>
        </p:txBody>
      </p:sp>
      <p:sp>
        <p:nvSpPr>
          <p:cNvPr id="32771" name="Rectangle 3">
            <a:extLst>
              <a:ext uri="{FF2B5EF4-FFF2-40B4-BE49-F238E27FC236}">
                <a16:creationId xmlns:a16="http://schemas.microsoft.com/office/drawing/2014/main" id="{D4D094A7-288C-48A0-9D36-22076EBFA4CF}"/>
              </a:ext>
            </a:extLst>
          </p:cNvPr>
          <p:cNvSpPr>
            <a:spLocks noGrp="1" noChangeArrowheads="1"/>
          </p:cNvSpPr>
          <p:nvPr>
            <p:ph idx="1"/>
          </p:nvPr>
        </p:nvSpPr>
        <p:spPr>
          <a:xfrm>
            <a:off x="395288" y="1846263"/>
            <a:ext cx="8137525" cy="4462462"/>
          </a:xfrm>
        </p:spPr>
        <p:txBody>
          <a:bodyPr/>
          <a:lstStyle/>
          <a:p>
            <a:pPr eaLnBrk="1" hangingPunct="1">
              <a:defRPr/>
            </a:pPr>
            <a:r>
              <a:rPr lang="fr-FR" altLang="fr-FR" sz="2000" b="1" u="sng" dirty="0"/>
              <a:t>D. Traitement :</a:t>
            </a:r>
          </a:p>
          <a:p>
            <a:pPr lvl="1" eaLnBrk="1" hangingPunct="1">
              <a:buFont typeface="Wingdings" panose="05000000000000000000" pitchFamily="2" charset="2"/>
              <a:buChar char="ü"/>
              <a:defRPr/>
            </a:pPr>
            <a:r>
              <a:rPr lang="fr-FR" altLang="fr-FR" sz="2000" dirty="0"/>
              <a:t>De la maladie causale</a:t>
            </a:r>
          </a:p>
          <a:p>
            <a:pPr lvl="1" eaLnBrk="1" hangingPunct="1">
              <a:buFont typeface="Wingdings" panose="05000000000000000000" pitchFamily="2" charset="2"/>
              <a:buChar char="ü"/>
              <a:defRPr/>
            </a:pPr>
            <a:r>
              <a:rPr lang="fr-FR" altLang="fr-FR" sz="2000" dirty="0"/>
              <a:t>Pour faciliter l’expectoration et renforcer les muscles respiratoire:</a:t>
            </a:r>
          </a:p>
          <a:p>
            <a:pPr lvl="2" eaLnBrk="1" hangingPunct="1">
              <a:defRPr/>
            </a:pPr>
            <a:r>
              <a:rPr lang="fr-FR" altLang="fr-FR" sz="2000" dirty="0"/>
              <a:t>Fluidifiants bronchiques</a:t>
            </a:r>
          </a:p>
          <a:p>
            <a:pPr lvl="2" eaLnBrk="1" hangingPunct="1">
              <a:defRPr/>
            </a:pPr>
            <a:r>
              <a:rPr lang="fr-FR" altLang="fr-FR" sz="2000" dirty="0"/>
              <a:t>Aérosols</a:t>
            </a:r>
          </a:p>
          <a:p>
            <a:pPr lvl="2" eaLnBrk="1" hangingPunct="1">
              <a:defRPr/>
            </a:pPr>
            <a:r>
              <a:rPr lang="fr-FR" altLang="fr-FR" sz="2000" dirty="0"/>
              <a:t>Kiné respiratoire</a:t>
            </a:r>
          </a:p>
          <a:p>
            <a:pPr marL="287338" lvl="2" indent="0" eaLnBrk="1" hangingPunct="1">
              <a:buFont typeface="Calibri" panose="020F0502020204030204" pitchFamily="34" charset="0"/>
              <a:buNone/>
              <a:defRPr/>
            </a:pPr>
            <a:endParaRPr lang="fr-FR" altLang="fr-FR" sz="2000" dirty="0"/>
          </a:p>
          <a:p>
            <a:pPr lvl="1" eaLnBrk="1" hangingPunct="1">
              <a:buFont typeface="Wingdings" panose="05000000000000000000" pitchFamily="2" charset="2"/>
              <a:buChar char="ü"/>
              <a:defRPr/>
            </a:pPr>
            <a:r>
              <a:rPr lang="fr-FR" altLang="fr-FR" sz="2000" dirty="0"/>
              <a:t>Hygiène de vie: lutte contre l’obésité, arrêt du tabac, lutte contre la poussière, vaccination antigrippale</a:t>
            </a:r>
          </a:p>
          <a:p>
            <a:pPr marL="150813" lvl="1" indent="0" eaLnBrk="1" hangingPunct="1">
              <a:buFont typeface="Calibri" panose="020F0502020204030204" pitchFamily="34" charset="0"/>
              <a:buNone/>
              <a:defRPr/>
            </a:pPr>
            <a:endParaRPr lang="fr-FR" altLang="fr-FR" sz="2000" dirty="0"/>
          </a:p>
          <a:p>
            <a:pPr lvl="1" eaLnBrk="1" hangingPunct="1">
              <a:buFont typeface="Wingdings" panose="05000000000000000000" pitchFamily="2" charset="2"/>
              <a:buChar char="ü"/>
              <a:defRPr/>
            </a:pPr>
            <a:r>
              <a:rPr lang="fr-FR" altLang="fr-FR" sz="2000" dirty="0"/>
              <a:t>Apport d’oxygène: lunettes, sonde, masque haute concentration</a:t>
            </a:r>
          </a:p>
          <a:p>
            <a:pPr marL="150813" lvl="1" indent="0" eaLnBrk="1" hangingPunct="1">
              <a:buFont typeface="Calibri" panose="020F0502020204030204" pitchFamily="34" charset="0"/>
              <a:buNone/>
              <a:defRPr/>
            </a:pPr>
            <a:endParaRPr lang="fr-FR" altLang="fr-FR" sz="2000" dirty="0"/>
          </a:p>
          <a:p>
            <a:pPr lvl="1" eaLnBrk="1" hangingPunct="1">
              <a:buFont typeface="Wingdings" panose="05000000000000000000" pitchFamily="2" charset="2"/>
              <a:buChar char="ü"/>
              <a:defRPr/>
            </a:pPr>
            <a:r>
              <a:rPr lang="fr-FR" altLang="fr-FR" sz="2000" dirty="0"/>
              <a:t>Intubation dans les cas graves et ventilation assistée (respirateur artificiel)</a:t>
            </a:r>
          </a:p>
        </p:txBody>
      </p:sp>
      <p:pic>
        <p:nvPicPr>
          <p:cNvPr id="44036" name="Image 3">
            <a:extLst>
              <a:ext uri="{FF2B5EF4-FFF2-40B4-BE49-F238E27FC236}">
                <a16:creationId xmlns:a16="http://schemas.microsoft.com/office/drawing/2014/main" id="{C0D69952-6FFD-495C-B233-3C9C762F3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3063"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wipe(down)">
                                      <p:cBhvr>
                                        <p:cTn id="7" dur="500"/>
                                        <p:tgtEl>
                                          <p:spTgt spid="327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2771">
                                            <p:txEl>
                                              <p:pRg st="2" end="2"/>
                                            </p:txEl>
                                          </p:spTgt>
                                        </p:tgtEl>
                                        <p:attrNameLst>
                                          <p:attrName>style.visibility</p:attrName>
                                        </p:attrNameLst>
                                      </p:cBhvr>
                                      <p:to>
                                        <p:strVal val="visible"/>
                                      </p:to>
                                    </p:set>
                                    <p:animEffect transition="in" filter="wipe(down)">
                                      <p:cBhvr>
                                        <p:cTn id="12" dur="500"/>
                                        <p:tgtEl>
                                          <p:spTgt spid="32771">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2771">
                                            <p:txEl>
                                              <p:pRg st="3" end="3"/>
                                            </p:txEl>
                                          </p:spTgt>
                                        </p:tgtEl>
                                        <p:attrNameLst>
                                          <p:attrName>style.visibility</p:attrName>
                                        </p:attrNameLst>
                                      </p:cBhvr>
                                      <p:to>
                                        <p:strVal val="visible"/>
                                      </p:to>
                                    </p:set>
                                    <p:animEffect transition="in" filter="wipe(down)">
                                      <p:cBhvr>
                                        <p:cTn id="15" dur="500"/>
                                        <p:tgtEl>
                                          <p:spTgt spid="32771">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2771">
                                            <p:txEl>
                                              <p:pRg st="4" end="4"/>
                                            </p:txEl>
                                          </p:spTgt>
                                        </p:tgtEl>
                                        <p:attrNameLst>
                                          <p:attrName>style.visibility</p:attrName>
                                        </p:attrNameLst>
                                      </p:cBhvr>
                                      <p:to>
                                        <p:strVal val="visible"/>
                                      </p:to>
                                    </p:set>
                                    <p:animEffect transition="in" filter="wipe(down)">
                                      <p:cBhvr>
                                        <p:cTn id="18" dur="500"/>
                                        <p:tgtEl>
                                          <p:spTgt spid="32771">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2771">
                                            <p:txEl>
                                              <p:pRg st="5" end="5"/>
                                            </p:txEl>
                                          </p:spTgt>
                                        </p:tgtEl>
                                        <p:attrNameLst>
                                          <p:attrName>style.visibility</p:attrName>
                                        </p:attrNameLst>
                                      </p:cBhvr>
                                      <p:to>
                                        <p:strVal val="visible"/>
                                      </p:to>
                                    </p:set>
                                    <p:animEffect transition="in" filter="wipe(down)">
                                      <p:cBhvr>
                                        <p:cTn id="21" dur="500"/>
                                        <p:tgtEl>
                                          <p:spTgt spid="32771">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32771">
                                            <p:txEl>
                                              <p:pRg st="7" end="7"/>
                                            </p:txEl>
                                          </p:spTgt>
                                        </p:tgtEl>
                                        <p:attrNameLst>
                                          <p:attrName>style.visibility</p:attrName>
                                        </p:attrNameLst>
                                      </p:cBhvr>
                                      <p:to>
                                        <p:strVal val="visible"/>
                                      </p:to>
                                    </p:set>
                                    <p:animEffect transition="in" filter="wipe(down)">
                                      <p:cBhvr>
                                        <p:cTn id="26" dur="500"/>
                                        <p:tgtEl>
                                          <p:spTgt spid="32771">
                                            <p:txEl>
                                              <p:pRg st="7" end="7"/>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2771">
                                            <p:txEl>
                                              <p:pRg st="9" end="9"/>
                                            </p:txEl>
                                          </p:spTgt>
                                        </p:tgtEl>
                                        <p:attrNameLst>
                                          <p:attrName>style.visibility</p:attrName>
                                        </p:attrNameLst>
                                      </p:cBhvr>
                                      <p:to>
                                        <p:strVal val="visible"/>
                                      </p:to>
                                    </p:set>
                                    <p:animEffect transition="in" filter="wipe(down)">
                                      <p:cBhvr>
                                        <p:cTn id="31" dur="500"/>
                                        <p:tgtEl>
                                          <p:spTgt spid="32771">
                                            <p:txEl>
                                              <p:pRg st="9" end="9"/>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32771">
                                            <p:txEl>
                                              <p:pRg st="11" end="11"/>
                                            </p:txEl>
                                          </p:spTgt>
                                        </p:tgtEl>
                                        <p:attrNameLst>
                                          <p:attrName>style.visibility</p:attrName>
                                        </p:attrNameLst>
                                      </p:cBhvr>
                                      <p:to>
                                        <p:strVal val="visible"/>
                                      </p:to>
                                    </p:set>
                                    <p:animEffect transition="in" filter="wipe(down)">
                                      <p:cBhvr>
                                        <p:cTn id="36" dur="500"/>
                                        <p:tgtEl>
                                          <p:spTgt spid="327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9C47BA3-AB1C-43E1-A51C-FD2F06C506F4}"/>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5. Insuffisance respiratoire</a:t>
            </a:r>
          </a:p>
        </p:txBody>
      </p:sp>
      <p:sp>
        <p:nvSpPr>
          <p:cNvPr id="33795" name="Rectangle 3">
            <a:extLst>
              <a:ext uri="{FF2B5EF4-FFF2-40B4-BE49-F238E27FC236}">
                <a16:creationId xmlns:a16="http://schemas.microsoft.com/office/drawing/2014/main" id="{974671AF-868D-4CB1-9C48-3B27366CCFDE}"/>
              </a:ext>
            </a:extLst>
          </p:cNvPr>
          <p:cNvSpPr>
            <a:spLocks noGrp="1" noChangeArrowheads="1"/>
          </p:cNvSpPr>
          <p:nvPr>
            <p:ph idx="1"/>
          </p:nvPr>
        </p:nvSpPr>
        <p:spPr>
          <a:xfrm>
            <a:off x="822325" y="1846263"/>
            <a:ext cx="3462338" cy="4391025"/>
          </a:xfrm>
        </p:spPr>
        <p:txBody>
          <a:bodyPr/>
          <a:lstStyle/>
          <a:p>
            <a:pPr eaLnBrk="1" hangingPunct="1"/>
            <a:r>
              <a:rPr lang="fr-FR" altLang="fr-FR" sz="2400" b="1" u="sng" dirty="0">
                <a:solidFill>
                  <a:srgbClr val="00B0F0"/>
                </a:solidFill>
              </a:rPr>
              <a:t>E. Rôle de l’AS, si aigue:</a:t>
            </a:r>
          </a:p>
          <a:p>
            <a:pPr lvl="1" eaLnBrk="1" hangingPunct="1">
              <a:buFont typeface="Wingdings" panose="05000000000000000000" pitchFamily="2" charset="2"/>
              <a:buChar char="ü"/>
            </a:pPr>
            <a:r>
              <a:rPr lang="fr-FR" altLang="fr-FR" sz="2400" dirty="0">
                <a:solidFill>
                  <a:srgbClr val="00B0F0"/>
                </a:solidFill>
              </a:rPr>
              <a:t>Installer le patient en position demi-assise</a:t>
            </a:r>
          </a:p>
          <a:p>
            <a:pPr lvl="1" eaLnBrk="1" hangingPunct="1">
              <a:buFont typeface="Wingdings" panose="05000000000000000000" pitchFamily="2" charset="2"/>
              <a:buChar char="ü"/>
            </a:pPr>
            <a:r>
              <a:rPr lang="fr-FR" altLang="fr-FR" sz="2400" dirty="0">
                <a:solidFill>
                  <a:srgbClr val="00B0F0"/>
                </a:solidFill>
              </a:rPr>
              <a:t>Dégager les vêtements (col)</a:t>
            </a:r>
          </a:p>
          <a:p>
            <a:pPr lvl="1" eaLnBrk="1" hangingPunct="1">
              <a:buFont typeface="Wingdings" panose="05000000000000000000" pitchFamily="2" charset="2"/>
              <a:buChar char="ü"/>
            </a:pPr>
            <a:r>
              <a:rPr lang="fr-FR" altLang="fr-FR" sz="2400" dirty="0">
                <a:solidFill>
                  <a:srgbClr val="00B0F0"/>
                </a:solidFill>
              </a:rPr>
              <a:t>Vérifier qu’il n’y a pas d’obstacle sur les voies aériennes supérieures</a:t>
            </a:r>
          </a:p>
          <a:p>
            <a:pPr lvl="1" eaLnBrk="1" hangingPunct="1">
              <a:buFont typeface="Wingdings" panose="05000000000000000000" pitchFamily="2" charset="2"/>
              <a:buChar char="ü"/>
            </a:pPr>
            <a:r>
              <a:rPr lang="fr-FR" altLang="fr-FR" sz="2400" dirty="0">
                <a:solidFill>
                  <a:srgbClr val="00B0F0"/>
                </a:solidFill>
              </a:rPr>
              <a:t>Prévenir l’infirmière, le médecin</a:t>
            </a:r>
          </a:p>
          <a:p>
            <a:pPr lvl="1" eaLnBrk="1" hangingPunct="1">
              <a:buFont typeface="Wingdings" panose="05000000000000000000" pitchFamily="2" charset="2"/>
              <a:buChar char="ü"/>
            </a:pPr>
            <a:r>
              <a:rPr lang="fr-FR" altLang="fr-FR" sz="2400" dirty="0">
                <a:solidFill>
                  <a:srgbClr val="00B0F0"/>
                </a:solidFill>
              </a:rPr>
              <a:t>Oxygénothérapie selon consignes (sur PM)</a:t>
            </a:r>
          </a:p>
        </p:txBody>
      </p:sp>
      <p:pic>
        <p:nvPicPr>
          <p:cNvPr id="45060" name="Picture 4">
            <a:extLst>
              <a:ext uri="{FF2B5EF4-FFF2-40B4-BE49-F238E27FC236}">
                <a16:creationId xmlns:a16="http://schemas.microsoft.com/office/drawing/2014/main" id="{4EBE8340-989A-4B65-BB93-604E491BF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563" y="2765425"/>
            <a:ext cx="3671887"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1" name="Image 4">
            <a:extLst>
              <a:ext uri="{FF2B5EF4-FFF2-40B4-BE49-F238E27FC236}">
                <a16:creationId xmlns:a16="http://schemas.microsoft.com/office/drawing/2014/main" id="{CE394005-B1DF-49AD-870A-8BA3D492AE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6038"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fade">
                                      <p:cBhvr>
                                        <p:cTn id="7" dur="1000"/>
                                        <p:tgtEl>
                                          <p:spTgt spid="33795">
                                            <p:txEl>
                                              <p:pRg st="1" end="1"/>
                                            </p:txEl>
                                          </p:spTgt>
                                        </p:tgtEl>
                                      </p:cBhvr>
                                    </p:animEffect>
                                    <p:anim calcmode="lin" valueType="num">
                                      <p:cBhvr>
                                        <p:cTn id="8"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3795">
                                            <p:txEl>
                                              <p:pRg st="2" end="2"/>
                                            </p:txEl>
                                          </p:spTgt>
                                        </p:tgtEl>
                                        <p:attrNameLst>
                                          <p:attrName>style.visibility</p:attrName>
                                        </p:attrNameLst>
                                      </p:cBhvr>
                                      <p:to>
                                        <p:strVal val="visible"/>
                                      </p:to>
                                    </p:set>
                                    <p:animEffect transition="in" filter="fade">
                                      <p:cBhvr>
                                        <p:cTn id="14" dur="1000"/>
                                        <p:tgtEl>
                                          <p:spTgt spid="33795">
                                            <p:txEl>
                                              <p:pRg st="2" end="2"/>
                                            </p:txEl>
                                          </p:spTgt>
                                        </p:tgtEl>
                                      </p:cBhvr>
                                    </p:animEffect>
                                    <p:anim calcmode="lin" valueType="num">
                                      <p:cBhvr>
                                        <p:cTn id="15"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37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animEffect transition="in" filter="fade">
                                      <p:cBhvr>
                                        <p:cTn id="21" dur="1000"/>
                                        <p:tgtEl>
                                          <p:spTgt spid="33795">
                                            <p:txEl>
                                              <p:pRg st="3" end="3"/>
                                            </p:txEl>
                                          </p:spTgt>
                                        </p:tgtEl>
                                      </p:cBhvr>
                                    </p:animEffect>
                                    <p:anim calcmode="lin" valueType="num">
                                      <p:cBhvr>
                                        <p:cTn id="22"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33795">
                                            <p:txEl>
                                              <p:pRg st="4" end="4"/>
                                            </p:txEl>
                                          </p:spTgt>
                                        </p:tgtEl>
                                        <p:attrNameLst>
                                          <p:attrName>style.visibility</p:attrName>
                                        </p:attrNameLst>
                                      </p:cBhvr>
                                      <p:to>
                                        <p:strVal val="visible"/>
                                      </p:to>
                                    </p:set>
                                    <p:animEffect transition="in" filter="fade">
                                      <p:cBhvr>
                                        <p:cTn id="28" dur="1000"/>
                                        <p:tgtEl>
                                          <p:spTgt spid="33795">
                                            <p:txEl>
                                              <p:pRg st="4" end="4"/>
                                            </p:txEl>
                                          </p:spTgt>
                                        </p:tgtEl>
                                      </p:cBhvr>
                                    </p:animEffect>
                                    <p:anim calcmode="lin" valueType="num">
                                      <p:cBhvr>
                                        <p:cTn id="29"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379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33795">
                                            <p:txEl>
                                              <p:pRg st="5" end="5"/>
                                            </p:txEl>
                                          </p:spTgt>
                                        </p:tgtEl>
                                        <p:attrNameLst>
                                          <p:attrName>style.visibility</p:attrName>
                                        </p:attrNameLst>
                                      </p:cBhvr>
                                      <p:to>
                                        <p:strVal val="visible"/>
                                      </p:to>
                                    </p:set>
                                    <p:animEffect transition="in" filter="fade">
                                      <p:cBhvr>
                                        <p:cTn id="35" dur="1000"/>
                                        <p:tgtEl>
                                          <p:spTgt spid="33795">
                                            <p:txEl>
                                              <p:pRg st="5" end="5"/>
                                            </p:txEl>
                                          </p:spTgt>
                                        </p:tgtEl>
                                      </p:cBhvr>
                                    </p:animEffect>
                                    <p:anim calcmode="lin" valueType="num">
                                      <p:cBhvr>
                                        <p:cTn id="36"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FEA7F37-60AB-484B-A3A9-E44E53E61085}"/>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5. Insuffisance respiratoire</a:t>
            </a:r>
          </a:p>
        </p:txBody>
      </p:sp>
      <p:sp>
        <p:nvSpPr>
          <p:cNvPr id="34819" name="Rectangle 3">
            <a:extLst>
              <a:ext uri="{FF2B5EF4-FFF2-40B4-BE49-F238E27FC236}">
                <a16:creationId xmlns:a16="http://schemas.microsoft.com/office/drawing/2014/main" id="{36C472E3-2F40-497B-BC26-EA4F240C8425}"/>
              </a:ext>
            </a:extLst>
          </p:cNvPr>
          <p:cNvSpPr>
            <a:spLocks noGrp="1" noChangeArrowheads="1"/>
          </p:cNvSpPr>
          <p:nvPr>
            <p:ph idx="1"/>
          </p:nvPr>
        </p:nvSpPr>
        <p:spPr/>
        <p:txBody>
          <a:bodyPr/>
          <a:lstStyle/>
          <a:p>
            <a:pPr eaLnBrk="1" hangingPunct="1"/>
            <a:r>
              <a:rPr lang="fr-FR" altLang="fr-FR" sz="1800" b="1" u="sng" dirty="0">
                <a:solidFill>
                  <a:srgbClr val="00B0F0"/>
                </a:solidFill>
              </a:rPr>
              <a:t>F. Rôle de l’AS, si chronique :</a:t>
            </a:r>
          </a:p>
          <a:p>
            <a:pPr lvl="1" eaLnBrk="1" hangingPunct="1">
              <a:buFont typeface="Wingdings" panose="05000000000000000000" pitchFamily="2" charset="2"/>
              <a:buChar char="ü"/>
            </a:pPr>
            <a:r>
              <a:rPr lang="fr-FR" altLang="fr-FR" sz="1800" dirty="0">
                <a:solidFill>
                  <a:srgbClr val="00B0F0"/>
                </a:solidFill>
              </a:rPr>
              <a:t>Aide dans les gestes de la vie quotidienne, en respectant son rythme à l’effort et en maintenant un maximum d’autonomie</a:t>
            </a:r>
          </a:p>
          <a:p>
            <a:pPr lvl="1" eaLnBrk="1" hangingPunct="1">
              <a:buFont typeface="Wingdings" panose="05000000000000000000" pitchFamily="2" charset="2"/>
              <a:buChar char="ü"/>
            </a:pPr>
            <a:r>
              <a:rPr lang="fr-FR" altLang="fr-FR" sz="1800" dirty="0">
                <a:solidFill>
                  <a:srgbClr val="00B0F0"/>
                </a:solidFill>
              </a:rPr>
              <a:t>Observation et surveillance de la fonction respiratoire, lors des activités quotidiennes, de l’état général et des modifications du comportement. Transmission à l’IDE et/ou au médecin</a:t>
            </a:r>
          </a:p>
          <a:p>
            <a:pPr lvl="1" eaLnBrk="1" hangingPunct="1">
              <a:buFont typeface="Wingdings" panose="05000000000000000000" pitchFamily="2" charset="2"/>
              <a:buChar char="ü"/>
            </a:pPr>
            <a:r>
              <a:rPr lang="fr-FR" altLang="fr-FR" sz="1800" dirty="0">
                <a:solidFill>
                  <a:srgbClr val="00B0F0"/>
                </a:solidFill>
              </a:rPr>
              <a:t>Laisser mouchoirs et crachoirs à portée de mains</a:t>
            </a:r>
          </a:p>
          <a:p>
            <a:pPr lvl="1" eaLnBrk="1" hangingPunct="1">
              <a:buFont typeface="Wingdings" panose="05000000000000000000" pitchFamily="2" charset="2"/>
              <a:buChar char="ü"/>
            </a:pPr>
            <a:r>
              <a:rPr lang="fr-FR" altLang="fr-FR" sz="1800" dirty="0">
                <a:solidFill>
                  <a:srgbClr val="00B0F0"/>
                </a:solidFill>
              </a:rPr>
              <a:t>Surveillance de l’oxygénothérapie selon consignes (sur PM)</a:t>
            </a:r>
          </a:p>
          <a:p>
            <a:pPr lvl="1" eaLnBrk="1" hangingPunct="1">
              <a:buFont typeface="Wingdings" panose="05000000000000000000" pitchFamily="2" charset="2"/>
              <a:buChar char="ü"/>
            </a:pPr>
            <a:r>
              <a:rPr lang="fr-FR" altLang="fr-FR" sz="1800" dirty="0">
                <a:solidFill>
                  <a:srgbClr val="00B0F0"/>
                </a:solidFill>
              </a:rPr>
              <a:t>Soins relationnels: rassurer, favoriser la communication, éviter l’isolement, encourager les déplacements et les sorties en évitant les causes d’essoufflement, inciter aux distractions</a:t>
            </a:r>
          </a:p>
          <a:p>
            <a:pPr lvl="1" eaLnBrk="1" hangingPunct="1">
              <a:buFont typeface="Wingdings" panose="05000000000000000000" pitchFamily="2" charset="2"/>
              <a:buChar char="ü"/>
            </a:pPr>
            <a:r>
              <a:rPr lang="fr-FR" altLang="fr-FR" sz="1800" dirty="0">
                <a:solidFill>
                  <a:srgbClr val="00B0F0"/>
                </a:solidFill>
              </a:rPr>
              <a:t>Entretien de l’environnement: aérer régulièrement, mais éviter les courants d’air, éliminer les causes d’allergie (poussière, plumes…)</a:t>
            </a:r>
          </a:p>
        </p:txBody>
      </p:sp>
      <p:pic>
        <p:nvPicPr>
          <p:cNvPr id="46084" name="Image 3">
            <a:extLst>
              <a:ext uri="{FF2B5EF4-FFF2-40B4-BE49-F238E27FC236}">
                <a16:creationId xmlns:a16="http://schemas.microsoft.com/office/drawing/2014/main" id="{98EB1161-903F-4124-9400-1C0CC0AAF2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436563"/>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8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481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40D741A-8C5B-4FD2-A769-2BE375AD22E7}"/>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6. Grippe</a:t>
            </a:r>
          </a:p>
        </p:txBody>
      </p:sp>
      <p:sp>
        <p:nvSpPr>
          <p:cNvPr id="35843" name="Rectangle 3">
            <a:extLst>
              <a:ext uri="{FF2B5EF4-FFF2-40B4-BE49-F238E27FC236}">
                <a16:creationId xmlns:a16="http://schemas.microsoft.com/office/drawing/2014/main" id="{8340482A-7275-4B51-A0A0-47C40B4977EC}"/>
              </a:ext>
            </a:extLst>
          </p:cNvPr>
          <p:cNvSpPr>
            <a:spLocks noGrp="1" noChangeArrowheads="1"/>
          </p:cNvSpPr>
          <p:nvPr>
            <p:ph idx="1"/>
          </p:nvPr>
        </p:nvSpPr>
        <p:spPr>
          <a:xfrm>
            <a:off x="277813" y="2205038"/>
            <a:ext cx="5194300" cy="3671887"/>
          </a:xfrm>
        </p:spPr>
        <p:txBody>
          <a:bodyPr/>
          <a:lstStyle/>
          <a:p>
            <a:pPr eaLnBrk="1" hangingPunct="1"/>
            <a:r>
              <a:rPr lang="fr-FR" altLang="fr-FR" sz="2400" b="1" u="sng" dirty="0">
                <a:solidFill>
                  <a:srgbClr val="00B0F0"/>
                </a:solidFill>
              </a:rPr>
              <a:t>A. Définition</a:t>
            </a:r>
          </a:p>
          <a:p>
            <a:pPr lvl="1" eaLnBrk="1" hangingPunct="1">
              <a:buFont typeface="Wingdings" panose="05000000000000000000" pitchFamily="2" charset="2"/>
              <a:buChar char="ü"/>
            </a:pPr>
            <a:r>
              <a:rPr lang="fr-FR" altLang="fr-FR" sz="2400" dirty="0">
                <a:solidFill>
                  <a:srgbClr val="00B0F0"/>
                </a:solidFill>
              </a:rPr>
              <a:t>Maladie virale hautement contagieuse</a:t>
            </a:r>
          </a:p>
          <a:p>
            <a:pPr lvl="1" eaLnBrk="1" hangingPunct="1">
              <a:buFont typeface="Wingdings" panose="05000000000000000000" pitchFamily="2" charset="2"/>
              <a:buChar char="ü"/>
            </a:pPr>
            <a:r>
              <a:rPr lang="fr-FR" altLang="fr-FR" sz="2400" dirty="0">
                <a:solidFill>
                  <a:srgbClr val="00B0F0"/>
                </a:solidFill>
              </a:rPr>
              <a:t>Transmission inter humaine par gouttelettes riches en virus provenant de la toux et des éternuements des sujets infectés</a:t>
            </a:r>
          </a:p>
          <a:p>
            <a:pPr lvl="1" eaLnBrk="1" hangingPunct="1">
              <a:buFont typeface="Wingdings" panose="05000000000000000000" pitchFamily="2" charset="2"/>
              <a:buChar char="ü"/>
            </a:pPr>
            <a:r>
              <a:rPr lang="fr-FR" altLang="fr-FR" sz="2400" dirty="0">
                <a:solidFill>
                  <a:srgbClr val="00B0F0"/>
                </a:solidFill>
              </a:rPr>
              <a:t>Transmission par salive, sécrétions nasales, matières fécales, sang, surfaces contaminées ou contact direct.</a:t>
            </a:r>
          </a:p>
          <a:p>
            <a:pPr lvl="1" eaLnBrk="1" hangingPunct="1">
              <a:buFont typeface="Wingdings" panose="05000000000000000000" pitchFamily="2" charset="2"/>
              <a:buChar char="ü"/>
            </a:pPr>
            <a:endParaRPr lang="fr-FR" altLang="fr-FR" sz="2400" dirty="0"/>
          </a:p>
        </p:txBody>
      </p:sp>
      <p:pic>
        <p:nvPicPr>
          <p:cNvPr id="47108" name="Picture 4">
            <a:extLst>
              <a:ext uri="{FF2B5EF4-FFF2-40B4-BE49-F238E27FC236}">
                <a16:creationId xmlns:a16="http://schemas.microsoft.com/office/drawing/2014/main" id="{6E7E7791-AC5C-48C9-9F2A-42324AFDD2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3141663"/>
            <a:ext cx="3214688" cy="211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09" name="Image 4">
            <a:extLst>
              <a:ext uri="{FF2B5EF4-FFF2-40B4-BE49-F238E27FC236}">
                <a16:creationId xmlns:a16="http://schemas.microsoft.com/office/drawing/2014/main" id="{7FC41F01-68BB-4839-BD22-9F6A593E7E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2075" y="45878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 calcmode="lin" valueType="num">
                                      <p:cBhvr additive="base">
                                        <p:cTn id="7"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5843">
                                            <p:txEl>
                                              <p:pRg st="3" end="3"/>
                                            </p:txEl>
                                          </p:spTgt>
                                        </p:tgtEl>
                                        <p:attrNameLst>
                                          <p:attrName>style.visibility</p:attrName>
                                        </p:attrNameLst>
                                      </p:cBhvr>
                                      <p:to>
                                        <p:strVal val="visible"/>
                                      </p:to>
                                    </p:set>
                                    <p:anim calcmode="lin" valueType="num">
                                      <p:cBhvr additive="base">
                                        <p:cTn id="19" dur="5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6586A07-0264-4E83-836B-42F399783ADF}"/>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6. Grippe</a:t>
            </a:r>
          </a:p>
        </p:txBody>
      </p:sp>
      <p:pic>
        <p:nvPicPr>
          <p:cNvPr id="48131" name="Picture 4">
            <a:extLst>
              <a:ext uri="{FF2B5EF4-FFF2-40B4-BE49-F238E27FC236}">
                <a16:creationId xmlns:a16="http://schemas.microsoft.com/office/drawing/2014/main" id="{42D8EC2B-D664-48B9-8B7C-00D96A213B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1946588"/>
            <a:ext cx="4826000" cy="429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2" name="Image 4">
            <a:extLst>
              <a:ext uri="{FF2B5EF4-FFF2-40B4-BE49-F238E27FC236}">
                <a16:creationId xmlns:a16="http://schemas.microsoft.com/office/drawing/2014/main" id="{37F3E303-6303-4C0C-8A31-FDD439E949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631825"/>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763B379E-094D-433E-82B1-DCDACF0FC462}"/>
              </a:ext>
            </a:extLst>
          </p:cNvPr>
          <p:cNvSpPr txBox="1"/>
          <p:nvPr/>
        </p:nvSpPr>
        <p:spPr>
          <a:xfrm>
            <a:off x="822325" y="2204864"/>
            <a:ext cx="1893467" cy="461665"/>
          </a:xfrm>
          <a:prstGeom prst="rect">
            <a:avLst/>
          </a:prstGeom>
          <a:noFill/>
        </p:spPr>
        <p:txBody>
          <a:bodyPr wrap="none" rtlCol="0">
            <a:spAutoFit/>
          </a:bodyPr>
          <a:lstStyle/>
          <a:p>
            <a:r>
              <a:rPr lang="fr-FR" u="sng" dirty="0">
                <a:latin typeface="Calibri" panose="020F0502020204030204" pitchFamily="34" charset="0"/>
                <a:cs typeface="Calibri" panose="020F0502020204030204" pitchFamily="34" charset="0"/>
              </a:rPr>
              <a:t>A. Prévention</a:t>
            </a:r>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35202317-DFDF-4CED-8CCD-B6B6CC582A49}"/>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6. Grippe</a:t>
            </a:r>
          </a:p>
        </p:txBody>
      </p:sp>
      <p:sp>
        <p:nvSpPr>
          <p:cNvPr id="49155" name="Rectangle 3">
            <a:extLst>
              <a:ext uri="{FF2B5EF4-FFF2-40B4-BE49-F238E27FC236}">
                <a16:creationId xmlns:a16="http://schemas.microsoft.com/office/drawing/2014/main" id="{59F6F6A0-00CE-4E95-96A7-BCA00FE063B7}"/>
              </a:ext>
            </a:extLst>
          </p:cNvPr>
          <p:cNvSpPr>
            <a:spLocks noGrp="1" noChangeArrowheads="1"/>
          </p:cNvSpPr>
          <p:nvPr>
            <p:ph idx="4294967295"/>
          </p:nvPr>
        </p:nvSpPr>
        <p:spPr>
          <a:xfrm>
            <a:off x="107505" y="1945055"/>
            <a:ext cx="2160239" cy="835873"/>
          </a:xfrm>
        </p:spPr>
        <p:txBody>
          <a:bodyPr/>
          <a:lstStyle/>
          <a:p>
            <a:pPr marL="0" indent="0" eaLnBrk="1" hangingPunct="1">
              <a:buFont typeface="Arial" panose="020B0604020202020204" pitchFamily="34" charset="0"/>
              <a:buNone/>
            </a:pPr>
            <a:r>
              <a:rPr lang="fr-FR" altLang="fr-FR" sz="2400" u="sng" dirty="0"/>
              <a:t>B. Épidémiologie</a:t>
            </a:r>
            <a:r>
              <a:rPr lang="fr-FR" altLang="fr-FR" sz="2400" dirty="0"/>
              <a:t> </a:t>
            </a:r>
          </a:p>
        </p:txBody>
      </p:sp>
      <p:pic>
        <p:nvPicPr>
          <p:cNvPr id="49156" name="Picture 2">
            <a:extLst>
              <a:ext uri="{FF2B5EF4-FFF2-40B4-BE49-F238E27FC236}">
                <a16:creationId xmlns:a16="http://schemas.microsoft.com/office/drawing/2014/main" id="{3C58248E-B11B-4084-AF91-A04891B05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846263"/>
            <a:ext cx="6407150" cy="443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57" name="Image 4">
            <a:extLst>
              <a:ext uri="{FF2B5EF4-FFF2-40B4-BE49-F238E27FC236}">
                <a16:creationId xmlns:a16="http://schemas.microsoft.com/office/drawing/2014/main" id="{34ECB8E1-80AD-425A-A9ED-53B7817AB2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8550" y="56673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BC4AE71D-D898-44F9-8A4D-E2F6A608A9C8}"/>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6. Grippe</a:t>
            </a:r>
          </a:p>
        </p:txBody>
      </p:sp>
      <p:sp>
        <p:nvSpPr>
          <p:cNvPr id="50179" name="Rectangle 3">
            <a:extLst>
              <a:ext uri="{FF2B5EF4-FFF2-40B4-BE49-F238E27FC236}">
                <a16:creationId xmlns:a16="http://schemas.microsoft.com/office/drawing/2014/main" id="{7AF7972A-A486-4364-B613-36D2F4C149F2}"/>
              </a:ext>
            </a:extLst>
          </p:cNvPr>
          <p:cNvSpPr>
            <a:spLocks noGrp="1" noChangeArrowheads="1"/>
          </p:cNvSpPr>
          <p:nvPr>
            <p:ph idx="1"/>
          </p:nvPr>
        </p:nvSpPr>
        <p:spPr>
          <a:xfrm>
            <a:off x="822325" y="1846263"/>
            <a:ext cx="2885579" cy="4022725"/>
          </a:xfrm>
        </p:spPr>
        <p:txBody>
          <a:bodyPr/>
          <a:lstStyle/>
          <a:p>
            <a:pPr eaLnBrk="1" hangingPunct="1"/>
            <a:r>
              <a:rPr lang="fr-FR" altLang="fr-FR" sz="2400" b="1" u="sng" dirty="0">
                <a:solidFill>
                  <a:srgbClr val="00B0F0"/>
                </a:solidFill>
              </a:rPr>
              <a:t>C. Prévention et traitement</a:t>
            </a:r>
          </a:p>
          <a:p>
            <a:pPr lvl="1" eaLnBrk="1" hangingPunct="1">
              <a:buFont typeface="Wingdings" panose="05000000000000000000" pitchFamily="2" charset="2"/>
              <a:buChar char="ü"/>
            </a:pPr>
            <a:r>
              <a:rPr lang="fr-FR" altLang="fr-FR" sz="2400" dirty="0">
                <a:solidFill>
                  <a:srgbClr val="00B0F0"/>
                </a:solidFill>
              </a:rPr>
              <a:t>Hygiène</a:t>
            </a:r>
          </a:p>
          <a:p>
            <a:pPr lvl="1" eaLnBrk="1" hangingPunct="1">
              <a:buFont typeface="Wingdings" panose="05000000000000000000" pitchFamily="2" charset="2"/>
              <a:buChar char="ü"/>
            </a:pPr>
            <a:r>
              <a:rPr lang="fr-FR" altLang="fr-FR" sz="2400" dirty="0">
                <a:solidFill>
                  <a:srgbClr val="00B0F0"/>
                </a:solidFill>
              </a:rPr>
              <a:t>Vaccination</a:t>
            </a:r>
          </a:p>
        </p:txBody>
      </p:sp>
      <p:pic>
        <p:nvPicPr>
          <p:cNvPr id="50180" name="Picture 4">
            <a:extLst>
              <a:ext uri="{FF2B5EF4-FFF2-40B4-BE49-F238E27FC236}">
                <a16:creationId xmlns:a16="http://schemas.microsoft.com/office/drawing/2014/main" id="{77D4E6CA-83B6-4867-AC40-1AACF76CD2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1865313"/>
            <a:ext cx="304323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1" name="Image 4">
            <a:extLst>
              <a:ext uri="{FF2B5EF4-FFF2-40B4-BE49-F238E27FC236}">
                <a16:creationId xmlns:a16="http://schemas.microsoft.com/office/drawing/2014/main" id="{6C2927C4-DA63-49C4-AD80-EE5E9B870D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6038" y="349250"/>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DBFB1631-DDD8-4D92-B8E8-5E32FD32592D}"/>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6. Grippe</a:t>
            </a:r>
          </a:p>
        </p:txBody>
      </p:sp>
      <p:sp>
        <p:nvSpPr>
          <p:cNvPr id="38915" name="Rectangle 3">
            <a:extLst>
              <a:ext uri="{FF2B5EF4-FFF2-40B4-BE49-F238E27FC236}">
                <a16:creationId xmlns:a16="http://schemas.microsoft.com/office/drawing/2014/main" id="{996441A4-D0DB-49C1-A3E7-43E5E71E4EB5}"/>
              </a:ext>
            </a:extLst>
          </p:cNvPr>
          <p:cNvSpPr>
            <a:spLocks noGrp="1" noChangeArrowheads="1"/>
          </p:cNvSpPr>
          <p:nvPr>
            <p:ph idx="1"/>
          </p:nvPr>
        </p:nvSpPr>
        <p:spPr>
          <a:xfrm>
            <a:off x="251520" y="1743796"/>
            <a:ext cx="5799138" cy="4349500"/>
          </a:xfrm>
        </p:spPr>
        <p:txBody>
          <a:bodyPr rtlCol="0">
            <a:noAutofit/>
          </a:bodyPr>
          <a:lstStyle/>
          <a:p>
            <a:pPr marL="150876" lvl="1" indent="0" eaLnBrk="1" fontAlgn="auto" hangingPunct="1">
              <a:buNone/>
              <a:defRPr/>
            </a:pPr>
            <a:r>
              <a:rPr lang="fr-FR" altLang="fr-FR" sz="1800" u="sng" dirty="0">
                <a:solidFill>
                  <a:schemeClr val="tx1">
                    <a:lumMod val="75000"/>
                    <a:lumOff val="25000"/>
                  </a:schemeClr>
                </a:solidFill>
              </a:rPr>
              <a:t>D. Symptômes</a:t>
            </a:r>
          </a:p>
          <a:p>
            <a:pPr marL="150876" lvl="1" indent="0" eaLnBrk="1" fontAlgn="auto" hangingPunct="1">
              <a:buNone/>
              <a:defRPr/>
            </a:pPr>
            <a:r>
              <a:rPr lang="fr-FR" altLang="fr-FR" sz="1800" dirty="0">
                <a:solidFill>
                  <a:schemeClr val="tx1">
                    <a:lumMod val="75000"/>
                    <a:lumOff val="25000"/>
                  </a:schemeClr>
                </a:solidFill>
              </a:rPr>
              <a:t>Période d’incubation (1 à 2 jours)</a:t>
            </a:r>
          </a:p>
          <a:p>
            <a:pPr marL="288036" lvl="1" indent="-137160" eaLnBrk="1" fontAlgn="auto" hangingPunct="1">
              <a:buFont typeface="Arial" charset="0"/>
              <a:buChar char="•"/>
              <a:defRPr/>
            </a:pPr>
            <a:r>
              <a:rPr lang="fr-FR" altLang="fr-FR" sz="1800" dirty="0">
                <a:solidFill>
                  <a:schemeClr val="tx1">
                    <a:lumMod val="75000"/>
                    <a:lumOff val="25000"/>
                  </a:schemeClr>
                </a:solidFill>
              </a:rPr>
              <a:t>Début brutal avec fièvre à 38°5 C avec frissons, céphalées, douleurs diffuses (myalgies, arthralgies), perte de l’appétit, sensation de malaise général.</a:t>
            </a:r>
          </a:p>
          <a:p>
            <a:pPr marL="274637" lvl="1" indent="0" eaLnBrk="1" fontAlgn="auto" hangingPunct="1">
              <a:buFont typeface="Arial" charset="0"/>
              <a:buNone/>
              <a:defRPr/>
            </a:pPr>
            <a:r>
              <a:rPr lang="fr-FR" altLang="fr-FR" sz="1800" dirty="0">
                <a:solidFill>
                  <a:schemeClr val="tx1">
                    <a:lumMod val="75000"/>
                    <a:lumOff val="25000"/>
                  </a:schemeClr>
                </a:solidFill>
              </a:rPr>
              <a:t>Signes d’irritation conjonctivale, </a:t>
            </a:r>
            <a:r>
              <a:rPr lang="fr-FR" altLang="fr-FR" sz="1800" dirty="0" err="1">
                <a:solidFill>
                  <a:schemeClr val="tx1">
                    <a:lumMod val="75000"/>
                    <a:lumOff val="25000"/>
                  </a:schemeClr>
                </a:solidFill>
              </a:rPr>
              <a:t>laryngo</a:t>
            </a:r>
            <a:r>
              <a:rPr lang="fr-FR" altLang="fr-FR" sz="1800" dirty="0">
                <a:solidFill>
                  <a:schemeClr val="tx1">
                    <a:lumMod val="75000"/>
                    <a:lumOff val="25000"/>
                  </a:schemeClr>
                </a:solidFill>
              </a:rPr>
              <a:t>-trachéale  ou bronchique (toux sèche)</a:t>
            </a:r>
          </a:p>
          <a:p>
            <a:pPr marL="274637" lvl="1" indent="0" eaLnBrk="1" fontAlgn="auto" hangingPunct="1">
              <a:buFont typeface="Arial" charset="0"/>
              <a:buNone/>
              <a:defRPr/>
            </a:pPr>
            <a:r>
              <a:rPr lang="fr-FR" altLang="fr-FR" sz="1800" dirty="0">
                <a:solidFill>
                  <a:schemeClr val="tx1">
                    <a:lumMod val="75000"/>
                    <a:lumOff val="25000"/>
                  </a:schemeClr>
                </a:solidFill>
              </a:rPr>
              <a:t>Maux de gorge</a:t>
            </a:r>
          </a:p>
          <a:p>
            <a:pPr marL="288036" lvl="1" indent="-137160" eaLnBrk="1" fontAlgn="auto" hangingPunct="1">
              <a:buFont typeface="Arial" charset="0"/>
              <a:buChar char="•"/>
              <a:defRPr/>
            </a:pPr>
            <a:endParaRPr lang="fr-FR" altLang="fr-FR" sz="1800" dirty="0">
              <a:solidFill>
                <a:schemeClr val="tx1">
                  <a:lumMod val="75000"/>
                  <a:lumOff val="25000"/>
                </a:schemeClr>
              </a:solidFill>
            </a:endParaRPr>
          </a:p>
          <a:p>
            <a:pPr marL="274637" lvl="1" indent="0" eaLnBrk="1" fontAlgn="auto" hangingPunct="1">
              <a:buFont typeface="Arial" charset="0"/>
              <a:buNone/>
              <a:defRPr/>
            </a:pPr>
            <a:r>
              <a:rPr lang="fr-FR" altLang="fr-FR" sz="1800" u="sng" dirty="0">
                <a:solidFill>
                  <a:schemeClr val="tx1">
                    <a:lumMod val="75000"/>
                    <a:lumOff val="25000"/>
                  </a:schemeClr>
                </a:solidFill>
              </a:rPr>
              <a:t>E. Evolution</a:t>
            </a:r>
          </a:p>
          <a:p>
            <a:pPr marL="288036" lvl="1" indent="-137160" eaLnBrk="1" fontAlgn="auto" hangingPunct="1">
              <a:buFont typeface="Arial" charset="0"/>
              <a:buChar char="•"/>
              <a:defRPr/>
            </a:pPr>
            <a:r>
              <a:rPr lang="fr-FR" altLang="fr-FR" sz="1800" dirty="0">
                <a:solidFill>
                  <a:schemeClr val="tx1">
                    <a:lumMod val="75000"/>
                    <a:lumOff val="25000"/>
                  </a:schemeClr>
                </a:solidFill>
              </a:rPr>
              <a:t>Fièvre de 3 à 5 jours</a:t>
            </a:r>
          </a:p>
          <a:p>
            <a:pPr marL="288036" lvl="1" indent="-137160" eaLnBrk="1" fontAlgn="auto" hangingPunct="1">
              <a:buFont typeface="Arial" charset="0"/>
              <a:buChar char="•"/>
              <a:defRPr/>
            </a:pPr>
            <a:r>
              <a:rPr lang="fr-FR" altLang="fr-FR" sz="1800" dirty="0">
                <a:solidFill>
                  <a:schemeClr val="tx1">
                    <a:lumMod val="75000"/>
                    <a:lumOff val="25000"/>
                  </a:schemeClr>
                </a:solidFill>
              </a:rPr>
              <a:t>Guérison rapide mais asthénie plusieurs       semaines parfois</a:t>
            </a:r>
          </a:p>
          <a:p>
            <a:pPr marL="288036" lvl="1" indent="-137160" eaLnBrk="1" fontAlgn="auto" hangingPunct="1">
              <a:buFont typeface="Arial" charset="0"/>
              <a:buChar char="•"/>
              <a:defRPr/>
            </a:pPr>
            <a:r>
              <a:rPr lang="fr-FR" altLang="fr-FR" sz="1800" dirty="0">
                <a:solidFill>
                  <a:schemeClr val="tx1">
                    <a:lumMod val="75000"/>
                    <a:lumOff val="25000"/>
                  </a:schemeClr>
                </a:solidFill>
              </a:rPr>
              <a:t>Formes compliquées : otites, bronchites , pneumonies, myocardites</a:t>
            </a:r>
          </a:p>
        </p:txBody>
      </p:sp>
      <p:pic>
        <p:nvPicPr>
          <p:cNvPr id="51204" name="Picture 4">
            <a:extLst>
              <a:ext uri="{FF2B5EF4-FFF2-40B4-BE49-F238E27FC236}">
                <a16:creationId xmlns:a16="http://schemas.microsoft.com/office/drawing/2014/main" id="{56222570-2E44-44E6-B414-8FAFFAFC2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6338" y="3429000"/>
            <a:ext cx="257175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5" name="Image 4">
            <a:extLst>
              <a:ext uri="{FF2B5EF4-FFF2-40B4-BE49-F238E27FC236}">
                <a16:creationId xmlns:a16="http://schemas.microsoft.com/office/drawing/2014/main" id="{06099876-477F-4378-98CC-42B1D797C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2838" y="458788"/>
            <a:ext cx="6556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fade">
                                      <p:cBhvr>
                                        <p:cTn id="7" dur="5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fade">
                                      <p:cBhvr>
                                        <p:cTn id="12" dur="500"/>
                                        <p:tgtEl>
                                          <p:spTgt spid="38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fade">
                                      <p:cBhvr>
                                        <p:cTn id="17" dur="500"/>
                                        <p:tgtEl>
                                          <p:spTgt spid="389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fade">
                                      <p:cBhvr>
                                        <p:cTn id="22" dur="500"/>
                                        <p:tgtEl>
                                          <p:spTgt spid="389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fade">
                                      <p:cBhvr>
                                        <p:cTn id="27" dur="500"/>
                                        <p:tgtEl>
                                          <p:spTgt spid="389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nodeType="clickEffect">
                                  <p:stCondLst>
                                    <p:cond delay="0"/>
                                  </p:stCondLst>
                                  <p:childTnLst>
                                    <p:set>
                                      <p:cBhvr>
                                        <p:cTn id="31" dur="1" fill="hold">
                                          <p:stCondLst>
                                            <p:cond delay="0"/>
                                          </p:stCondLst>
                                        </p:cTn>
                                        <p:tgtEl>
                                          <p:spTgt spid="38915">
                                            <p:txEl>
                                              <p:pRg st="6" end="6"/>
                                            </p:txEl>
                                          </p:spTgt>
                                        </p:tgtEl>
                                        <p:attrNameLst>
                                          <p:attrName>style.visibility</p:attrName>
                                        </p:attrNameLst>
                                      </p:cBhvr>
                                      <p:to>
                                        <p:strVal val="visible"/>
                                      </p:to>
                                    </p:set>
                                    <p:animEffect transition="in" filter="fade">
                                      <p:cBhvr>
                                        <p:cTn id="32" dur="1000"/>
                                        <p:tgtEl>
                                          <p:spTgt spid="38915">
                                            <p:txEl>
                                              <p:pRg st="6" end="6"/>
                                            </p:txEl>
                                          </p:spTgt>
                                        </p:tgtEl>
                                      </p:cBhvr>
                                    </p:animEffect>
                                    <p:anim calcmode="lin" valueType="num">
                                      <p:cBhvr>
                                        <p:cTn id="33" dur="1000" fill="hold"/>
                                        <p:tgtEl>
                                          <p:spTgt spid="38915">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89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38915">
                                            <p:txEl>
                                              <p:pRg st="7" end="7"/>
                                            </p:txEl>
                                          </p:spTgt>
                                        </p:tgtEl>
                                        <p:attrNameLst>
                                          <p:attrName>style.visibility</p:attrName>
                                        </p:attrNameLst>
                                      </p:cBhvr>
                                      <p:to>
                                        <p:strVal val="visible"/>
                                      </p:to>
                                    </p:set>
                                    <p:animEffect transition="in" filter="fade">
                                      <p:cBhvr>
                                        <p:cTn id="39" dur="500"/>
                                        <p:tgtEl>
                                          <p:spTgt spid="38915">
                                            <p:txEl>
                                              <p:pRg st="7" end="7"/>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nodeType="clickEffect">
                                  <p:stCondLst>
                                    <p:cond delay="0"/>
                                  </p:stCondLst>
                                  <p:childTnLst>
                                    <p:set>
                                      <p:cBhvr>
                                        <p:cTn id="43" dur="1" fill="hold">
                                          <p:stCondLst>
                                            <p:cond delay="0"/>
                                          </p:stCondLst>
                                        </p:cTn>
                                        <p:tgtEl>
                                          <p:spTgt spid="38915">
                                            <p:txEl>
                                              <p:pRg st="8" end="8"/>
                                            </p:txEl>
                                          </p:spTgt>
                                        </p:tgtEl>
                                        <p:attrNameLst>
                                          <p:attrName>style.visibility</p:attrName>
                                        </p:attrNameLst>
                                      </p:cBhvr>
                                      <p:to>
                                        <p:strVal val="visible"/>
                                      </p:to>
                                    </p:set>
                                    <p:animEffect transition="in" filter="fade">
                                      <p:cBhvr>
                                        <p:cTn id="44" dur="500"/>
                                        <p:tgtEl>
                                          <p:spTgt spid="38915">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nodeType="clickEffect">
                                  <p:stCondLst>
                                    <p:cond delay="0"/>
                                  </p:stCondLst>
                                  <p:childTnLst>
                                    <p:set>
                                      <p:cBhvr>
                                        <p:cTn id="48" dur="1" fill="hold">
                                          <p:stCondLst>
                                            <p:cond delay="0"/>
                                          </p:stCondLst>
                                        </p:cTn>
                                        <p:tgtEl>
                                          <p:spTgt spid="38915">
                                            <p:txEl>
                                              <p:pRg st="9" end="9"/>
                                            </p:txEl>
                                          </p:spTgt>
                                        </p:tgtEl>
                                        <p:attrNameLst>
                                          <p:attrName>style.visibility</p:attrName>
                                        </p:attrNameLst>
                                      </p:cBhvr>
                                      <p:to>
                                        <p:strVal val="visible"/>
                                      </p:to>
                                    </p:set>
                                    <p:animEffect transition="in" filter="fade">
                                      <p:cBhvr>
                                        <p:cTn id="49" dur="500"/>
                                        <p:tgtEl>
                                          <p:spTgt spid="389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0943B041-7F17-4C53-A5DA-D65A35793E8A}"/>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7. Coronavirus</a:t>
            </a:r>
          </a:p>
        </p:txBody>
      </p:sp>
      <p:pic>
        <p:nvPicPr>
          <p:cNvPr id="52227" name="Picture 2">
            <a:extLst>
              <a:ext uri="{FF2B5EF4-FFF2-40B4-BE49-F238E27FC236}">
                <a16:creationId xmlns:a16="http://schemas.microsoft.com/office/drawing/2014/main" id="{DDCA6938-487D-45A2-A4D1-E5DDC93AC1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7963" y="1855788"/>
            <a:ext cx="481965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8" name="Picture 3">
            <a:extLst>
              <a:ext uri="{FF2B5EF4-FFF2-40B4-BE49-F238E27FC236}">
                <a16:creationId xmlns:a16="http://schemas.microsoft.com/office/drawing/2014/main" id="{EF820FF1-C51A-4005-B5C5-0450F9BAA5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3650" y="3767138"/>
            <a:ext cx="3311525"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9" name="Picture 4">
            <a:extLst>
              <a:ext uri="{FF2B5EF4-FFF2-40B4-BE49-F238E27FC236}">
                <a16:creationId xmlns:a16="http://schemas.microsoft.com/office/drawing/2014/main" id="{23EEDBA8-2DD0-4391-ADC5-0F91C0E730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2133600"/>
            <a:ext cx="4224338" cy="397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30" name="Image 6">
            <a:extLst>
              <a:ext uri="{FF2B5EF4-FFF2-40B4-BE49-F238E27FC236}">
                <a16:creationId xmlns:a16="http://schemas.microsoft.com/office/drawing/2014/main" id="{DAA54263-9F27-4354-BB47-EF82B9DF32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3325" y="458788"/>
            <a:ext cx="655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C17AD65-BD42-48D5-9538-3A2F21297970}"/>
              </a:ext>
            </a:extLst>
          </p:cNvPr>
          <p:cNvSpPr/>
          <p:nvPr/>
        </p:nvSpPr>
        <p:spPr>
          <a:xfrm>
            <a:off x="899592" y="1704049"/>
            <a:ext cx="2013693" cy="461665"/>
          </a:xfrm>
          <a:prstGeom prst="rect">
            <a:avLst/>
          </a:prstGeom>
        </p:spPr>
        <p:txBody>
          <a:bodyPr wrap="none">
            <a:spAutoFit/>
          </a:bodyPr>
          <a:lstStyle/>
          <a:p>
            <a:r>
              <a:rPr lang="fr-FR" u="sng" dirty="0">
                <a:latin typeface="+mn-lt"/>
              </a:rPr>
              <a:t>A. Symptômes</a:t>
            </a:r>
          </a:p>
        </p:txBody>
      </p:sp>
    </p:spTree>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37356F55-5D9B-448A-B281-20F9B72E98E4}"/>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7. Coronavirus</a:t>
            </a:r>
          </a:p>
        </p:txBody>
      </p:sp>
      <p:sp>
        <p:nvSpPr>
          <p:cNvPr id="38915" name="Rectangle 3">
            <a:extLst>
              <a:ext uri="{FF2B5EF4-FFF2-40B4-BE49-F238E27FC236}">
                <a16:creationId xmlns:a16="http://schemas.microsoft.com/office/drawing/2014/main" id="{777D63E9-072D-42A0-A660-DDBB9FBD88D7}"/>
              </a:ext>
            </a:extLst>
          </p:cNvPr>
          <p:cNvSpPr>
            <a:spLocks noGrp="1"/>
          </p:cNvSpPr>
          <p:nvPr>
            <p:ph idx="1"/>
          </p:nvPr>
        </p:nvSpPr>
        <p:spPr>
          <a:xfrm>
            <a:off x="498475" y="2205038"/>
            <a:ext cx="7543800" cy="4022725"/>
          </a:xfrm>
        </p:spPr>
        <p:txBody>
          <a:bodyPr rtlCol="0">
            <a:normAutofit lnSpcReduction="10000"/>
          </a:bodyPr>
          <a:lstStyle/>
          <a:p>
            <a:pPr marL="288036" lvl="1" indent="-137160" eaLnBrk="1" fontAlgn="auto" hangingPunct="1">
              <a:defRPr/>
            </a:pPr>
            <a:r>
              <a:rPr lang="fr-FR" altLang="fr-FR" sz="2000" dirty="0">
                <a:solidFill>
                  <a:schemeClr val="tx1">
                    <a:lumMod val="75000"/>
                    <a:lumOff val="25000"/>
                  </a:schemeClr>
                </a:solidFill>
              </a:rPr>
              <a:t>Le 31 décembre 2019, l’OMS a été informée de plusieurs cas de pneumonie d’allure virale d’origine inconnue dans la ville de Wuhan en Chine. Le 7 janvier 2020, la découverte d’un nouveau coronavirus, appelé le 2019-nCoV, en lien avec les cas de pneumopathies a été officiellement annoncée par les autorités sanitaires chinoises.</a:t>
            </a:r>
            <a:br>
              <a:rPr lang="fr-FR" altLang="fr-FR" sz="2000" dirty="0">
                <a:solidFill>
                  <a:schemeClr val="tx1">
                    <a:lumMod val="75000"/>
                    <a:lumOff val="25000"/>
                  </a:schemeClr>
                </a:solidFill>
              </a:rPr>
            </a:br>
            <a:br>
              <a:rPr lang="fr-FR" altLang="fr-FR" sz="2000" dirty="0">
                <a:solidFill>
                  <a:schemeClr val="tx1">
                    <a:lumMod val="75000"/>
                    <a:lumOff val="25000"/>
                  </a:schemeClr>
                </a:solidFill>
              </a:rPr>
            </a:br>
            <a:r>
              <a:rPr lang="fr-FR" altLang="fr-FR" sz="2000" dirty="0">
                <a:solidFill>
                  <a:schemeClr val="tx1">
                    <a:lumMod val="75000"/>
                    <a:lumOff val="25000"/>
                  </a:schemeClr>
                </a:solidFill>
              </a:rPr>
              <a:t>Le 18 janvier, le premier cas est confirmé en Chine dans la ville de Wuhan avant de s’étendre au reste du pays puis dans la proche région : Thaïlande, Japon, Corée du Sud, Taiwan, Hong-Kong, Macao, Singapour, Malaisie, Vietnam, Népal, Cambodge ainsi qu’aux Etats-Unis, Canada, Australie, Emirats Arabes Unis, Sri Lanka, Allemagne et Finlande.</a:t>
            </a:r>
          </a:p>
          <a:p>
            <a:pPr marL="288036" lvl="1" indent="-137160" eaLnBrk="1" fontAlgn="auto" hangingPunct="1">
              <a:defRPr/>
            </a:pPr>
            <a:r>
              <a:rPr lang="fr-FR" altLang="fr-FR" sz="2000" dirty="0">
                <a:solidFill>
                  <a:schemeClr val="tx1">
                    <a:lumMod val="75000"/>
                    <a:lumOff val="25000"/>
                  </a:schemeClr>
                </a:solidFill>
              </a:rPr>
              <a:t>Puis pandémie mondiale….</a:t>
            </a:r>
            <a:br>
              <a:rPr lang="fr-FR" altLang="fr-FR" sz="2000" dirty="0">
                <a:solidFill>
                  <a:schemeClr val="tx1">
                    <a:lumMod val="75000"/>
                    <a:lumOff val="25000"/>
                  </a:schemeClr>
                </a:solidFill>
              </a:rPr>
            </a:br>
            <a:br>
              <a:rPr lang="fr-FR" altLang="fr-FR" sz="1350" dirty="0">
                <a:solidFill>
                  <a:schemeClr val="tx1">
                    <a:lumMod val="75000"/>
                    <a:lumOff val="25000"/>
                  </a:schemeClr>
                </a:solidFill>
              </a:rPr>
            </a:br>
            <a:endParaRPr lang="fr-FR" altLang="fr-FR" sz="1350" dirty="0">
              <a:solidFill>
                <a:schemeClr val="tx1">
                  <a:lumMod val="75000"/>
                  <a:lumOff val="25000"/>
                </a:schemeClr>
              </a:solidFill>
            </a:endParaRPr>
          </a:p>
        </p:txBody>
      </p:sp>
      <p:pic>
        <p:nvPicPr>
          <p:cNvPr id="53252" name="Image 3">
            <a:extLst>
              <a:ext uri="{FF2B5EF4-FFF2-40B4-BE49-F238E27FC236}">
                <a16:creationId xmlns:a16="http://schemas.microsoft.com/office/drawing/2014/main" id="{8A078605-5F12-478E-AD7A-1F97750C8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075" y="28733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4B40644-4D25-45C7-8043-F6FF58BA19A1}"/>
              </a:ext>
            </a:extLst>
          </p:cNvPr>
          <p:cNvSpPr/>
          <p:nvPr/>
        </p:nvSpPr>
        <p:spPr>
          <a:xfrm>
            <a:off x="683568" y="1730619"/>
            <a:ext cx="1466171" cy="461665"/>
          </a:xfrm>
          <a:prstGeom prst="rect">
            <a:avLst/>
          </a:prstGeom>
        </p:spPr>
        <p:txBody>
          <a:bodyPr wrap="none">
            <a:spAutoFit/>
          </a:bodyPr>
          <a:lstStyle/>
          <a:p>
            <a:r>
              <a:rPr lang="fr-FR" u="sng" dirty="0">
                <a:latin typeface="+mn-lt"/>
              </a:rPr>
              <a:t>B. Histoire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fade">
                                      <p:cBhvr>
                                        <p:cTn id="7" dur="5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fade">
                                      <p:cBhvr>
                                        <p:cTn id="12" dur="500"/>
                                        <p:tgtEl>
                                          <p:spTgt spid="389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8F37177-0681-4502-8C36-1EB63DEA8386}"/>
              </a:ext>
            </a:extLst>
          </p:cNvPr>
          <p:cNvSpPr>
            <a:spLocks noGrp="1" noChangeArrowheads="1"/>
          </p:cNvSpPr>
          <p:nvPr>
            <p:ph type="title"/>
          </p:nvPr>
        </p:nvSpPr>
        <p:spPr/>
        <p:txBody>
          <a:bodyPr/>
          <a:lstStyle/>
          <a:p>
            <a:pPr eaLnBrk="1" fontAlgn="auto" hangingPunct="1">
              <a:spcAft>
                <a:spcPts val="0"/>
              </a:spcAft>
              <a:defRPr/>
            </a:pPr>
            <a:r>
              <a:rPr lang="fr-FR" dirty="0">
                <a:solidFill>
                  <a:schemeClr val="tx1">
                    <a:lumMod val="75000"/>
                    <a:lumOff val="25000"/>
                  </a:schemeClr>
                </a:solidFill>
              </a:rPr>
              <a:t>7. Coronavirus</a:t>
            </a:r>
          </a:p>
        </p:txBody>
      </p:sp>
      <p:sp>
        <p:nvSpPr>
          <p:cNvPr id="38915" name="Rectangle 3">
            <a:extLst>
              <a:ext uri="{FF2B5EF4-FFF2-40B4-BE49-F238E27FC236}">
                <a16:creationId xmlns:a16="http://schemas.microsoft.com/office/drawing/2014/main" id="{C1E5A4FB-99AB-4244-8DFD-EE3E1A4D0D7F}"/>
              </a:ext>
            </a:extLst>
          </p:cNvPr>
          <p:cNvSpPr>
            <a:spLocks noGrp="1"/>
          </p:cNvSpPr>
          <p:nvPr>
            <p:ph idx="1"/>
          </p:nvPr>
        </p:nvSpPr>
        <p:spPr>
          <a:xfrm>
            <a:off x="179388" y="2844800"/>
            <a:ext cx="3394075" cy="3105150"/>
          </a:xfrm>
        </p:spPr>
        <p:txBody>
          <a:bodyPr rtlCol="0">
            <a:normAutofit/>
          </a:bodyPr>
          <a:lstStyle/>
          <a:p>
            <a:pPr marL="273050" lvl="1" indent="0" eaLnBrk="1" fontAlgn="auto" hangingPunct="1">
              <a:buFont typeface="Arial" panose="020B0604020202020204" pitchFamily="34" charset="0"/>
              <a:buNone/>
              <a:defRPr/>
            </a:pPr>
            <a:br>
              <a:rPr lang="fr-FR" altLang="fr-FR" sz="1350">
                <a:solidFill>
                  <a:schemeClr val="tx1">
                    <a:lumMod val="75000"/>
                    <a:lumOff val="25000"/>
                  </a:schemeClr>
                </a:solidFill>
              </a:rPr>
            </a:br>
            <a:r>
              <a:rPr lang="fr-FR" altLang="fr-FR" sz="2000">
                <a:solidFill>
                  <a:schemeClr val="tx1">
                    <a:lumMod val="75000"/>
                    <a:lumOff val="25000"/>
                  </a:schemeClr>
                </a:solidFill>
              </a:rPr>
              <a:t>COVID-19 FRANCE. </a:t>
            </a:r>
          </a:p>
          <a:p>
            <a:pPr marL="273050" lvl="1" indent="0" eaLnBrk="1" fontAlgn="auto" hangingPunct="1">
              <a:buFont typeface="Arial" panose="020B0604020202020204" pitchFamily="34" charset="0"/>
              <a:buNone/>
              <a:defRPr/>
            </a:pPr>
            <a:r>
              <a:rPr lang="fr-FR" altLang="fr-FR" sz="2000">
                <a:solidFill>
                  <a:schemeClr val="tx1">
                    <a:lumMod val="75000"/>
                    <a:lumOff val="25000"/>
                  </a:schemeClr>
                </a:solidFill>
              </a:rPr>
              <a:t>20 300 cas de coronavirus ont été recensés en France selon le bilan en date du 17 novembre 2021. </a:t>
            </a:r>
          </a:p>
          <a:p>
            <a:pPr marL="273050" lvl="1" indent="0" eaLnBrk="1" fontAlgn="auto" hangingPunct="1">
              <a:buFont typeface="Arial" panose="020B0604020202020204" pitchFamily="34" charset="0"/>
              <a:buNone/>
              <a:defRPr/>
            </a:pPr>
            <a:r>
              <a:rPr lang="fr-FR" altLang="fr-FR" sz="2000">
                <a:solidFill>
                  <a:schemeClr val="tx1">
                    <a:lumMod val="75000"/>
                    <a:lumOff val="25000"/>
                  </a:schemeClr>
                </a:solidFill>
              </a:rPr>
              <a:t>La moyenne à 7 jours passe à plus de 12 400 cas enregistrés quotidiennement...</a:t>
            </a:r>
            <a:br>
              <a:rPr lang="fr-FR" altLang="fr-FR" sz="2000">
                <a:solidFill>
                  <a:schemeClr val="tx1">
                    <a:lumMod val="75000"/>
                    <a:lumOff val="25000"/>
                  </a:schemeClr>
                </a:solidFill>
              </a:rPr>
            </a:br>
            <a:endParaRPr lang="fr-FR" altLang="fr-FR" sz="2000" dirty="0">
              <a:solidFill>
                <a:schemeClr val="tx1">
                  <a:lumMod val="75000"/>
                  <a:lumOff val="25000"/>
                </a:schemeClr>
              </a:solidFill>
            </a:endParaRPr>
          </a:p>
        </p:txBody>
      </p:sp>
      <p:pic>
        <p:nvPicPr>
          <p:cNvPr id="54276" name="Image 1">
            <a:extLst>
              <a:ext uri="{FF2B5EF4-FFF2-40B4-BE49-F238E27FC236}">
                <a16:creationId xmlns:a16="http://schemas.microsoft.com/office/drawing/2014/main" id="{F399B6AF-536C-495A-B08A-0E2A095C85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844675"/>
            <a:ext cx="4656137"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Image 4">
            <a:extLst>
              <a:ext uri="{FF2B5EF4-FFF2-40B4-BE49-F238E27FC236}">
                <a16:creationId xmlns:a16="http://schemas.microsoft.com/office/drawing/2014/main" id="{DFC63995-B8B2-4793-9397-9EE0686079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5113" y="458788"/>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A6E34838-6B8C-45D3-A721-9B3573DEDA82}"/>
              </a:ext>
            </a:extLst>
          </p:cNvPr>
          <p:cNvSpPr/>
          <p:nvPr/>
        </p:nvSpPr>
        <p:spPr>
          <a:xfrm>
            <a:off x="822325" y="1988840"/>
            <a:ext cx="2351926" cy="461665"/>
          </a:xfrm>
          <a:prstGeom prst="rect">
            <a:avLst/>
          </a:prstGeom>
        </p:spPr>
        <p:txBody>
          <a:bodyPr wrap="none">
            <a:spAutoFit/>
          </a:bodyPr>
          <a:lstStyle/>
          <a:p>
            <a:r>
              <a:rPr lang="fr-FR" u="sng" dirty="0">
                <a:latin typeface="+mn-lt"/>
              </a:rPr>
              <a:t>C. Epidémiologie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fade">
                                      <p:cBhvr>
                                        <p:cTn id="7" dur="5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fade">
                                      <p:cBhvr>
                                        <p:cTn id="12" dur="500"/>
                                        <p:tgtEl>
                                          <p:spTgt spid="38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fade">
                                      <p:cBhvr>
                                        <p:cTn id="17" dur="500"/>
                                        <p:tgtEl>
                                          <p:spTgt spid="38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18C3A-6C16-429B-87FD-0F05060F43CE}"/>
              </a:ext>
            </a:extLst>
          </p:cNvPr>
          <p:cNvSpPr>
            <a:spLocks noGrp="1"/>
          </p:cNvSpPr>
          <p:nvPr>
            <p:ph type="title"/>
          </p:nvPr>
        </p:nvSpPr>
        <p:spPr>
          <a:xfrm>
            <a:off x="2109788" y="3213100"/>
            <a:ext cx="4922837" cy="1157288"/>
          </a:xfrm>
        </p:spPr>
        <p:txBody>
          <a:bodyPr/>
          <a:lstStyle/>
          <a:p>
            <a:pPr eaLnBrk="1" fontAlgn="auto" hangingPunct="1">
              <a:spcAft>
                <a:spcPts val="0"/>
              </a:spcAft>
              <a:defRPr/>
            </a:pPr>
            <a:r>
              <a:rPr lang="fr-FR" dirty="0">
                <a:solidFill>
                  <a:schemeClr val="tx1">
                    <a:lumMod val="75000"/>
                    <a:lumOff val="25000"/>
                  </a:schemeClr>
                </a:solidFill>
              </a:rPr>
              <a:t>CE QU’IL FAUT RETENIR:</a:t>
            </a:r>
            <a:br>
              <a:rPr lang="fr-FR" dirty="0">
                <a:solidFill>
                  <a:schemeClr val="tx1">
                    <a:lumMod val="75000"/>
                    <a:lumOff val="25000"/>
                  </a:schemeClr>
                </a:solidFill>
              </a:rPr>
            </a:br>
            <a:r>
              <a:rPr lang="fr-FR" dirty="0">
                <a:solidFill>
                  <a:schemeClr val="tx1">
                    <a:lumMod val="75000"/>
                    <a:lumOff val="25000"/>
                  </a:schemeClr>
                </a:solidFill>
              </a:rPr>
              <a:t>Carte mentale</a:t>
            </a:r>
          </a:p>
        </p:txBody>
      </p:sp>
      <p:pic>
        <p:nvPicPr>
          <p:cNvPr id="55299" name="Image 3">
            <a:extLst>
              <a:ext uri="{FF2B5EF4-FFF2-40B4-BE49-F238E27FC236}">
                <a16:creationId xmlns:a16="http://schemas.microsoft.com/office/drawing/2014/main" id="{8472B2E0-61B7-42AA-8678-F49559123D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075" y="333375"/>
            <a:ext cx="6540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Rétrospective">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Override1.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5.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6.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7.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8.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9.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0.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1.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2.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3.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4.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5.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6.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7.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8.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9.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0.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1.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2.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3.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4.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5.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6.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7.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8.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9.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0.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1.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2.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3.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4.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5.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6.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7.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8.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9.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0.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1.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2.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3.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4.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5.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6.xml><?xml version="1.0" encoding="utf-8"?>
<a:themeOverride xmlns:a="http://schemas.openxmlformats.org/drawingml/2006/main">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themeOverride>
</file>

<file path=docProps/app.xml><?xml version="1.0" encoding="utf-8"?>
<Properties xmlns="http://schemas.openxmlformats.org/officeDocument/2006/extended-properties" xmlns:vt="http://schemas.openxmlformats.org/officeDocument/2006/docPropsVTypes">
  <Template/>
  <TotalTime>1968</TotalTime>
  <Words>2710</Words>
  <Application>Microsoft Office PowerPoint</Application>
  <PresentationFormat>Affichage à l'écran (4:3)</PresentationFormat>
  <Paragraphs>358</Paragraphs>
  <Slides>49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49</vt:i4>
      </vt:variant>
    </vt:vector>
  </HeadingPairs>
  <TitlesOfParts>
    <vt:vector size="57" baseType="lpstr">
      <vt:lpstr>Arial</vt:lpstr>
      <vt:lpstr>Calibri</vt:lpstr>
      <vt:lpstr>Calibri Light</vt:lpstr>
      <vt:lpstr>Times New Roman</vt:lpstr>
      <vt:lpstr>Trebuchet MS</vt:lpstr>
      <vt:lpstr>Wingdings</vt:lpstr>
      <vt:lpstr>Wingdings 2</vt:lpstr>
      <vt:lpstr>Rétrospective</vt:lpstr>
      <vt:lpstr>Les pathologies respiratoires rôle de l’AS</vt:lpstr>
      <vt:lpstr>PLAN</vt:lpstr>
      <vt:lpstr>PLAN</vt:lpstr>
      <vt:lpstr>1.Les pneumopathies</vt:lpstr>
      <vt:lpstr>1.Les pneumopathies (suite)</vt:lpstr>
      <vt:lpstr>1. Les pneumopathies (suite)</vt:lpstr>
      <vt:lpstr>Pneumopathies (suite)</vt:lpstr>
      <vt:lpstr>1. Les pneumopathies (suite)</vt:lpstr>
      <vt:lpstr>1. Les pneumopathies (suite)</vt:lpstr>
      <vt:lpstr>1. Les pneumopathies (suite)</vt:lpstr>
      <vt:lpstr>1. Les pneumopathies (suite et fin)</vt:lpstr>
      <vt:lpstr>2. Asthme</vt:lpstr>
      <vt:lpstr>2. Asthme</vt:lpstr>
      <vt:lpstr> 2. Asthme  </vt:lpstr>
      <vt:lpstr>2. Asthme</vt:lpstr>
      <vt:lpstr>2. Asthme</vt:lpstr>
      <vt:lpstr>2. Asthme</vt:lpstr>
      <vt:lpstr>2. Asthme</vt:lpstr>
      <vt:lpstr>2. Asthme</vt:lpstr>
      <vt:lpstr>3. B.P.C.O: Broncho-Pneumopathie  Chronique Obstructive. </vt:lpstr>
      <vt:lpstr>Présentation PowerPoint</vt:lpstr>
      <vt:lpstr>3. B.P.C.O</vt:lpstr>
      <vt:lpstr>3. B.P.C.O</vt:lpstr>
      <vt:lpstr>3. B.P.C.O</vt:lpstr>
      <vt:lpstr>3. B.P.C.O</vt:lpstr>
      <vt:lpstr>3. B.P.C.O</vt:lpstr>
      <vt:lpstr>3. B.P.C.O</vt:lpstr>
      <vt:lpstr>3. B.P.C.O</vt:lpstr>
      <vt:lpstr>III. Tuberculose </vt:lpstr>
      <vt:lpstr>4. Tuberculose </vt:lpstr>
      <vt:lpstr>4. Tuberculose </vt:lpstr>
      <vt:lpstr>4. Tuberculose </vt:lpstr>
      <vt:lpstr>4. Tuberculose </vt:lpstr>
      <vt:lpstr>4. Tuberculose </vt:lpstr>
      <vt:lpstr>5. Insuffisance respiratoire</vt:lpstr>
      <vt:lpstr>5. Insuffisance respiratoire</vt:lpstr>
      <vt:lpstr>5. Insuffisance respiratoire</vt:lpstr>
      <vt:lpstr>5. Insuffisance respiratoire</vt:lpstr>
      <vt:lpstr>5. Insuffisance respiratoire</vt:lpstr>
      <vt:lpstr>5. Insuffisance respiratoire</vt:lpstr>
      <vt:lpstr>6. Grippe</vt:lpstr>
      <vt:lpstr>6. Grippe</vt:lpstr>
      <vt:lpstr>6. Grippe</vt:lpstr>
      <vt:lpstr>6. Grippe</vt:lpstr>
      <vt:lpstr>6. Grippe</vt:lpstr>
      <vt:lpstr>7. Coronavirus</vt:lpstr>
      <vt:lpstr>7. Coronavirus</vt:lpstr>
      <vt:lpstr>7. Coronavirus</vt:lpstr>
      <vt:lpstr>CE QU’IL FAUT RETENIR: Carte mentale</vt:lpstr>
    </vt:vector>
  </TitlesOfParts>
  <Company>CH-DOLE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pathologies respiratoires</dc:title>
  <dc:creator>ifsi-ensg-14</dc:creator>
  <cp:lastModifiedBy>GARRIEN-MAIRE Fabienne (CHLP)</cp:lastModifiedBy>
  <cp:revision>166</cp:revision>
  <dcterms:created xsi:type="dcterms:W3CDTF">2012-02-06T12:33:07Z</dcterms:created>
  <dcterms:modified xsi:type="dcterms:W3CDTF">2025-09-26T10:50:16Z</dcterms:modified>
</cp:coreProperties>
</file>