
<file path=[Content_Types].xml><?xml version="1.0" encoding="utf-8"?>
<Types xmlns="http://schemas.openxmlformats.org/package/2006/content-types">
  <Default Extension="tmp" ContentType="image/png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</p:sldMasterIdLst>
  <p:notesMasterIdLst>
    <p:notesMasterId r:id="rId44"/>
  </p:notesMasterIdLst>
  <p:sldIdLst>
    <p:sldId id="300" r:id="rId3"/>
    <p:sldId id="257" r:id="rId4"/>
    <p:sldId id="304" r:id="rId5"/>
    <p:sldId id="259" r:id="rId6"/>
    <p:sldId id="298" r:id="rId7"/>
    <p:sldId id="299" r:id="rId8"/>
    <p:sldId id="258" r:id="rId9"/>
    <p:sldId id="260" r:id="rId10"/>
    <p:sldId id="285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74" r:id="rId20"/>
    <p:sldId id="271" r:id="rId21"/>
    <p:sldId id="289" r:id="rId22"/>
    <p:sldId id="286" r:id="rId23"/>
    <p:sldId id="269" r:id="rId24"/>
    <p:sldId id="288" r:id="rId25"/>
    <p:sldId id="270" r:id="rId26"/>
    <p:sldId id="273" r:id="rId27"/>
    <p:sldId id="283" r:id="rId28"/>
    <p:sldId id="280" r:id="rId29"/>
    <p:sldId id="281" r:id="rId30"/>
    <p:sldId id="282" r:id="rId31"/>
    <p:sldId id="284" r:id="rId32"/>
    <p:sldId id="290" r:id="rId33"/>
    <p:sldId id="291" r:id="rId34"/>
    <p:sldId id="292" r:id="rId35"/>
    <p:sldId id="296" r:id="rId36"/>
    <p:sldId id="297" r:id="rId37"/>
    <p:sldId id="301" r:id="rId38"/>
    <p:sldId id="303" r:id="rId39"/>
    <p:sldId id="305" r:id="rId40"/>
    <p:sldId id="306" r:id="rId41"/>
    <p:sldId id="307" r:id="rId42"/>
    <p:sldId id="293" r:id="rId4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149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3EECF2-1092-477B-BE92-8FC05444717A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A18D2C-052A-49FD-AB98-81B9BFAE75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3521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0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5AF35-7BBE-4ECC-8ABF-5E4405ED43D7}" type="datetime1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 2025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7088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BC77D-3458-4293-A083-DF3EE92963C5}" type="datetime1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 2025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950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32643-20CC-4E29-8FC4-A6632DA28A9D}" type="datetime1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 2025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3588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845734"/>
            <a:ext cx="370332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EB23D-A6F6-4C93-B1A3-537B177CC113}" type="datetime1">
              <a:rPr lang="en-US" smtClean="0"/>
              <a:t>9/26/2025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 2025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854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64FE6-93DB-42F1-B76A-7D5C6802EFAC}" type="datetime1">
              <a:rPr lang="en-US" smtClean="0"/>
              <a:t>9/26/2025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 2025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865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2D8D3-9BD5-48B9-BF64-6DF67C49C545}" type="datetime1">
              <a:rPr lang="en-US" smtClean="0"/>
              <a:t>9/26/2025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 2025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308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2489-DD40-4CFB-A7A8-F1C70A8C9D69}" type="datetime1">
              <a:rPr lang="en-US" smtClean="0"/>
              <a:t>9/26/2025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FGM 2025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393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7D1746F7-A2A4-400C-9D0F-38F280342389}" type="datetime1">
              <a:rPr lang="en-US" smtClean="0"/>
              <a:t>9/26/2025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FGM 2025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184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4948" cy="822960"/>
          </a:xfrm>
        </p:spPr>
        <p:txBody>
          <a:bodyPr lIns="91440" tIns="0" rIns="91440" bIns="0" anchor="b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3"/>
            <a:ext cx="7584948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914A5-F996-4C34-A688-890D7FACC10F}" type="datetime1">
              <a:rPr lang="en-US" smtClean="0"/>
              <a:t>9/26/2025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 2025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561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7A773-598D-4BA0-89A8-8FFC23898BCC}" type="datetime1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 2025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48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8"/>
            <a:ext cx="5800725" cy="5757422"/>
          </a:xfrm>
        </p:spPr>
        <p:txBody>
          <a:bodyPr vert="eaVert" lIns="45720" tIns="0" rIns="45720" bIns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20AA4-7D45-478F-B020-67D1D37D8646}" type="datetime1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 2025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4109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0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0E931-1B2C-4FEC-A9BB-5E216B70D37A}" type="datetime1">
              <a:rPr lang="en-US" smtClean="0"/>
              <a:t>9/26/2025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28332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D6D6-A7B3-41A7-B698-6FAC24538708}" type="datetime1">
              <a:rPr lang="en-US" smtClean="0"/>
              <a:t>9/26/2025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 descr=" ">
            <a:extLst>
              <a:ext uri="{FF2B5EF4-FFF2-40B4-BE49-F238E27FC236}">
                <a16:creationId xmlns:a16="http://schemas.microsoft.com/office/drawing/2014/main" id="{E251DD04-3C1C-47B4-8DF3-2249ACC0FC2E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104"/>
          <a:stretch/>
        </p:blipFill>
        <p:spPr bwMode="auto">
          <a:xfrm>
            <a:off x="7553217" y="626393"/>
            <a:ext cx="521494" cy="6286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186859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3831-CE31-46A8-A6B9-DC6F47CFDB5C}" type="datetime1">
              <a:rPr lang="en-US" smtClean="0"/>
              <a:t>9/26/2025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77540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845734"/>
            <a:ext cx="370332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31883-EF40-4833-89F6-B66955147BA4}" type="datetime1">
              <a:rPr lang="en-US" smtClean="0"/>
              <a:t>9/26/2025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41282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073FC-F257-486F-81A5-33BE69EF3D21}" type="datetime1">
              <a:rPr lang="en-US" smtClean="0"/>
              <a:t>9/26/2025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499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33EB3-51BC-43DD-97C4-B1854606A171}" type="datetime1">
              <a:rPr lang="en-US" smtClean="0"/>
              <a:t>9/26/2025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3350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B632F-CDAF-482D-B443-1C89D6882D2E}" type="datetime1">
              <a:rPr lang="en-US" smtClean="0"/>
              <a:t>9/26/2025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fr-FR"/>
              <a:t>FGM 2025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8694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EEBA549E-629A-4965-ACAD-CCE125D4A52F}" type="datetime1">
              <a:rPr lang="en-US" smtClean="0"/>
              <a:t>9/26/2025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FGM 2025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E703C47-D2BD-4CDC-9BAE-6ACB059785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8631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4948" cy="822960"/>
          </a:xfrm>
        </p:spPr>
        <p:txBody>
          <a:bodyPr lIns="91440" tIns="0" rIns="91440" bIns="0" anchor="b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3"/>
            <a:ext cx="7584948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2E991-4363-49CC-B648-940EFF7DBA31}" type="datetime1">
              <a:rPr lang="en-US" smtClean="0"/>
              <a:t>9/26/2025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00215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308B8-4692-4DAD-BC44-2560D1196E5A}" type="datetime1">
              <a:rPr lang="en-US" smtClean="0"/>
              <a:t>9/26/2025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00238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8"/>
            <a:ext cx="5800725" cy="5757422"/>
          </a:xfrm>
        </p:spPr>
        <p:txBody>
          <a:bodyPr vert="eaVert" lIns="45720" tIns="0" rIns="45720" bIns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AD37-2DC4-4902-BDB7-296B8D6C5E99}" type="datetime1">
              <a:rPr lang="en-US" smtClean="0"/>
              <a:t>9/26/2025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2002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5734"/>
            <a:ext cx="75438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fld id="{25EDA178-F80F-4BF0-983F-36C2723C8F29}" type="datetime1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FGM 2025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2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dt="0"/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5734"/>
            <a:ext cx="75438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fld id="{139DB81F-8A02-408C-870C-ABEBBF4E8DBC}" type="datetime1">
              <a:rPr lang="en-US" smtClean="0"/>
              <a:t>9/26/2025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r>
              <a:rPr lang="fr-FR"/>
              <a:t>FGM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fld id="{EE703C47-D2BD-4CDC-9BAE-6ACB0597855E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0272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dt="0"/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0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4E27C3-03AB-4025-AB38-19B6F609C1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>
                <a:latin typeface="Trebuchet MS" panose="020B0603020202020204" pitchFamily="34" charset="0"/>
              </a:rPr>
              <a:t>Les paramètres vitaux</a:t>
            </a:r>
            <a:br>
              <a:rPr lang="fr-FR" dirty="0">
                <a:latin typeface="Trebuchet MS" panose="020B0603020202020204" pitchFamily="34" charset="0"/>
              </a:rPr>
            </a:br>
            <a:endParaRPr lang="fr-FR" dirty="0">
              <a:latin typeface="Trebuchet MS" panose="020B0603020202020204" pitchFamily="34" charset="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991DA90-2A6A-4517-88BC-FB65914A7E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Bloc 2 module 3</a:t>
            </a:r>
          </a:p>
          <a:p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93E685E-0E97-413F-AB35-5E443B9A3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r>
              <a:rPr lang="en-US">
                <a:latin typeface="Calibri" panose="020F0502020204030204"/>
              </a:rPr>
              <a:t>FGM 2025</a:t>
            </a:r>
            <a:endParaRPr lang="en-US" dirty="0">
              <a:latin typeface="Calibri" panose="020F0502020204030204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5ADD290-5821-4B1A-948E-8F3F3998AFB0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52" t="32330" r="37500" b="40525"/>
          <a:stretch/>
        </p:blipFill>
        <p:spPr bwMode="auto">
          <a:xfrm>
            <a:off x="401143" y="1059627"/>
            <a:ext cx="2097128" cy="8572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E7BC475-02C9-432F-B342-DC28A4BBA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912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paramètres vitaux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3204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dirty="0"/>
              <a:t>Les paramètres vitaux sont les éléments qui permettent d’apprécier le fonctionnement des grandes fonctions vitales.</a:t>
            </a:r>
          </a:p>
          <a:p>
            <a:pPr marL="0" indent="0">
              <a:buNone/>
            </a:pPr>
            <a:r>
              <a:rPr lang="fr-FR" sz="2800" dirty="0"/>
              <a:t>Les fonctions vitales sont les fonctions qui assurent la vie: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800" dirty="0"/>
              <a:t>Fonction neurologique (la conscience et l’activité du système nerveux)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800" dirty="0"/>
              <a:t>Fonction respiratoire (la respiration)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800" dirty="0"/>
              <a:t>Fonction </a:t>
            </a:r>
            <a:r>
              <a:rPr lang="fr-FR" sz="2800" dirty="0" err="1"/>
              <a:t>cardio-circulatoire</a:t>
            </a:r>
            <a:r>
              <a:rPr lang="fr-FR" sz="2800" dirty="0"/>
              <a:t> (le cœur et les vaisseaux)</a:t>
            </a:r>
          </a:p>
          <a:p>
            <a:pPr>
              <a:buFont typeface="Wingdings" panose="05000000000000000000" pitchFamily="2" charset="2"/>
              <a:buChar char="Ø"/>
            </a:pP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00A7057-F794-4058-9E9F-2ECD87AED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1CFEB69-911B-4724-A91A-CAE21CF99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1662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paramètres vitaux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2564904"/>
            <a:ext cx="8229600" cy="33843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dirty="0"/>
              <a:t>On parle de « constantes » pour désigner le pouls, la TA (Tension Artérielle/pression artérielle), la température…</a:t>
            </a:r>
          </a:p>
          <a:p>
            <a:pPr marL="0" indent="0">
              <a:buNone/>
            </a:pPr>
            <a:r>
              <a:rPr lang="fr-FR" sz="2800" dirty="0"/>
              <a:t>Ces éléments sont </a:t>
            </a:r>
            <a:r>
              <a:rPr lang="fr-FR" sz="2800" b="1" dirty="0"/>
              <a:t>observables</a:t>
            </a:r>
            <a:r>
              <a:rPr lang="fr-FR" sz="2800" dirty="0"/>
              <a:t> ou </a:t>
            </a:r>
            <a:r>
              <a:rPr lang="fr-FR" sz="2800" b="1" dirty="0"/>
              <a:t>mesurables</a:t>
            </a:r>
            <a:r>
              <a:rPr lang="fr-FR" sz="2800" dirty="0"/>
              <a:t>. </a:t>
            </a:r>
          </a:p>
          <a:p>
            <a:pPr marL="0" indent="0">
              <a:buNone/>
            </a:pPr>
            <a:r>
              <a:rPr lang="fr-FR" sz="2800" dirty="0"/>
              <a:t>Ils doivent être </a:t>
            </a:r>
            <a:r>
              <a:rPr lang="fr-FR" sz="2800" b="1" dirty="0"/>
              <a:t>dans les normes </a:t>
            </a:r>
            <a:r>
              <a:rPr lang="fr-FR" sz="2800" dirty="0"/>
              <a:t>(définies comme un indice d’un bon fonctionnement par les médecins). </a:t>
            </a:r>
          </a:p>
          <a:p>
            <a:pPr marL="0" indent="0">
              <a:buNone/>
            </a:pPr>
            <a:r>
              <a:rPr lang="fr-FR" sz="2800" dirty="0"/>
              <a:t>S’ils sont hors norme, ils deviennent des </a:t>
            </a:r>
            <a:r>
              <a:rPr lang="fr-FR" sz="2800" b="1" dirty="0"/>
              <a:t>signes d’alerte d’un dysfonctionnement d’une fonction vitale.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DA1D814-DA98-4B7E-85F6-DE8E071C1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CDC811C-5D76-4986-A983-6027745EA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4459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paramètres vitaux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2868" y="1845734"/>
            <a:ext cx="8213892" cy="17430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dirty="0"/>
              <a:t>Pour la </a:t>
            </a:r>
            <a:r>
              <a:rPr lang="fr-FR" sz="2000" b="1" dirty="0"/>
              <a:t>fonction cardiovasculaire</a:t>
            </a:r>
            <a:r>
              <a:rPr lang="fr-FR" sz="2000" dirty="0"/>
              <a:t>, les paramètres sont: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dirty="0"/>
              <a:t>Le pouls (</a:t>
            </a:r>
            <a:r>
              <a:rPr lang="el-GR" sz="2000" dirty="0"/>
              <a:t>π</a:t>
            </a:r>
            <a:r>
              <a:rPr lang="fr-FR" sz="2000" dirty="0"/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dirty="0"/>
              <a:t>La tension (TA: tension artérielle ou PA: pression artérielle)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dirty="0"/>
              <a:t>Observation de la peau et des téguments</a:t>
            </a:r>
          </a:p>
          <a:p>
            <a:pPr>
              <a:buFont typeface="Wingdings" panose="05000000000000000000" pitchFamily="2" charset="2"/>
              <a:buChar char="Ø"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>
              <a:buFont typeface="Wingdings" pitchFamily="2" charset="2"/>
              <a:buChar char="Ø"/>
            </a:pPr>
            <a:endParaRPr lang="fr-F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525" y="3149907"/>
            <a:ext cx="2791607" cy="298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68" y="3780183"/>
            <a:ext cx="2657475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182" y="3933056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1BEC9D1-F7F4-48F0-B7B1-04026BEB0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89A9D84-0450-46C6-AD00-8B286F4D1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6646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paramètres vitaux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845734"/>
            <a:ext cx="7971224" cy="194330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2000" dirty="0"/>
              <a:t>Pour la </a:t>
            </a:r>
            <a:r>
              <a:rPr lang="fr-FR" sz="2000" b="1" dirty="0"/>
              <a:t>fonction respiratoire</a:t>
            </a:r>
            <a:r>
              <a:rPr lang="fr-FR" sz="2000" dirty="0"/>
              <a:t>, les paramètres sont: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dirty="0"/>
              <a:t>La fréquence respiratoire (FR)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dirty="0"/>
              <a:t>La saturation capillaire en O2 (SaO2)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dirty="0"/>
              <a:t>Observation de la peau et des téguments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dirty="0"/>
              <a:t>Bruits respiratoires</a:t>
            </a:r>
          </a:p>
          <a:p>
            <a:pPr>
              <a:buFont typeface="Wingdings" panose="05000000000000000000" pitchFamily="2" charset="2"/>
              <a:buChar char="Ø"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355" y="3068960"/>
            <a:ext cx="2987841" cy="319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74" y="4038600"/>
            <a:ext cx="2987842" cy="183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9083E38-886D-41B0-9580-DC28859BA2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3635" y="4100686"/>
            <a:ext cx="2133600" cy="1714500"/>
          </a:xfrm>
          <a:prstGeom prst="rect">
            <a:avLst/>
          </a:prstGeom>
        </p:spPr>
      </p:pic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BA1935-361D-4DFC-9036-293881EC0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3C9F99F-DAA7-4F3A-BF68-DD1201F85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7922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paramètres vitaux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3938" y="1845733"/>
            <a:ext cx="3598356" cy="227235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1800" dirty="0"/>
              <a:t>Autres paramètres:</a:t>
            </a:r>
          </a:p>
          <a:p>
            <a:pPr>
              <a:buFont typeface="Wingdings" pitchFamily="2" charset="2"/>
              <a:buChar char="Ø"/>
            </a:pPr>
            <a:r>
              <a:rPr lang="fr-FR" sz="1800" dirty="0"/>
              <a:t>La conscience</a:t>
            </a:r>
          </a:p>
          <a:p>
            <a:pPr>
              <a:buFont typeface="Wingdings" pitchFamily="2" charset="2"/>
              <a:buChar char="Ø"/>
            </a:pPr>
            <a:r>
              <a:rPr lang="fr-FR" sz="1800" dirty="0"/>
              <a:t>La température</a:t>
            </a:r>
          </a:p>
          <a:p>
            <a:pPr>
              <a:buFont typeface="Wingdings" pitchFamily="2" charset="2"/>
              <a:buChar char="Ø"/>
            </a:pPr>
            <a:r>
              <a:rPr lang="fr-FR" sz="1800" dirty="0"/>
              <a:t>Les mensurations (poids, taille)</a:t>
            </a:r>
          </a:p>
          <a:p>
            <a:pPr>
              <a:buFont typeface="Wingdings" pitchFamily="2" charset="2"/>
              <a:buChar char="Ø"/>
            </a:pPr>
            <a:r>
              <a:rPr lang="fr-FR" sz="1800" dirty="0"/>
              <a:t>Le volume urinaire</a:t>
            </a:r>
          </a:p>
          <a:p>
            <a:pPr>
              <a:buFont typeface="Wingdings" pitchFamily="2" charset="2"/>
              <a:buChar char="Ø"/>
            </a:pPr>
            <a:endParaRPr lang="fr-F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8862" y="1845734"/>
            <a:ext cx="1338803" cy="201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293" y="3955929"/>
            <a:ext cx="2952284" cy="2364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06" y="4118085"/>
            <a:ext cx="2165262" cy="21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259349"/>
            <a:ext cx="2714625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196461"/>
            <a:ext cx="3166232" cy="1781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C3C182C-C35B-466A-AB5B-44C069FC0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E2D3820-B197-4250-8DF8-E1C8E9FE2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7222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1. </a:t>
            </a:r>
            <a:r>
              <a:rPr lang="fr-FR" sz="3200" dirty="0"/>
              <a:t>L’observation de la peau et des téguments</a:t>
            </a:r>
            <a:r>
              <a:rPr lang="fr-FR" dirty="0"/>
              <a:t>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2202593"/>
            <a:ext cx="2808312" cy="29180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/>
              <a:t>La peau est normalement tiède, sans sueur.</a:t>
            </a:r>
          </a:p>
          <a:p>
            <a:pPr marL="0" indent="0">
              <a:buNone/>
            </a:pPr>
            <a:r>
              <a:rPr lang="fr-FR" sz="2400" dirty="0"/>
              <a:t>Il faut surveiller toute modification de coloration (pâleur, rougeur, </a:t>
            </a:r>
            <a:r>
              <a:rPr lang="fr-FR" sz="2400" dirty="0" err="1"/>
              <a:t>cyanose,marbrures</a:t>
            </a:r>
            <a:r>
              <a:rPr lang="fr-FR" sz="2400" dirty="0"/>
              <a:t>…).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25065E7-0483-4D1A-812F-6802B897F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2589" y="2062937"/>
            <a:ext cx="2295525" cy="17145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C9BEE87-D6AD-4594-8CDC-851621F4F0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8339" y="4330625"/>
            <a:ext cx="2009775" cy="17145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B8EC2A-3302-426B-A165-46C82505EB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904" y="1892145"/>
            <a:ext cx="2520280" cy="200486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6D0AC13-77F9-4A67-B873-796E4B2CEB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0244" y="4221088"/>
            <a:ext cx="2895600" cy="1933575"/>
          </a:xfrm>
          <a:prstGeom prst="rect">
            <a:avLst/>
          </a:prstGeom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19018C5-958A-4CE0-BEC8-2691FAD9A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0F0FE06-FCC1-47C5-AF5D-AFC0F2B6C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2305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/>
              <a:t>2. Le pouls.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844823"/>
            <a:ext cx="4320480" cy="423674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2400" dirty="0"/>
              <a:t>Définition:</a:t>
            </a:r>
          </a:p>
          <a:p>
            <a:pPr marL="0" indent="0">
              <a:buNone/>
            </a:pPr>
            <a:r>
              <a:rPr lang="fr-FR" sz="2400" dirty="0"/>
              <a:t>Le pouls (fréquence cardiaque) est la perception des battements cardiaques (pulsations) au niveau d’une artère distale.</a:t>
            </a:r>
          </a:p>
          <a:p>
            <a:pPr marL="0" indent="0">
              <a:buNone/>
            </a:pPr>
            <a:r>
              <a:rPr lang="fr-FR" sz="2400" dirty="0"/>
              <a:t>Pour le percevoir, on comprime une artère sur un plan osseux. </a:t>
            </a:r>
          </a:p>
          <a:p>
            <a:pPr marL="0" indent="0">
              <a:buNone/>
            </a:pPr>
            <a:r>
              <a:rPr lang="fr-FR" sz="2400" dirty="0"/>
              <a:t>Il peut être mesuré sur l’artère fémorale, radiale, humérale (brachiale), carotide, pédieuse…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98DD918-C402-4AD3-B476-7C72CC880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141C4E-9208-4725-BC1F-13D58C2E3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8</a:t>
            </a:fld>
            <a:endParaRPr lang="fr-FR"/>
          </a:p>
        </p:txBody>
      </p:sp>
      <p:pic>
        <p:nvPicPr>
          <p:cNvPr id="1026" name="Picture 2" descr="Les sites de prise de Pouls - Médecine générale">
            <a:extLst>
              <a:ext uri="{FF2B5EF4-FFF2-40B4-BE49-F238E27FC236}">
                <a16:creationId xmlns:a16="http://schemas.microsoft.com/office/drawing/2014/main" id="{2D7FB9D3-B6F9-4839-BAF6-8CA23F474F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8" t="2587" r="-1"/>
          <a:stretch/>
        </p:blipFill>
        <p:spPr bwMode="auto">
          <a:xfrm>
            <a:off x="5148064" y="1844823"/>
            <a:ext cx="3683087" cy="423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4170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504" y="404664"/>
            <a:ext cx="5338936" cy="576064"/>
          </a:xfrm>
        </p:spPr>
        <p:txBody>
          <a:bodyPr>
            <a:normAutofit/>
          </a:bodyPr>
          <a:lstStyle/>
          <a:p>
            <a:r>
              <a:rPr lang="fr-FR" dirty="0"/>
              <a:t>2. Le pouls.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2276872"/>
            <a:ext cx="4320480" cy="338437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2400" dirty="0"/>
              <a:t>Pourquoi prendre le pouls?</a:t>
            </a:r>
          </a:p>
          <a:p>
            <a:pPr marL="0" indent="0">
              <a:buNone/>
            </a:pPr>
            <a:r>
              <a:rPr lang="fr-FR" sz="2400" dirty="0"/>
              <a:t>La prise de pouls permet de connaître: </a:t>
            </a:r>
          </a:p>
          <a:p>
            <a:pPr lvl="1"/>
            <a:r>
              <a:rPr lang="fr-FR" sz="2400" dirty="0"/>
              <a:t>Le rythme</a:t>
            </a:r>
          </a:p>
          <a:p>
            <a:pPr lvl="1"/>
            <a:r>
              <a:rPr lang="fr-FR" sz="2400" dirty="0"/>
              <a:t>La fréquence</a:t>
            </a:r>
          </a:p>
          <a:p>
            <a:pPr lvl="1"/>
            <a:r>
              <a:rPr lang="fr-FR" sz="2400" dirty="0"/>
              <a:t>L’amplitude</a:t>
            </a:r>
          </a:p>
          <a:p>
            <a:pPr marL="0" indent="0">
              <a:buNone/>
            </a:pPr>
            <a:r>
              <a:rPr lang="fr-FR" sz="2400" dirty="0"/>
              <a:t>des contractions cardiaques.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B143BAC-C460-4189-AA1A-F4C916BEBB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040" y="2600907"/>
            <a:ext cx="3450783" cy="2736304"/>
          </a:xfrm>
          <a:prstGeom prst="rect">
            <a:avLst/>
          </a:prstGeom>
        </p:spPr>
      </p:pic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036BA2F-B8F8-4B24-B22D-9A7136CEB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F192880-0485-4215-BE00-CB4F44B4E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8762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2. Le pouls.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2535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2800" dirty="0"/>
              <a:t>La fréquence:</a:t>
            </a:r>
          </a:p>
          <a:p>
            <a:pPr marL="0" indent="0">
              <a:buNone/>
            </a:pPr>
            <a:r>
              <a:rPr lang="fr-FR" sz="2800" dirty="0"/>
              <a:t>C’est le nombre de pulsation sur une minute.</a:t>
            </a:r>
          </a:p>
          <a:p>
            <a:r>
              <a:rPr lang="fr-FR" sz="2800" dirty="0"/>
              <a:t>Elle se situe entre </a:t>
            </a:r>
            <a:r>
              <a:rPr lang="fr-FR" sz="2800" dirty="0">
                <a:solidFill>
                  <a:srgbClr val="0070C0"/>
                </a:solidFill>
              </a:rPr>
              <a:t>60 et 80 pulsations par minute</a:t>
            </a:r>
            <a:r>
              <a:rPr lang="fr-FR" sz="2800" dirty="0"/>
              <a:t>, chez l’adulte, avec des variations physiologiques (sportifs).</a:t>
            </a:r>
          </a:p>
          <a:p>
            <a:r>
              <a:rPr lang="fr-FR" sz="2800" dirty="0">
                <a:solidFill>
                  <a:schemeClr val="tx1"/>
                </a:solidFill>
              </a:rPr>
              <a:t>Chez l’enfant</a:t>
            </a:r>
            <a:r>
              <a:rPr lang="fr-FR" sz="2800" dirty="0">
                <a:solidFill>
                  <a:srgbClr val="0070C0"/>
                </a:solidFill>
              </a:rPr>
              <a:t>: entre 80 et 120 pulsations/mn</a:t>
            </a:r>
          </a:p>
          <a:p>
            <a:r>
              <a:rPr lang="fr-FR" sz="2800" dirty="0"/>
              <a:t>Chez le bébé: </a:t>
            </a:r>
            <a:r>
              <a:rPr lang="fr-FR" sz="2800" dirty="0">
                <a:solidFill>
                  <a:srgbClr val="0070C0"/>
                </a:solidFill>
              </a:rPr>
              <a:t>100 à 150 pulsations/mn</a:t>
            </a:r>
          </a:p>
          <a:p>
            <a:r>
              <a:rPr lang="fr-FR" sz="2800" dirty="0"/>
              <a:t>Pour le nouveau-né: de </a:t>
            </a:r>
            <a:r>
              <a:rPr lang="fr-FR" sz="2800" dirty="0">
                <a:solidFill>
                  <a:srgbClr val="0070C0"/>
                </a:solidFill>
              </a:rPr>
              <a:t>130 à 140 pulsations par minute.</a:t>
            </a:r>
          </a:p>
          <a:p>
            <a:r>
              <a:rPr lang="fr-FR" sz="2800" dirty="0">
                <a:solidFill>
                  <a:schemeClr val="tx1"/>
                </a:solidFill>
              </a:rPr>
              <a:t>Chez la personne âgée</a:t>
            </a:r>
            <a:r>
              <a:rPr lang="fr-FR" sz="2800" dirty="0">
                <a:solidFill>
                  <a:srgbClr val="0070C0"/>
                </a:solidFill>
              </a:rPr>
              <a:t>: entre 55 et 60 pulsations/mn.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25A6446-8512-4A30-B4A1-47A859BDA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4DE5996-4B41-4A4F-B47F-828C13B32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0956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2. Le pouls.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00808"/>
            <a:ext cx="3178696" cy="442535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2400" dirty="0"/>
              <a:t>Le rythme:</a:t>
            </a:r>
          </a:p>
          <a:p>
            <a:pPr marL="0" indent="0">
              <a:buNone/>
            </a:pPr>
            <a:r>
              <a:rPr lang="fr-FR" sz="2400" dirty="0"/>
              <a:t>C’est la régularité (régulier ou non), la vitesse (lent ou rapide).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/>
              <a:t>Il peut varier en fonction des efforts physiques, de l’état émotif et/ou pathologique de la personne.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6AC6EE8-1C65-4D38-A881-40DE03FEE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A2E35A4-A60B-474B-A761-0531B76A9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11</a:t>
            </a:fld>
            <a:endParaRPr lang="fr-FR"/>
          </a:p>
        </p:txBody>
      </p:sp>
      <p:pic>
        <p:nvPicPr>
          <p:cNvPr id="2050" name="Picture 2" descr="14 900+ Prendre Le Pouls Stock Illustrations, graphiques vectoriels ...">
            <a:extLst>
              <a:ext uri="{FF2B5EF4-FFF2-40B4-BE49-F238E27FC236}">
                <a16:creationId xmlns:a16="http://schemas.microsoft.com/office/drawing/2014/main" id="{92ADD06E-6D1E-4E15-B322-A51FEA2F5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297" y="2663039"/>
            <a:ext cx="5074890" cy="2537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0329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2. Le pouls.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2204864"/>
            <a:ext cx="8229600" cy="341983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2800" dirty="0"/>
              <a:t>L’amplitude:</a:t>
            </a:r>
          </a:p>
          <a:p>
            <a:pPr marL="0" indent="0">
              <a:buNone/>
            </a:pPr>
            <a:r>
              <a:rPr lang="fr-FR" sz="2800" dirty="0"/>
              <a:t>Elle caractérise l’ampleur du battement cardiaque: bien frappé, filant, faible ou fort, imperceptible…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2673C70-5A9B-4433-8FA4-D5361BC23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3653194-23B4-4DBA-B0CB-9D599ECCE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0931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2. Le pouls.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902784"/>
            <a:ext cx="4680520" cy="439157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1800" b="1" dirty="0">
                <a:solidFill>
                  <a:srgbClr val="0070C0"/>
                </a:solidFill>
              </a:rPr>
              <a:t>Technique:</a:t>
            </a:r>
          </a:p>
          <a:p>
            <a:pPr marL="0" indent="0">
              <a:buNone/>
            </a:pPr>
            <a:r>
              <a:rPr lang="fr-FR" sz="1800" dirty="0"/>
              <a:t>Patient au repos depuis une dizaine de minutes.</a:t>
            </a:r>
          </a:p>
          <a:p>
            <a:pPr marL="0" indent="0">
              <a:buNone/>
            </a:pPr>
            <a:r>
              <a:rPr lang="fr-FR" sz="1800" dirty="0"/>
              <a:t>Prise du pouls sur une minute.</a:t>
            </a:r>
          </a:p>
          <a:p>
            <a:pPr marL="0" indent="0">
              <a:buNone/>
            </a:pPr>
            <a:r>
              <a:rPr lang="fr-FR" sz="1800" dirty="0"/>
              <a:t>Lavage des mains (ou SHA)</a:t>
            </a:r>
          </a:p>
          <a:p>
            <a:pPr marL="0" indent="0">
              <a:buNone/>
            </a:pPr>
            <a:r>
              <a:rPr lang="fr-FR" sz="1800" dirty="0"/>
              <a:t>Le pouls ne se prend jamais avec le pouce, mais avec 2 doigts, index et majeur.</a:t>
            </a:r>
          </a:p>
          <a:p>
            <a:pPr marL="0" indent="0">
              <a:buNone/>
            </a:pPr>
            <a:r>
              <a:rPr lang="fr-FR" sz="1800" dirty="0"/>
              <a:t>On comprime légèrement en regard de l’artère.</a:t>
            </a:r>
          </a:p>
          <a:p>
            <a:pPr marL="0" indent="0">
              <a:buNone/>
            </a:pPr>
            <a:r>
              <a:rPr lang="fr-FR" sz="1800" dirty="0"/>
              <a:t>Déclencher la trotteuse et compter le nombre de pulsations ressenties sous les doigts en une minute (ou 30 s x 2). </a:t>
            </a:r>
          </a:p>
          <a:p>
            <a:pPr marL="0" indent="0">
              <a:buNone/>
            </a:pPr>
            <a:r>
              <a:rPr lang="fr-FR" sz="1800" dirty="0"/>
              <a:t>Apprécier le rythme et l’amplitude.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26A26E6-8985-4284-8C04-A54A57D1F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B5FDDD0-E0E8-419F-9D8B-C393EEFA8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13</a:t>
            </a:fld>
            <a:endParaRPr lang="fr-F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712145"/>
            <a:ext cx="3702083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4903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3172976" cy="1450757"/>
          </a:xfrm>
        </p:spPr>
        <p:txBody>
          <a:bodyPr>
            <a:normAutofit/>
          </a:bodyPr>
          <a:lstStyle/>
          <a:p>
            <a:r>
              <a:rPr lang="fr-FR" dirty="0"/>
              <a:t>2. Le pouls.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988840"/>
            <a:ext cx="4608512" cy="4320480"/>
          </a:xfrm>
        </p:spPr>
        <p:txBody>
          <a:bodyPr>
            <a:noAutofit/>
          </a:bodyPr>
          <a:lstStyle/>
          <a:p>
            <a:r>
              <a:rPr lang="fr-FR" sz="2400" dirty="0"/>
              <a:t>Observer le faciès (pâleur, sueurs,…), sensation de malaise</a:t>
            </a:r>
          </a:p>
          <a:p>
            <a:r>
              <a:rPr lang="fr-FR" sz="2400" dirty="0"/>
              <a:t>Informer le patient des résultats. </a:t>
            </a:r>
          </a:p>
          <a:p>
            <a:r>
              <a:rPr lang="fr-FR" sz="2400" dirty="0"/>
              <a:t>Le réinstaller si besoin.</a:t>
            </a:r>
          </a:p>
          <a:p>
            <a:r>
              <a:rPr lang="fr-FR" sz="2400" dirty="0"/>
              <a:t>Noter le résultat sur l’outil de retranscription adapté (sur feuille de surveillance, le pouls se note en rouge).</a:t>
            </a:r>
          </a:p>
          <a:p>
            <a:r>
              <a:rPr lang="fr-FR" sz="2400" dirty="0"/>
              <a:t>Transmettre à l’IDE les résultats. Alerter rapidement si signes.</a:t>
            </a:r>
          </a:p>
          <a:p>
            <a:r>
              <a:rPr lang="fr-FR" sz="2400" dirty="0"/>
              <a:t>Hygiène des mains.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4AA3A7D-5EE8-40D5-9459-34AF994FD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6" y="3009648"/>
            <a:ext cx="3206279" cy="2177850"/>
          </a:xfrm>
          <a:prstGeom prst="rect">
            <a:avLst/>
          </a:prstGeom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E2A73D2-0EF0-4148-B434-774286439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E5B348-BE0D-4871-8B3F-AAF12D0F2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8520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6311" y="-1482825"/>
            <a:ext cx="8229600" cy="990600"/>
          </a:xfrm>
        </p:spPr>
        <p:txBody>
          <a:bodyPr>
            <a:normAutofit/>
          </a:bodyPr>
          <a:lstStyle/>
          <a:p>
            <a:r>
              <a:rPr lang="fr-FR" dirty="0"/>
              <a:t>2. Le pouls.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570" y="1737361"/>
            <a:ext cx="5003514" cy="4427943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2600" b="1" dirty="0"/>
              <a:t>Les signes d’alerte.</a:t>
            </a:r>
          </a:p>
          <a:p>
            <a:pPr lvl="1">
              <a:buFont typeface="Wingdings" pitchFamily="2" charset="2"/>
              <a:buChar char="ü"/>
            </a:pPr>
            <a:r>
              <a:rPr lang="fr-FR" sz="1600" b="1" dirty="0">
                <a:solidFill>
                  <a:srgbClr val="0070C0"/>
                </a:solidFill>
              </a:rPr>
              <a:t>Fréquence</a:t>
            </a:r>
            <a:r>
              <a:rPr lang="fr-FR" sz="1600" b="1" dirty="0"/>
              <a:t> (</a:t>
            </a:r>
            <a:r>
              <a:rPr lang="fr-FR" sz="1600" dirty="0"/>
              <a:t>nombre de battements par minute):</a:t>
            </a:r>
            <a:endParaRPr lang="fr-FR" sz="1600" b="1" dirty="0"/>
          </a:p>
          <a:p>
            <a:pPr marL="982980" lvl="1" indent="-457200"/>
            <a:r>
              <a:rPr lang="fr-FR" sz="1500" dirty="0"/>
              <a:t>Rapide (≥100 </a:t>
            </a:r>
            <a:r>
              <a:rPr lang="fr-FR" sz="1500" dirty="0" err="1"/>
              <a:t>batts</a:t>
            </a:r>
            <a:r>
              <a:rPr lang="fr-FR" sz="1500" dirty="0"/>
              <a:t>/mn) = </a:t>
            </a:r>
            <a:r>
              <a:rPr lang="fr-FR" sz="1500" dirty="0">
                <a:solidFill>
                  <a:srgbClr val="0070C0"/>
                </a:solidFill>
              </a:rPr>
              <a:t>tachycardie</a:t>
            </a:r>
            <a:r>
              <a:rPr lang="fr-FR" sz="1500" dirty="0"/>
              <a:t>: accélération de la fréquence cardiaque (FC)</a:t>
            </a:r>
          </a:p>
          <a:p>
            <a:pPr marL="982980" lvl="1" indent="-457200"/>
            <a:r>
              <a:rPr lang="fr-FR" sz="1500" dirty="0"/>
              <a:t>Lent (≤ 60 </a:t>
            </a:r>
            <a:r>
              <a:rPr lang="fr-FR" sz="1500" dirty="0" err="1"/>
              <a:t>batts</a:t>
            </a:r>
            <a:r>
              <a:rPr lang="fr-FR" sz="1500" dirty="0"/>
              <a:t>/mn) = </a:t>
            </a:r>
            <a:r>
              <a:rPr lang="fr-FR" sz="1500" dirty="0">
                <a:solidFill>
                  <a:srgbClr val="0070C0"/>
                </a:solidFill>
              </a:rPr>
              <a:t>bradycardie</a:t>
            </a:r>
            <a:r>
              <a:rPr lang="fr-FR" sz="1500" dirty="0"/>
              <a:t>: diminution de la FC</a:t>
            </a:r>
          </a:p>
          <a:p>
            <a:pPr marL="548640" lvl="2" indent="0">
              <a:buNone/>
            </a:pPr>
            <a:endParaRPr lang="fr-FR" sz="17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1600" b="1" dirty="0">
                <a:solidFill>
                  <a:srgbClr val="0070C0"/>
                </a:solidFill>
              </a:rPr>
              <a:t>Rythme</a:t>
            </a:r>
            <a:r>
              <a:rPr lang="fr-FR" sz="1600" b="1" dirty="0"/>
              <a:t> </a:t>
            </a:r>
            <a:r>
              <a:rPr lang="fr-FR" sz="1600" dirty="0"/>
              <a:t>(intervalle entre chaque </a:t>
            </a:r>
            <a:r>
              <a:rPr lang="fr-FR" sz="1600" dirty="0" err="1"/>
              <a:t>batts</a:t>
            </a:r>
            <a:r>
              <a:rPr lang="fr-FR" sz="1600" dirty="0"/>
              <a:t>)</a:t>
            </a:r>
            <a:r>
              <a:rPr lang="fr-FR" sz="1600" b="1" dirty="0"/>
              <a:t>:</a:t>
            </a:r>
          </a:p>
          <a:p>
            <a:pPr marL="982980" lvl="1" indent="-457200"/>
            <a:r>
              <a:rPr lang="fr-FR" sz="1500" dirty="0">
                <a:solidFill>
                  <a:srgbClr val="0070C0"/>
                </a:solidFill>
              </a:rPr>
              <a:t>Arythmie</a:t>
            </a:r>
            <a:r>
              <a:rPr lang="fr-FR" sz="1500" dirty="0"/>
              <a:t>: irrégularité des pulsations cardiaques.</a:t>
            </a:r>
          </a:p>
          <a:p>
            <a:pPr marL="548640" lvl="2" indent="0">
              <a:buNone/>
            </a:pPr>
            <a:endParaRPr lang="fr-FR" sz="18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1600" b="1" dirty="0">
                <a:solidFill>
                  <a:srgbClr val="0070C0"/>
                </a:solidFill>
              </a:rPr>
              <a:t>Fréquence et rythme en même temps:</a:t>
            </a:r>
          </a:p>
          <a:p>
            <a:pPr marL="982980" lvl="1" indent="-457200"/>
            <a:r>
              <a:rPr lang="fr-FR" sz="1500" dirty="0">
                <a:solidFill>
                  <a:srgbClr val="0070C0"/>
                </a:solidFill>
              </a:rPr>
              <a:t>Tachyarythmie</a:t>
            </a:r>
            <a:r>
              <a:rPr lang="fr-FR" sz="1500" dirty="0"/>
              <a:t>: accélération et irrégularité des pulsations cardiaques. </a:t>
            </a:r>
          </a:p>
          <a:p>
            <a:pPr marL="982980" lvl="1" indent="-457200"/>
            <a:r>
              <a:rPr lang="fr-FR" sz="1500" dirty="0">
                <a:solidFill>
                  <a:srgbClr val="0070C0"/>
                </a:solidFill>
              </a:rPr>
              <a:t>Bradyarythmie</a:t>
            </a:r>
            <a:r>
              <a:rPr lang="fr-FR" sz="1500" dirty="0"/>
              <a:t>: ralentissement et irrégularité des pulsations cardiaques.  </a:t>
            </a:r>
          </a:p>
          <a:p>
            <a:pPr marL="525780" lvl="1" indent="0">
              <a:buNone/>
            </a:pPr>
            <a:endParaRPr lang="fr-FR" sz="1500" dirty="0"/>
          </a:p>
          <a:p>
            <a:pPr lvl="1">
              <a:buFont typeface="Wingdings" pitchFamily="2" charset="2"/>
              <a:buChar char="ü"/>
            </a:pPr>
            <a:r>
              <a:rPr lang="fr-FR" sz="1600" b="1" dirty="0">
                <a:solidFill>
                  <a:srgbClr val="0070C0"/>
                </a:solidFill>
              </a:rPr>
              <a:t>Intensité, amplitude </a:t>
            </a:r>
            <a:r>
              <a:rPr lang="fr-FR" sz="1600" dirty="0"/>
              <a:t>(puissance du </a:t>
            </a:r>
            <a:r>
              <a:rPr lang="fr-FR" sz="1600" dirty="0" err="1"/>
              <a:t>batts</a:t>
            </a:r>
            <a:r>
              <a:rPr lang="fr-FR" sz="1600" dirty="0"/>
              <a:t>)</a:t>
            </a:r>
            <a:r>
              <a:rPr lang="fr-FR" sz="1600" b="1" dirty="0"/>
              <a:t> :</a:t>
            </a:r>
          </a:p>
          <a:p>
            <a:pPr marL="982980" lvl="1" indent="-457200"/>
            <a:r>
              <a:rPr lang="fr-FR" sz="1500" dirty="0">
                <a:solidFill>
                  <a:srgbClr val="0070C0"/>
                </a:solidFill>
              </a:rPr>
              <a:t>Pouls filant</a:t>
            </a:r>
            <a:r>
              <a:rPr lang="fr-FR" sz="1500" dirty="0"/>
              <a:t>: pouls difficilement perceptible, sensation d’une grande accélération, comme s’il était en continu.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C55543C-787C-407C-A211-FD415EE29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142FFC8-5998-4D01-A00F-0EC66193F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15</a:t>
            </a:fld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1C5CD81E-B8D3-4E9D-85C7-A40925444C7F}"/>
              </a:ext>
            </a:extLst>
          </p:cNvPr>
          <p:cNvSpPr txBox="1">
            <a:spLocks/>
          </p:cNvSpPr>
          <p:nvPr/>
        </p:nvSpPr>
        <p:spPr>
          <a:xfrm>
            <a:off x="822960" y="286604"/>
            <a:ext cx="3172976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algn="l" defTabSz="6858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600" kern="1200" spc="-38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2. Le pouls.</a:t>
            </a:r>
            <a:endParaRPr lang="fr-FR" dirty="0"/>
          </a:p>
        </p:txBody>
      </p:sp>
      <p:pic>
        <p:nvPicPr>
          <p:cNvPr id="8" name="Picture 2" descr="14 900+ Prendre Le Pouls Stock Illustrations, graphiques vectoriels ...">
            <a:extLst>
              <a:ext uri="{FF2B5EF4-FFF2-40B4-BE49-F238E27FC236}">
                <a16:creationId xmlns:a16="http://schemas.microsoft.com/office/drawing/2014/main" id="{CB56D1F7-4D85-42B6-A432-783093A15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1964" y="2800371"/>
            <a:ext cx="3617104" cy="1843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8362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2. Le pouls.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2132856"/>
            <a:ext cx="8363272" cy="435334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2400" b="1" dirty="0"/>
              <a:t>Les signes d’alerte.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400" dirty="0"/>
              <a:t>Les signes accompagnateurs. 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fr-FR" sz="2100" dirty="0"/>
              <a:t>Toute anomalie de pouls doit être complétée par:</a:t>
            </a:r>
          </a:p>
          <a:p>
            <a:pPr lvl="2"/>
            <a:r>
              <a:rPr lang="fr-FR" sz="2400" dirty="0"/>
              <a:t>la prise de la tension artérielle (pression artérielle) </a:t>
            </a:r>
          </a:p>
          <a:p>
            <a:pPr lvl="2"/>
            <a:r>
              <a:rPr lang="fr-FR" sz="2400" dirty="0"/>
              <a:t>de la température, </a:t>
            </a:r>
          </a:p>
          <a:p>
            <a:pPr lvl="2"/>
            <a:r>
              <a:rPr lang="fr-FR" sz="2400" dirty="0"/>
              <a:t>de la fréquence respiratoire,</a:t>
            </a:r>
          </a:p>
          <a:p>
            <a:pPr lvl="2"/>
            <a:r>
              <a:rPr lang="fr-FR" sz="2400" dirty="0"/>
              <a:t>de la surveillance de l’aspect de la peau (pâleur, sueur, marbrure des extrémités, cyanose…).</a:t>
            </a:r>
          </a:p>
          <a:p>
            <a:pPr lvl="2"/>
            <a:r>
              <a:rPr lang="fr-FR" sz="2400" dirty="0"/>
              <a:t>de l’état de conscience (signes neurologiques): confusion, somnolence, agitation, coma</a:t>
            </a:r>
          </a:p>
          <a:p>
            <a:pPr lvl="2"/>
            <a:r>
              <a:rPr lang="fr-FR" sz="2400" dirty="0"/>
              <a:t>présence de douleurs thoraciques?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D5AEA43-FAE5-4F0B-83EE-A4387EABF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1A449F6-75D9-4042-850C-9C06068F2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966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3. La tension artérielle.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2960" y="1845734"/>
            <a:ext cx="4829160" cy="4391578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1600" b="1" dirty="0"/>
              <a:t>Définition: </a:t>
            </a:r>
          </a:p>
          <a:p>
            <a:pPr marL="0" indent="0">
              <a:buNone/>
            </a:pPr>
            <a:r>
              <a:rPr lang="fr-FR" sz="1600" dirty="0"/>
              <a:t>C’est la mesure de la pression du sang circulant dans les artères. </a:t>
            </a:r>
          </a:p>
          <a:p>
            <a:pPr marL="0" indent="0">
              <a:buNone/>
            </a:pPr>
            <a:r>
              <a:rPr lang="fr-FR" sz="1600" dirty="0"/>
              <a:t>La TA dépend de la force de contraction du cœur, de la capacité de résistance des vaisseaux, et de la masse sanguine.</a:t>
            </a:r>
          </a:p>
          <a:p>
            <a:pPr marL="0" indent="0">
              <a:buNone/>
            </a:pPr>
            <a:r>
              <a:rPr lang="fr-FR" sz="1600" dirty="0"/>
              <a:t>L’unité de mesure est le millimètre de mercure (</a:t>
            </a:r>
            <a:r>
              <a:rPr lang="fr-FR" sz="1600" dirty="0" err="1"/>
              <a:t>mmHg</a:t>
            </a:r>
            <a:r>
              <a:rPr lang="fr-FR" sz="1600" dirty="0"/>
              <a:t>).</a:t>
            </a:r>
          </a:p>
          <a:p>
            <a:pPr marL="0" indent="0">
              <a:buNone/>
            </a:pPr>
            <a:endParaRPr lang="fr-FR" sz="1600" dirty="0"/>
          </a:p>
          <a:p>
            <a:pPr>
              <a:buFont typeface="Wingdings" pitchFamily="2" charset="2"/>
              <a:buChar char="Ø"/>
            </a:pPr>
            <a:r>
              <a:rPr lang="fr-FR" sz="1600" b="1" dirty="0"/>
              <a:t>But : </a:t>
            </a:r>
          </a:p>
          <a:p>
            <a:pPr marL="0" indent="0">
              <a:buNone/>
            </a:pPr>
            <a:r>
              <a:rPr lang="fr-FR" sz="1600" dirty="0"/>
              <a:t>Elle permet d’apprécier la fonction cardio-vasculaire en mesurant: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rgbClr val="0070C0"/>
                </a:solidFill>
              </a:rPr>
              <a:t>La pression systolique, ou maxima, qui traduit la contraction ventriculaire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rgbClr val="0070C0"/>
                </a:solidFill>
              </a:rPr>
              <a:t>La pression diastolique, ou minima, qui traduit la résistance des vaisseaux.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5C94ABE-F399-417F-8C92-4DD9CBFEF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9EDEF91-690A-4099-B952-CB7D8F241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17</a:t>
            </a:fld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5686967-6648-475A-A65B-2B382C04F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68" y="3130677"/>
            <a:ext cx="2624673" cy="201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097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3. La tension artérielle.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856885"/>
            <a:ext cx="5760640" cy="4380427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2800" b="1" dirty="0"/>
              <a:t>La mesure: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rgbClr val="0070C0"/>
                </a:solidFill>
              </a:rPr>
              <a:t>Vérifier qu’il n’y ait pas de contre-indication</a:t>
            </a:r>
            <a:r>
              <a:rPr lang="fr-FR" sz="2400" dirty="0"/>
              <a:t>: </a:t>
            </a:r>
          </a:p>
          <a:p>
            <a:pPr lvl="2"/>
            <a:r>
              <a:rPr lang="fr-FR" sz="2200" dirty="0"/>
              <a:t>chirurgie mammaire suite à un cancer, </a:t>
            </a:r>
          </a:p>
          <a:p>
            <a:pPr lvl="2"/>
            <a:r>
              <a:rPr lang="fr-FR" sz="2200" dirty="0"/>
              <a:t>fistule artério-veineuse chez une personne dialysée</a:t>
            </a:r>
          </a:p>
          <a:p>
            <a:pPr lvl="2"/>
            <a:r>
              <a:rPr lang="fr-FR" sz="2200" dirty="0"/>
              <a:t>bras perfusé</a:t>
            </a:r>
          </a:p>
          <a:p>
            <a:pPr lvl="2"/>
            <a:r>
              <a:rPr lang="fr-FR" sz="2200" dirty="0"/>
              <a:t>bras présentant une lésion traumatique</a:t>
            </a:r>
          </a:p>
          <a:p>
            <a:pPr lvl="2"/>
            <a:r>
              <a:rPr lang="fr-FR" sz="2200" dirty="0"/>
              <a:t>Bras hémiplégique…</a:t>
            </a:r>
          </a:p>
          <a:p>
            <a:pPr marL="548640" lvl="2" indent="0">
              <a:buNone/>
            </a:pPr>
            <a:endParaRPr lang="fr-FR" sz="22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400" dirty="0"/>
              <a:t>Comme pour tout soin, réaliser les gestes d’hygiène des mains avant et après.</a:t>
            </a:r>
          </a:p>
          <a:p>
            <a:pPr marL="274320" lvl="1" indent="0">
              <a:buNone/>
            </a:pPr>
            <a:endParaRPr lang="fr-FR" sz="24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400" dirty="0"/>
              <a:t>Sauf urgence, le patient doit être au repos (assis ou allongé) depuis quelques minutes.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754" y="4199047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7130" y="2060848"/>
            <a:ext cx="2752221" cy="2252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C688213-4C52-432A-AF31-1AAF5A2B9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6808BEF-CD9D-4605-A048-7B57F9633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4718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3. La tension artérielle.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3" y="1844824"/>
            <a:ext cx="5544615" cy="4464496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fr-FR" sz="2400" b="1" dirty="0"/>
              <a:t>Technique:</a:t>
            </a:r>
          </a:p>
          <a:p>
            <a:pPr lvl="1"/>
            <a:r>
              <a:rPr lang="fr-FR" sz="2400" dirty="0"/>
              <a:t>Dénuder le bras du patient, sans que les vêtements ne provoquent un effet garrot.</a:t>
            </a:r>
          </a:p>
          <a:p>
            <a:pPr lvl="1"/>
            <a:r>
              <a:rPr lang="fr-FR" sz="2400" dirty="0"/>
              <a:t>Choisir un brassard de taille adaptée au patient.</a:t>
            </a:r>
          </a:p>
          <a:p>
            <a:pPr lvl="1"/>
            <a:r>
              <a:rPr lang="fr-FR" sz="2400" dirty="0"/>
              <a:t>Appliquer le brassard sur le bras tendu, paume de la main vers le haut, à environ 2 cm (=2 largeurs de doigt) au-dessus du pli du coude, repère de l’artère, stéthoscope a positionné au niveau de l’artère humérale, face antérieure du bras.</a:t>
            </a:r>
          </a:p>
          <a:p>
            <a:pPr lvl="1"/>
            <a:r>
              <a:rPr lang="fr-FR" sz="2400" dirty="0"/>
              <a:t>Fermer le brassard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636912"/>
            <a:ext cx="2736850" cy="296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8FAE9D0-9EB9-4000-B2F6-568F0A58D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414B2B5-45BF-4AE0-B173-97C054DB2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1102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3. La tension artérielle.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1" y="1988840"/>
            <a:ext cx="2448273" cy="4248471"/>
          </a:xfrm>
        </p:spPr>
        <p:txBody>
          <a:bodyPr>
            <a:normAutofit fontScale="92500" lnSpcReduction="10000"/>
          </a:bodyPr>
          <a:lstStyle/>
          <a:p>
            <a:pPr lvl="1"/>
            <a:endParaRPr lang="fr-FR" dirty="0"/>
          </a:p>
          <a:p>
            <a:pPr lvl="1"/>
            <a:r>
              <a:rPr lang="fr-FR" sz="2400" dirty="0"/>
              <a:t>Positionner le stéthoscope, lyre vers l’avant</a:t>
            </a:r>
          </a:p>
          <a:p>
            <a:pPr marL="274320" lvl="1" indent="0">
              <a:buNone/>
            </a:pPr>
            <a:endParaRPr lang="fr-FR" sz="2400" dirty="0"/>
          </a:p>
          <a:p>
            <a:pPr lvl="1"/>
            <a:r>
              <a:rPr lang="fr-FR" sz="2400" dirty="0"/>
              <a:t>Localiser le pouls de l’artère, et placer le pavillon du stéthoscope sur ce trajet juste en dessous du brassard, et le maintenir en position.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346" y="4424692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10" y="2177718"/>
            <a:ext cx="2250951" cy="1686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810" y="4304117"/>
            <a:ext cx="1863650" cy="186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456" y="1843719"/>
            <a:ext cx="2875594" cy="2580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ECBC18E-A065-4471-BD84-FEDC24D9C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3F1345B-B984-4EBD-9EB3-7599AC1D1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8773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3. La tension artérielle.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877200"/>
            <a:ext cx="5400600" cy="4353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AB2BE2F-5CDF-44AF-AB23-F03E255F40F0}"/>
              </a:ext>
            </a:extLst>
          </p:cNvPr>
          <p:cNvSpPr txBox="1"/>
          <p:nvPr/>
        </p:nvSpPr>
        <p:spPr>
          <a:xfrm>
            <a:off x="4355976" y="4221088"/>
            <a:ext cx="55977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800" dirty="0"/>
              <a:t>On</a:t>
            </a:r>
            <a:r>
              <a:rPr lang="fr-FR" dirty="0"/>
              <a:t> 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920D23F-F671-4F75-B596-D8C3571EF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008C732-BCA6-4518-BBE7-EFD19E9E1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13910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576064"/>
          </a:xfrm>
        </p:spPr>
        <p:txBody>
          <a:bodyPr>
            <a:normAutofit/>
          </a:bodyPr>
          <a:lstStyle/>
          <a:p>
            <a:r>
              <a:rPr lang="fr-FR" dirty="0"/>
              <a:t>3. La tension artérielle.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4294" y="2406830"/>
            <a:ext cx="4759843" cy="3752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-51775" y="1700808"/>
            <a:ext cx="388843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fr-FR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fr-FR" dirty="0"/>
              <a:t>Vérifier que l’aiguille du manomètre est bien sur 0.</a:t>
            </a:r>
          </a:p>
          <a:p>
            <a:pPr lvl="1"/>
            <a:endParaRPr lang="fr-FR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fr-FR" dirty="0"/>
              <a:t>Fermer la valve de gonflage.</a:t>
            </a:r>
          </a:p>
          <a:p>
            <a:pPr lvl="1"/>
            <a:endParaRPr lang="fr-FR" dirty="0"/>
          </a:p>
          <a:p>
            <a:pPr marL="742950" lvl="1" indent="-285750">
              <a:buFont typeface="Arial" pitchFamily="34" charset="0"/>
              <a:buChar char="•"/>
            </a:pPr>
            <a:endParaRPr lang="fr-FR" dirty="0"/>
          </a:p>
          <a:p>
            <a:pPr lvl="1"/>
            <a:endParaRPr lang="fr-FR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fr-FR" dirty="0"/>
              <a:t>Gonfler le brassard en appuyant progressivement sur la poire jusqu’à ne plus entendre le bruit du pouls. Continuer à gonfler environ 20 </a:t>
            </a:r>
            <a:r>
              <a:rPr lang="fr-FR" dirty="0" err="1"/>
              <a:t>mmHg</a:t>
            </a:r>
            <a:r>
              <a:rPr lang="fr-FR" dirty="0"/>
              <a:t> après.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069" y="235207"/>
            <a:ext cx="2673275" cy="1777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21529B9-0467-4237-B4BD-3C240640A55C}"/>
              </a:ext>
            </a:extLst>
          </p:cNvPr>
          <p:cNvSpPr txBox="1"/>
          <p:nvPr/>
        </p:nvSpPr>
        <p:spPr>
          <a:xfrm>
            <a:off x="5004048" y="2852936"/>
            <a:ext cx="488410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900" dirty="0"/>
              <a:t>on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0AE4B0B-7AC7-4E61-8306-49B2CFE15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F3B083-E57B-40E2-AD77-18BD42AC4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3979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3. La tension artérielle.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1" y="1913854"/>
            <a:ext cx="3096344" cy="4035425"/>
          </a:xfrm>
        </p:spPr>
        <p:txBody>
          <a:bodyPr>
            <a:normAutofit/>
          </a:bodyPr>
          <a:lstStyle/>
          <a:p>
            <a:pPr lvl="1"/>
            <a:r>
              <a:rPr lang="fr-FR" sz="2000" dirty="0"/>
              <a:t>Dégonfler progressivement le brassard en ouvrant la valve.</a:t>
            </a:r>
          </a:p>
          <a:p>
            <a:pPr lvl="1"/>
            <a:r>
              <a:rPr lang="fr-FR" sz="2000" dirty="0"/>
              <a:t>Noter la pression sur le cadran dès que le bruit du </a:t>
            </a:r>
            <a:r>
              <a:rPr lang="el-GR" sz="2000" dirty="0"/>
              <a:t>π</a:t>
            </a:r>
            <a:r>
              <a:rPr lang="fr-FR" sz="2000" dirty="0"/>
              <a:t> redevient audible, et l’aiguille oscille sur le cadran. </a:t>
            </a:r>
          </a:p>
          <a:p>
            <a:pPr lvl="1"/>
            <a:r>
              <a:rPr lang="fr-FR" sz="2000" dirty="0"/>
              <a:t>Ce chiffre correspond à la </a:t>
            </a:r>
            <a:r>
              <a:rPr lang="fr-FR" sz="2000" b="1" dirty="0"/>
              <a:t>pression systolique ou maxima</a:t>
            </a:r>
            <a:r>
              <a:rPr lang="fr-FR" sz="2000" dirty="0"/>
              <a:t>, qui traduit la </a:t>
            </a:r>
            <a:r>
              <a:rPr lang="fr-FR" sz="2000" b="1" dirty="0"/>
              <a:t>contraction ventriculaire</a:t>
            </a:r>
            <a:r>
              <a:rPr lang="fr-FR" sz="2000" dirty="0"/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844824"/>
            <a:ext cx="5254625" cy="403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CE5088D-982D-49E0-86CE-0AE5D18EF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0444C09-B5C4-4085-A8C3-D73FD6621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7709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3. La tension artérielle.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1988840"/>
            <a:ext cx="4032448" cy="4240871"/>
          </a:xfrm>
        </p:spPr>
        <p:txBody>
          <a:bodyPr>
            <a:normAutofit/>
          </a:bodyPr>
          <a:lstStyle/>
          <a:p>
            <a:pPr lvl="1"/>
            <a:r>
              <a:rPr lang="fr-FR" sz="1800" dirty="0"/>
              <a:t>Continuer à dégonfler le brassard et noter la pression sur le cadran lorsque le bruit du pouls disparait. </a:t>
            </a:r>
          </a:p>
          <a:p>
            <a:pPr lvl="1"/>
            <a:r>
              <a:rPr lang="fr-FR" sz="1800" dirty="0"/>
              <a:t>Ce chiffre correspond à la </a:t>
            </a:r>
            <a:r>
              <a:rPr lang="fr-FR" sz="1800" b="1" dirty="0"/>
              <a:t>pression diastolique ou minima</a:t>
            </a:r>
            <a:r>
              <a:rPr lang="fr-FR" sz="1800" dirty="0"/>
              <a:t>, qui traduit la résistance des vaisseaux.</a:t>
            </a:r>
          </a:p>
          <a:p>
            <a:pPr marL="274320" lvl="1" indent="0">
              <a:buNone/>
            </a:pPr>
            <a:endParaRPr lang="fr-FR" sz="1800" dirty="0"/>
          </a:p>
          <a:p>
            <a:pPr lvl="1"/>
            <a:r>
              <a:rPr lang="fr-FR" sz="1800" dirty="0"/>
              <a:t>Dégonfler complétement le brassard.</a:t>
            </a:r>
          </a:p>
          <a:p>
            <a:pPr marL="0" indent="0">
              <a:buNone/>
            </a:pPr>
            <a:endParaRPr lang="fr-FR" sz="1800" dirty="0"/>
          </a:p>
          <a:p>
            <a:pPr lvl="1"/>
            <a:r>
              <a:rPr lang="fr-FR" sz="1800" dirty="0"/>
              <a:t>Au moindre doute, ne pas hésiter à la reprendre</a:t>
            </a:r>
          </a:p>
          <a:p>
            <a:pPr marL="274320" lvl="1" indent="0">
              <a:buNone/>
            </a:pPr>
            <a:endParaRPr lang="fr-FR" sz="1800" dirty="0"/>
          </a:p>
          <a:p>
            <a:pPr lvl="1"/>
            <a:r>
              <a:rPr lang="fr-FR" sz="1800" dirty="0"/>
              <a:t>On peut également changer de bras.</a:t>
            </a:r>
          </a:p>
          <a:p>
            <a:pPr lvl="1"/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057" y="2492896"/>
            <a:ext cx="4730719" cy="3736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11AC57B-DCF7-49C0-A338-C4E3AFDBE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B2A18DB-7BCE-4556-A7C7-572BCFA5C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6672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3. La tension artérielle.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916832"/>
            <a:ext cx="8208912" cy="4248472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2800" b="1" dirty="0"/>
              <a:t>Les normes:</a:t>
            </a:r>
          </a:p>
          <a:p>
            <a:pPr marL="0" indent="0">
              <a:buNone/>
            </a:pPr>
            <a:endParaRPr lang="fr-FR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400" dirty="0"/>
              <a:t>Chez l’adulte jeune, entre 120 à 140 </a:t>
            </a:r>
            <a:r>
              <a:rPr lang="fr-FR" sz="2400" dirty="0" err="1"/>
              <a:t>mmHg</a:t>
            </a:r>
            <a:r>
              <a:rPr lang="fr-FR" sz="2400" dirty="0"/>
              <a:t> pour la maximale, 60 à 80 </a:t>
            </a:r>
            <a:r>
              <a:rPr lang="fr-FR" sz="2400" dirty="0" err="1"/>
              <a:t>mmHg</a:t>
            </a:r>
            <a:r>
              <a:rPr lang="fr-FR" sz="2400" dirty="0"/>
              <a:t> pour la minimale.</a:t>
            </a:r>
          </a:p>
          <a:p>
            <a:pPr marL="274320" lvl="1" indent="0">
              <a:buNone/>
            </a:pPr>
            <a:endParaRPr lang="fr-FR" sz="24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400" dirty="0"/>
              <a:t>Chez la personne âgée, elle est fréquemment plus élevée, et varie entre 140 et 160 </a:t>
            </a:r>
            <a:r>
              <a:rPr lang="fr-FR" sz="2400" dirty="0" err="1"/>
              <a:t>mmHg</a:t>
            </a:r>
            <a:r>
              <a:rPr lang="fr-FR" sz="2400" dirty="0"/>
              <a:t> pour la maximale, et 80 à 90 </a:t>
            </a:r>
            <a:r>
              <a:rPr lang="fr-FR" sz="2400" dirty="0" err="1"/>
              <a:t>mmHg</a:t>
            </a:r>
            <a:r>
              <a:rPr lang="fr-FR" sz="2400" dirty="0"/>
              <a:t> pour la minimale.</a:t>
            </a:r>
          </a:p>
          <a:p>
            <a:pPr marL="274320" lvl="1" indent="0">
              <a:buNone/>
            </a:pPr>
            <a:endParaRPr lang="fr-FR" sz="24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400" dirty="0"/>
              <a:t>Chez l’enfant, la pression est plus basse (la maxima se situe autours de 100 </a:t>
            </a:r>
            <a:r>
              <a:rPr lang="fr-FR" sz="2400" dirty="0" err="1"/>
              <a:t>mmHg</a:t>
            </a:r>
            <a:r>
              <a:rPr lang="fr-FR" sz="2400" dirty="0"/>
              <a:t> pour la maxima et 40 </a:t>
            </a:r>
            <a:r>
              <a:rPr lang="fr-FR" sz="2400" dirty="0" err="1"/>
              <a:t>mmHg</a:t>
            </a:r>
            <a:r>
              <a:rPr lang="fr-FR" sz="2400" dirty="0"/>
              <a:t> pour la minima).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6F58B42-42EE-4452-A165-2D06D95AD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5902725-A197-4EEB-9EBC-67803666C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7303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/>
          </a:bodyPr>
          <a:lstStyle/>
          <a:p>
            <a:r>
              <a:rPr lang="fr-FR" dirty="0"/>
              <a:t>3. La tension artérielle.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988840"/>
            <a:ext cx="8712968" cy="381642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2400" dirty="0"/>
              <a:t>Les signes d’alerte:</a:t>
            </a:r>
          </a:p>
          <a:p>
            <a:pPr marL="0" indent="0">
              <a:buNone/>
            </a:pPr>
            <a:r>
              <a:rPr lang="fr-FR" sz="2400" b="1" dirty="0"/>
              <a:t>Hypotension</a:t>
            </a:r>
            <a:r>
              <a:rPr lang="fr-FR" sz="2400" dirty="0"/>
              <a:t>: pression artérielle systolique &lt; 90 </a:t>
            </a:r>
            <a:r>
              <a:rPr lang="fr-FR" sz="2400" dirty="0" err="1"/>
              <a:t>mmHg</a:t>
            </a:r>
            <a:r>
              <a:rPr lang="fr-FR" sz="2400" dirty="0"/>
              <a:t>, pression diastolique &lt; 50 </a:t>
            </a:r>
            <a:r>
              <a:rPr lang="fr-FR" sz="2400" dirty="0" err="1"/>
              <a:t>mmHg</a:t>
            </a:r>
            <a:endParaRPr lang="fr-FR" sz="2400" dirty="0"/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b="1" dirty="0"/>
              <a:t>Hypertension</a:t>
            </a:r>
            <a:r>
              <a:rPr lang="fr-FR" sz="2400" dirty="0"/>
              <a:t>:  pression systolique &gt;160, pression diastolique &gt;90 </a:t>
            </a:r>
            <a:r>
              <a:rPr lang="fr-FR" sz="2400" dirty="0" err="1"/>
              <a:t>mmHg</a:t>
            </a:r>
            <a:endParaRPr lang="fr-FR" sz="2400" dirty="0"/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b="1" dirty="0">
                <a:solidFill>
                  <a:srgbClr val="FF0000"/>
                </a:solidFill>
              </a:rPr>
              <a:t>Une pression artérielle supérieure ou inférieure aux paramètres standards doit immédiatement être signalée pour prise en charge.</a:t>
            </a:r>
          </a:p>
          <a:p>
            <a:pPr marL="0" indent="0">
              <a:buNone/>
            </a:pPr>
            <a:endParaRPr lang="fr-FR" dirty="0"/>
          </a:p>
          <a:p>
            <a:pPr>
              <a:buFont typeface="Wingdings" panose="05000000000000000000" pitchFamily="2" charset="2"/>
              <a:buChar char="Ø"/>
            </a:pP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E5CC94E-3EB1-4219-A036-BDC99E11A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0B15E53-914A-4D44-80F6-993C67C34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71112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fr-FR" dirty="0"/>
              <a:t>3. La tension artérielle.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772817"/>
            <a:ext cx="8712968" cy="165618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2000" b="1" dirty="0"/>
              <a:t>La mesure au tensiomètre automatique: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000" dirty="0"/>
              <a:t>Appliquer le brassard sur le bras tendu, paume vers le haut, à environ 2 cm au-dessus du pli du coude, aligner l’artère humérale et la flèche. Le fixer.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000" dirty="0"/>
              <a:t>Mettre l’appareil en route.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707208"/>
            <a:ext cx="2503165" cy="250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527949"/>
            <a:ext cx="2468779" cy="2682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7D31F67-DCD0-495A-A41B-090A577FB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7B0414A-C374-4848-93C3-30805ECE5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5541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576064"/>
          </a:xfrm>
        </p:spPr>
        <p:txBody>
          <a:bodyPr>
            <a:normAutofit/>
          </a:bodyPr>
          <a:lstStyle/>
          <a:p>
            <a:r>
              <a:rPr lang="fr-FR" dirty="0"/>
              <a:t>3. La tension artérielle.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7066" y="1916832"/>
            <a:ext cx="4248472" cy="2448272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2800" dirty="0"/>
              <a:t>La mesure, tensiomètre automatique.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400" dirty="0"/>
              <a:t>Enclencher la touche « mesure ».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400" dirty="0"/>
              <a:t>Attendre le gonflage et le dégonflage automatique du brassard.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400" dirty="0"/>
              <a:t>Relever les chiffres inscrits.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204" y="2348880"/>
            <a:ext cx="3744416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F4AAD48-87F5-46F6-A8C8-E776B09130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4342579"/>
            <a:ext cx="3238500" cy="1724025"/>
          </a:xfrm>
          <a:prstGeom prst="rect">
            <a:avLst/>
          </a:prstGeom>
        </p:spPr>
      </p:pic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3D44D43-99FD-4BB5-AD48-0188D4E3B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46293A-5F39-4B55-8667-FC899F2E8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0031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/>
          </a:bodyPr>
          <a:lstStyle/>
          <a:p>
            <a:r>
              <a:rPr lang="fr-FR" dirty="0"/>
              <a:t>3. La tension artérielle.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4263" y="1921915"/>
            <a:ext cx="3397657" cy="150708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fr-FR" sz="2000" dirty="0"/>
              <a:t>Décontaminer et ranger le matériel.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000" dirty="0"/>
              <a:t>Hygiène des mains.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000" dirty="0"/>
              <a:t>Transmettre à l’infirmière.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794" y="3861048"/>
            <a:ext cx="2376662" cy="237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22" y="3573016"/>
            <a:ext cx="3989993" cy="2372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B0CBE9D-47FD-4FF9-A3D7-C050078B0C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2262" y="1887674"/>
            <a:ext cx="2657475" cy="1714500"/>
          </a:xfrm>
          <a:prstGeom prst="rect">
            <a:avLst/>
          </a:prstGeom>
        </p:spPr>
      </p:pic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D9DBDB-0E66-4D81-8392-3CA3A3DB7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4CDA07-5305-4703-A6FC-AEBE41393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8882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/>
          </a:bodyPr>
          <a:lstStyle/>
          <a:p>
            <a:r>
              <a:rPr lang="fr-FR" dirty="0"/>
              <a:t>4. La saturation (SpO2).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2953" y="1884053"/>
            <a:ext cx="8193847" cy="1872208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2400" b="1" dirty="0"/>
              <a:t>Définition</a:t>
            </a:r>
            <a:r>
              <a:rPr lang="fr-FR" sz="2400" dirty="0"/>
              <a:t>:</a:t>
            </a:r>
          </a:p>
          <a:p>
            <a:pPr marL="0" indent="0">
              <a:buNone/>
            </a:pPr>
            <a:r>
              <a:rPr lang="fr-FR" sz="2400" dirty="0"/>
              <a:t>La saturation capillaire en O2 (SpO2) est le reflet exprimé en pourcentage, de la quantité d’oxygène transportée par les globules rouges, au niveau de la circulation capillaire.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>
                <a:solidFill>
                  <a:srgbClr val="0070C0"/>
                </a:solidFill>
              </a:rPr>
              <a:t>La valeur normale est supérieure à 97% en air ambiant.</a:t>
            </a:r>
          </a:p>
          <a:p>
            <a:pPr>
              <a:buFont typeface="Wingdings" panose="05000000000000000000" pitchFamily="2" charset="2"/>
              <a:buChar char="Ø"/>
            </a:pPr>
            <a:endParaRPr lang="fr-F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037" y="4365104"/>
            <a:ext cx="2628900" cy="141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203178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E8E09B7-59CA-4121-9D5A-517D83A2D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48A911E-66AF-4975-996C-168F16BE5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4651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/>
          </a:bodyPr>
          <a:lstStyle/>
          <a:p>
            <a:r>
              <a:rPr lang="fr-FR" dirty="0"/>
              <a:t>4. La saturation (SpO2).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772816"/>
            <a:ext cx="8784976" cy="4536504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1800" b="1" dirty="0"/>
              <a:t>Contraintes:</a:t>
            </a:r>
          </a:p>
          <a:p>
            <a:pPr marL="0" indent="0">
              <a:buNone/>
            </a:pPr>
            <a:r>
              <a:rPr lang="fr-FR" sz="1800" dirty="0"/>
              <a:t>La mesure de la SpO2 ne doit pas être prise sur un bras présentant:</a:t>
            </a:r>
          </a:p>
          <a:p>
            <a:pPr lvl="1"/>
            <a:r>
              <a:rPr lang="fr-FR" sz="1800" dirty="0"/>
              <a:t>Un brassard de mesure de la TA</a:t>
            </a:r>
          </a:p>
          <a:p>
            <a:pPr lvl="1"/>
            <a:r>
              <a:rPr lang="fr-FR" sz="1800" dirty="0"/>
              <a:t>Une lésion traumatique des doigts ou des ongles.</a:t>
            </a:r>
          </a:p>
          <a:p>
            <a:pPr lvl="1"/>
            <a:endParaRPr lang="fr-FR" sz="1800" dirty="0"/>
          </a:p>
          <a:p>
            <a:pPr marL="0" indent="0">
              <a:buNone/>
            </a:pPr>
            <a:r>
              <a:rPr lang="fr-FR" sz="1800" dirty="0"/>
              <a:t>La mesure doit être interprétée avec une grande prudence. </a:t>
            </a:r>
          </a:p>
          <a:p>
            <a:pPr marL="0" indent="0">
              <a:buNone/>
            </a:pPr>
            <a:r>
              <a:rPr lang="fr-FR" sz="1800" dirty="0"/>
              <a:t>Dans certains cas les valeurs peuvent être faussées , impossible à prendre, ou donner à tord des chiffres rassurants, quand:</a:t>
            </a:r>
          </a:p>
          <a:p>
            <a:pPr marL="0" indent="0">
              <a:buNone/>
            </a:pPr>
            <a:endParaRPr lang="fr-FR" sz="1800" dirty="0"/>
          </a:p>
          <a:p>
            <a:pPr lvl="1"/>
            <a:r>
              <a:rPr lang="fr-FR" sz="1800" dirty="0"/>
              <a:t>Le capteur est mal positionné</a:t>
            </a:r>
          </a:p>
          <a:p>
            <a:pPr lvl="1"/>
            <a:r>
              <a:rPr lang="fr-FR" sz="1800" dirty="0"/>
              <a:t>Le patient est agité</a:t>
            </a:r>
          </a:p>
          <a:p>
            <a:pPr lvl="1"/>
            <a:r>
              <a:rPr lang="fr-FR" sz="1800" dirty="0"/>
              <a:t>Il y a présence de vernis à ongle, ou de salissures</a:t>
            </a:r>
          </a:p>
          <a:p>
            <a:pPr lvl="1"/>
            <a:r>
              <a:rPr lang="fr-FR" sz="1800" dirty="0"/>
              <a:t>Il y a intoxication par des fumées d’incendie, ou par CO</a:t>
            </a:r>
          </a:p>
          <a:p>
            <a:pPr lvl="1"/>
            <a:r>
              <a:rPr lang="fr-FR" sz="1800" dirty="0"/>
              <a:t>Les extrémités sont froides (vasoconstriction)</a:t>
            </a:r>
          </a:p>
          <a:p>
            <a:pPr lvl="1"/>
            <a:r>
              <a:rPr lang="fr-FR" sz="1800" dirty="0"/>
              <a:t>La victime est en détresse circulatoire</a:t>
            </a:r>
          </a:p>
          <a:p>
            <a:pPr marL="0" indent="0">
              <a:buNone/>
            </a:pPr>
            <a:endParaRPr lang="fr-FR" dirty="0"/>
          </a:p>
          <a:p>
            <a:pPr>
              <a:buFont typeface="Wingdings" panose="05000000000000000000" pitchFamily="2" charset="2"/>
              <a:buChar char="Ø"/>
            </a:pP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51127E6-4993-4C74-9A1E-2BFD979FD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F94F5F3-7FBA-4635-A6A7-AC1333DA4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1224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/>
          </a:bodyPr>
          <a:lstStyle/>
          <a:p>
            <a:r>
              <a:rPr lang="fr-FR" dirty="0"/>
              <a:t>4. La saturation (SpO2).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844824"/>
            <a:ext cx="8712968" cy="216024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2000" b="1" dirty="0"/>
              <a:t>Contraintes:</a:t>
            </a:r>
          </a:p>
          <a:p>
            <a:pPr marL="0" indent="0">
              <a:buNone/>
            </a:pPr>
            <a:r>
              <a:rPr lang="fr-FR" sz="2000" dirty="0"/>
              <a:t>Il faut laisser l’appareil s’équilibrer avant de noter la mesure (avoir un bon signal).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dirty="0"/>
              <a:t>Les chiffres donnés par l’appareil doivent être cohérents avec l’examen clinique. </a:t>
            </a:r>
          </a:p>
          <a:p>
            <a:pPr marL="0" indent="0">
              <a:buNone/>
            </a:pPr>
            <a:r>
              <a:rPr lang="fr-FR" sz="2000" dirty="0"/>
              <a:t>En cas de doute, tester l’appareil sur une personne saine, puis reprendre la mesure.</a:t>
            </a:r>
          </a:p>
          <a:p>
            <a:pPr>
              <a:buFont typeface="Wingdings" panose="05000000000000000000" pitchFamily="2" charset="2"/>
              <a:buChar char="Ø"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DBEED64-E39D-482E-87BE-42C6F2D30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144" y="4113076"/>
            <a:ext cx="2447925" cy="17145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1CC33CE-0C78-4C92-B3F6-A2AB2AF384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4221088"/>
            <a:ext cx="2457450" cy="1714500"/>
          </a:xfrm>
          <a:prstGeom prst="rect">
            <a:avLst/>
          </a:prstGeom>
        </p:spPr>
      </p:pic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90542C7-C66D-455C-ADC8-FAD24D4D5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A346BC5-60BD-4775-9201-E19F9AA09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702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/>
          </a:bodyPr>
          <a:lstStyle/>
          <a:p>
            <a:r>
              <a:rPr lang="fr-FR" dirty="0"/>
              <a:t>4. La saturation (SpO2).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2551" y="1881740"/>
            <a:ext cx="5290525" cy="2016224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2000" b="1" dirty="0"/>
              <a:t>Réalisation:</a:t>
            </a:r>
          </a:p>
          <a:p>
            <a:pPr marL="0" indent="0">
              <a:buNone/>
            </a:pPr>
            <a:r>
              <a:rPr lang="fr-FR" sz="2000" dirty="0"/>
              <a:t>Placer le capteur SpO2, la cellule rouge positionnée sur un ongle du patient.</a:t>
            </a:r>
          </a:p>
          <a:p>
            <a:pPr marL="0" indent="0">
              <a:buNone/>
            </a:pPr>
            <a:r>
              <a:rPr lang="fr-FR" sz="2000" dirty="0"/>
              <a:t>2 valeurs s’affichent:</a:t>
            </a:r>
          </a:p>
          <a:p>
            <a:pPr lvl="1"/>
            <a:r>
              <a:rPr lang="fr-FR" sz="2000" dirty="0"/>
              <a:t>La SpO2</a:t>
            </a:r>
          </a:p>
          <a:p>
            <a:pPr lvl="1"/>
            <a:r>
              <a:rPr lang="fr-FR" sz="2000" dirty="0"/>
              <a:t>Le </a:t>
            </a:r>
            <a:r>
              <a:rPr lang="el-GR" sz="2000" dirty="0"/>
              <a:t>π</a:t>
            </a:r>
            <a:endParaRPr lang="fr-FR" sz="2000" dirty="0"/>
          </a:p>
          <a:p>
            <a:pPr>
              <a:buFont typeface="Wingdings" panose="05000000000000000000" pitchFamily="2" charset="2"/>
              <a:buChar char="Ø"/>
            </a:pPr>
            <a:endParaRPr lang="fr-F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077" y="4228247"/>
            <a:ext cx="3024336" cy="2014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225" y="2204864"/>
            <a:ext cx="2695575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668" y="3968148"/>
            <a:ext cx="2304256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765D94-3E27-4102-9D75-F119B4BE0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A78AD64-9145-4B6E-9E1A-74154FD1F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56679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/>
          </a:bodyPr>
          <a:lstStyle/>
          <a:p>
            <a:r>
              <a:rPr lang="fr-FR" dirty="0"/>
              <a:t>5. La fréquence respiratoire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988840"/>
            <a:ext cx="8280920" cy="424847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2000" b="1" dirty="0"/>
              <a:t>Définition:</a:t>
            </a:r>
          </a:p>
          <a:p>
            <a:pPr marL="274320" lvl="1" indent="0">
              <a:buNone/>
            </a:pPr>
            <a:r>
              <a:rPr lang="fr-FR" sz="2000" dirty="0"/>
              <a:t>Nombre de mouvements inspiratoires sur une minute.</a:t>
            </a:r>
          </a:p>
          <a:p>
            <a:pPr marL="274320" lvl="1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dirty="0"/>
              <a:t>On observe aussi:</a:t>
            </a:r>
          </a:p>
          <a:p>
            <a:r>
              <a:rPr lang="fr-FR" sz="2000" dirty="0"/>
              <a:t>=&gt; Le rythme </a:t>
            </a:r>
          </a:p>
          <a:p>
            <a:r>
              <a:rPr lang="fr-FR" sz="2000" dirty="0"/>
              <a:t>=&gt; L’amplitude (profond, superficiel…)</a:t>
            </a:r>
          </a:p>
          <a:p>
            <a:r>
              <a:rPr lang="fr-FR" sz="2000" dirty="0"/>
              <a:t>=&gt; Les bruits de la respiration (sifflements, crépitements…)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rgbClr val="0070C0"/>
                </a:solidFill>
              </a:rPr>
              <a:t>Valeurs normales:</a:t>
            </a:r>
          </a:p>
          <a:p>
            <a:r>
              <a:rPr lang="fr-FR" sz="2000" dirty="0">
                <a:solidFill>
                  <a:srgbClr val="0070C0"/>
                </a:solidFill>
              </a:rPr>
              <a:t>Enfants: 30 à 50/mouvements par mn</a:t>
            </a:r>
          </a:p>
          <a:p>
            <a:r>
              <a:rPr lang="fr-FR" sz="2000" dirty="0">
                <a:solidFill>
                  <a:srgbClr val="0070C0"/>
                </a:solidFill>
              </a:rPr>
              <a:t>Adultes: 12 à 20/mouvements par mn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61BA116-DA65-4537-9482-461718143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5721940-1F9C-471B-BB84-61AE908B4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16514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/>
          </a:bodyPr>
          <a:lstStyle/>
          <a:p>
            <a:r>
              <a:rPr lang="fr-FR" dirty="0"/>
              <a:t>5. La fréquence respiratoire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90872" y="1844824"/>
            <a:ext cx="8280920" cy="4176464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70C0"/>
                </a:solidFill>
              </a:rPr>
              <a:t>Hyperventilation: respiration très profonde et très rapide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70C0"/>
                </a:solidFill>
              </a:rPr>
              <a:t>Hypoventilation: respiration superficielle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70C0"/>
                </a:solidFill>
              </a:rPr>
              <a:t>Tachypnée: accélération du rythme respiratoire (&gt;20/mn)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 err="1">
                <a:solidFill>
                  <a:srgbClr val="0070C0"/>
                </a:solidFill>
              </a:rPr>
              <a:t>Bradypnée</a:t>
            </a:r>
            <a:r>
              <a:rPr lang="fr-FR" sz="2400" dirty="0">
                <a:solidFill>
                  <a:srgbClr val="0070C0"/>
                </a:solidFill>
              </a:rPr>
              <a:t>: diminution du rythme respiratoire (&lt;12/mn)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70C0"/>
                </a:solidFill>
              </a:rPr>
              <a:t>Hyperpnée: augmentation de l’amplitude respiratoire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70C0"/>
                </a:solidFill>
              </a:rPr>
              <a:t>Apnée: arrêt de la respiration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70C0"/>
                </a:solidFill>
              </a:rPr>
              <a:t>Dyspnée: gêne, difficultés respiratoire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70C0"/>
                </a:solidFill>
              </a:rPr>
              <a:t>Polypnée: respiration rapide et superficielle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70C0"/>
                </a:solidFill>
              </a:rPr>
              <a:t>Orthopnée: incapacité de respirer autrement qu’assis</a:t>
            </a:r>
          </a:p>
          <a:p>
            <a:pPr marL="0" indent="0">
              <a:buNone/>
            </a:pPr>
            <a:endParaRPr lang="fr-FR" dirty="0"/>
          </a:p>
          <a:p>
            <a:pPr>
              <a:buFont typeface="Wingdings" panose="05000000000000000000" pitchFamily="2" charset="2"/>
              <a:buChar char="Ø"/>
            </a:pPr>
            <a:endParaRPr lang="fr-FR" dirty="0"/>
          </a:p>
          <a:p>
            <a:pPr>
              <a:buFont typeface="Wingdings" panose="05000000000000000000" pitchFamily="2" charset="2"/>
              <a:buChar char="Ø"/>
            </a:pP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FC8F178-51A3-49DA-876E-F731BF64B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4691FEB-4D85-413B-9830-0ED323224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47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BB3410-1F1C-4D48-8F9D-EF3D125C2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6. La température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F85E013-B1EE-4C78-A983-2CB1AC70D8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805" y="2008385"/>
            <a:ext cx="4830291" cy="1450757"/>
          </a:xfrm>
        </p:spPr>
        <p:txBody>
          <a:bodyPr>
            <a:normAutofit fontScale="85000" lnSpcReduction="10000"/>
          </a:bodyPr>
          <a:lstStyle/>
          <a:p>
            <a:r>
              <a:rPr lang="fr-FR" sz="2400" dirty="0">
                <a:solidFill>
                  <a:srgbClr val="0070C0"/>
                </a:solidFill>
              </a:rPr>
              <a:t>Normes</a:t>
            </a:r>
            <a:r>
              <a:rPr lang="fr-FR" sz="2400" dirty="0"/>
              <a:t>: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400" dirty="0"/>
              <a:t>37°Celsius +/- 0,5 (entre 36°5 et 37°5 C)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400" dirty="0"/>
              <a:t>Hypothermie: &lt; 36°5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400" dirty="0"/>
              <a:t>Hyperthermie: &gt; 37°5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84F2FB5-C22F-459C-99ED-39BF87DD19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2243626"/>
            <a:ext cx="2886075" cy="17145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507AF49-2853-476F-B547-317D71442A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8645" y="4263390"/>
            <a:ext cx="2266950" cy="17145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B1622CE-55A6-40C1-B1CA-C46E00EECA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624" y="4354520"/>
            <a:ext cx="2457450" cy="1714500"/>
          </a:xfrm>
          <a:prstGeom prst="rect">
            <a:avLst/>
          </a:prstGeom>
        </p:spPr>
      </p:pic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1B62645-953B-433A-91CA-1623B0F6F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904F9BC-90DB-42B0-8F28-960B99351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09819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BB3410-1F1C-4D48-8F9D-EF3D125C2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7. La conscience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F85E013-B1EE-4C78-A983-2CB1AC70D8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916832"/>
            <a:ext cx="7543800" cy="4023360"/>
          </a:xfrm>
        </p:spPr>
        <p:txBody>
          <a:bodyPr>
            <a:normAutofit/>
          </a:bodyPr>
          <a:lstStyle/>
          <a:p>
            <a:r>
              <a:rPr lang="fr-FR" sz="2800" dirty="0"/>
              <a:t>Elle nécessite l’éveil et la perception consciente du monde extérieur. </a:t>
            </a:r>
          </a:p>
          <a:p>
            <a:r>
              <a:rPr lang="fr-FR" sz="2800" dirty="0"/>
              <a:t>C’est l’ensemble des sentiments et des pensées d’une personne. </a:t>
            </a:r>
          </a:p>
          <a:p>
            <a:r>
              <a:rPr lang="fr-FR" sz="2800" dirty="0"/>
              <a:t>Elle nécessite la connaissance de sa propre existence, ses sensations et la perception de son environnement. 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F672A7D-90D0-4790-BD98-733C405B2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539547B-3CA2-4524-AE74-FBFBA71EB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67061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BB3410-1F1C-4D48-8F9D-EF3D125C2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7. La conscience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F85E013-B1EE-4C78-A983-2CB1AC70D8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845734"/>
            <a:ext cx="5616624" cy="43915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400" b="1" dirty="0"/>
              <a:t>L’évaluation de la conscience: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/>
              <a:t>Réponse verbale (la personne répond aux question, ou non)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/>
              <a:t>Réponse motrice (la personne peut bouger, faire des gestes, ou non)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/>
              <a:t>Ouverture des yeux, ou non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/>
              <a:t>Réaction à la douleur, ou non</a:t>
            </a:r>
          </a:p>
          <a:p>
            <a:pPr marL="0" indent="0">
              <a:buNone/>
            </a:pPr>
            <a:r>
              <a:rPr lang="fr-FR" sz="2400" dirty="0"/>
              <a:t>Si pas de réponse verbale, pas de réponse motrice, pas d’ouverture des yeux, pas de réaction à la douleur, la personne est </a:t>
            </a:r>
            <a:r>
              <a:rPr lang="fr-FR" sz="2400" b="1" dirty="0"/>
              <a:t>inconsciente</a:t>
            </a:r>
            <a:r>
              <a:rPr lang="fr-FR" sz="2400" dirty="0"/>
              <a:t>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B881EB7-4B8D-43BC-9A48-FAE40CCAD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6124" y="3184272"/>
            <a:ext cx="2760651" cy="2044927"/>
          </a:xfrm>
          <a:prstGeom prst="rect">
            <a:avLst/>
          </a:prstGeom>
        </p:spPr>
      </p:pic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8BDE0F5-26CC-4CC4-9052-9E3E8A53C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F05EDB-2C02-439B-963A-613456BB0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03678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BB3410-1F1C-4D48-8F9D-EF3D125C2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7. La conscience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F85E013-B1EE-4C78-A983-2CB1AC70D8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898244"/>
            <a:ext cx="3322712" cy="36724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/>
              <a:t>L’évaluation de la conscience: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i="1" u="sng" dirty="0">
                <a:solidFill>
                  <a:srgbClr val="0070C0"/>
                </a:solidFill>
              </a:rPr>
              <a:t>Score de Glasgow</a:t>
            </a:r>
          </a:p>
          <a:p>
            <a:pPr marL="0" indent="0">
              <a:buNone/>
            </a:pPr>
            <a:endParaRPr lang="fr-FR" sz="2400" i="1" u="sng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fr-FR" sz="2400" dirty="0"/>
              <a:t>Conscience normale: 15</a:t>
            </a:r>
          </a:p>
          <a:p>
            <a:pPr marL="0" indent="0">
              <a:buNone/>
            </a:pPr>
            <a:r>
              <a:rPr lang="fr-FR" sz="2400" dirty="0"/>
              <a:t>À partir de 7: coma</a:t>
            </a:r>
          </a:p>
          <a:p>
            <a:pPr marL="0" indent="0">
              <a:buNone/>
            </a:pPr>
            <a:r>
              <a:rPr lang="fr-FR" sz="2400" dirty="0"/>
              <a:t>Décès: 3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9F52BBE-481F-4590-8437-5107638F4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944" y="1196752"/>
            <a:ext cx="4830830" cy="5102151"/>
          </a:xfrm>
          <a:prstGeom prst="rect">
            <a:avLst/>
          </a:prstGeom>
        </p:spPr>
      </p:pic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FCB104-72AB-4CD2-AFE7-5D240AE7C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301112-F408-4F0C-8B84-EF3FAA95B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221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BB3410-1F1C-4D48-8F9D-EF3D125C2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7. La conscience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F85E013-B1EE-4C78-A983-2CB1AC70D8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5" y="1868643"/>
            <a:ext cx="5196869" cy="419174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 </a:t>
            </a:r>
            <a:r>
              <a:rPr lang="fr-FR" sz="2400" dirty="0"/>
              <a:t>La personne peut être consciente, mais la conscience est altérée: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400" dirty="0"/>
              <a:t>Obnubilation (répète toujours la même chose)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400" dirty="0"/>
              <a:t>Désorientation temporo-spatiale (ne sait pas quel jour on est,  et/ou où on est, et/où qui il est…)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400" dirty="0"/>
              <a:t>Troubles de la parole / perte de tonus musculaire (AVC?)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400" dirty="0"/>
              <a:t>Convulsions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400" dirty="0"/>
              <a:t>…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50A3262-6A56-479D-992C-1E4C4DF86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2405" y="4365104"/>
            <a:ext cx="2809875" cy="17145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F1C87C-72C0-4B0B-B14A-2758718E08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2406" y="2060848"/>
            <a:ext cx="2238375" cy="1714500"/>
          </a:xfrm>
          <a:prstGeom prst="rect">
            <a:avLst/>
          </a:prstGeom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3F6431C-FA42-4B6B-A0A9-8F0AE1A0C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0F28AA1-63B4-4E57-977A-49E81E6D3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40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99606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08720"/>
            <a:ext cx="7463417" cy="5286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Image 2" descr=" ">
            <a:extLst>
              <a:ext uri="{FF2B5EF4-FFF2-40B4-BE49-F238E27FC236}">
                <a16:creationId xmlns:a16="http://schemas.microsoft.com/office/drawing/2014/main" id="{D48CB3C9-F02C-478F-B5F4-4BBB080D3EF6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104"/>
          <a:stretch/>
        </p:blipFill>
        <p:spPr bwMode="auto">
          <a:xfrm>
            <a:off x="7596336" y="119961"/>
            <a:ext cx="695325" cy="6286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848279C8-6C60-4588-9572-EEDD61F70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 2025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B506CD8-3CEC-432F-9607-BD45743C9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03C47-D2BD-4CDC-9BAE-6ACB0597855E}" type="slidenum">
              <a:rPr lang="fr-FR" smtClean="0"/>
              <a:t>41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745800"/>
      </p:ext>
    </p:extLst>
  </p:cSld>
  <p:clrMapOvr>
    <a:masterClrMapping/>
  </p:clrMapOvr>
</p:sld>
</file>

<file path=ppt/theme/theme1.xml><?xml version="1.0" encoding="utf-8"?>
<a:theme xmlns:a="http://schemas.openxmlformats.org/drawingml/2006/main" name="Rétrospective">
  <a:themeElements>
    <a:clrScheme name="Personnalisé 8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2E4F96"/>
      </a:accent1>
      <a:accent2>
        <a:srgbClr val="EEBB44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hème1">
  <a:themeElements>
    <a:clrScheme name="Personnalisé 8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2E4F96"/>
      </a:accent1>
      <a:accent2>
        <a:srgbClr val="EEBB44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ème1" id="{57DFDBB1-DBEC-429C-A1B1-73EC87A5F97E}" vid="{1E712DE7-9270-444F-A97D-5EA98172F480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1463</TotalTime>
  <Words>2308</Words>
  <Application>Microsoft Office PowerPoint</Application>
  <PresentationFormat>Affichage à l'écran (4:3)</PresentationFormat>
  <Paragraphs>358</Paragraphs>
  <Slides>41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41</vt:i4>
      </vt:variant>
    </vt:vector>
  </HeadingPairs>
  <TitlesOfParts>
    <vt:vector size="48" baseType="lpstr">
      <vt:lpstr>Arial</vt:lpstr>
      <vt:lpstr>Calibri</vt:lpstr>
      <vt:lpstr>Calibri Light</vt:lpstr>
      <vt:lpstr>Trebuchet MS</vt:lpstr>
      <vt:lpstr>Wingdings</vt:lpstr>
      <vt:lpstr>Rétrospective</vt:lpstr>
      <vt:lpstr>Thème1</vt:lpstr>
      <vt:lpstr>Les paramètres vitaux </vt:lpstr>
      <vt:lpstr>Les paramètres vitaux</vt:lpstr>
      <vt:lpstr>Les paramètres vitaux</vt:lpstr>
      <vt:lpstr>Les paramètres vitaux</vt:lpstr>
      <vt:lpstr>Les paramètres vitaux</vt:lpstr>
      <vt:lpstr>Les paramètres vitaux</vt:lpstr>
      <vt:lpstr>1. L’observation de la peau et des téguments.</vt:lpstr>
      <vt:lpstr>2. Le pouls.</vt:lpstr>
      <vt:lpstr>2. Le pouls.</vt:lpstr>
      <vt:lpstr>2. Le pouls.</vt:lpstr>
      <vt:lpstr>2. Le pouls.</vt:lpstr>
      <vt:lpstr>2. Le pouls.</vt:lpstr>
      <vt:lpstr>2. Le pouls.</vt:lpstr>
      <vt:lpstr>2. Le pouls.</vt:lpstr>
      <vt:lpstr>2. Le pouls.</vt:lpstr>
      <vt:lpstr>2. Le pouls.</vt:lpstr>
      <vt:lpstr>3. La tension artérielle.</vt:lpstr>
      <vt:lpstr>3. La tension artérielle.</vt:lpstr>
      <vt:lpstr>3. La tension artérielle.</vt:lpstr>
      <vt:lpstr>3. La tension artérielle.</vt:lpstr>
      <vt:lpstr>3. La tension artérielle.</vt:lpstr>
      <vt:lpstr>3. La tension artérielle.</vt:lpstr>
      <vt:lpstr>3. La tension artérielle.</vt:lpstr>
      <vt:lpstr>3. La tension artérielle.</vt:lpstr>
      <vt:lpstr>3. La tension artérielle.</vt:lpstr>
      <vt:lpstr>3. La tension artérielle.</vt:lpstr>
      <vt:lpstr>3. La tension artérielle.</vt:lpstr>
      <vt:lpstr>3. La tension artérielle.</vt:lpstr>
      <vt:lpstr>3. La tension artérielle.</vt:lpstr>
      <vt:lpstr>4. La saturation (SpO2).</vt:lpstr>
      <vt:lpstr>4. La saturation (SpO2).</vt:lpstr>
      <vt:lpstr>4. La saturation (SpO2).</vt:lpstr>
      <vt:lpstr>4. La saturation (SpO2).</vt:lpstr>
      <vt:lpstr>5. La fréquence respiratoire</vt:lpstr>
      <vt:lpstr>5. La fréquence respiratoire</vt:lpstr>
      <vt:lpstr>6. La température</vt:lpstr>
      <vt:lpstr>7. La conscience</vt:lpstr>
      <vt:lpstr>7. La conscience</vt:lpstr>
      <vt:lpstr>7. La conscience</vt:lpstr>
      <vt:lpstr>7. La conscience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PARAMETRES VITAUX POULS ET TENSION ARTERIELLE</dc:title>
  <dc:creator>sylvie</dc:creator>
  <cp:lastModifiedBy>GARRIEN-MAIRE Fabienne (CHLP)</cp:lastModifiedBy>
  <cp:revision>193</cp:revision>
  <dcterms:created xsi:type="dcterms:W3CDTF">2017-09-25T18:07:53Z</dcterms:created>
  <dcterms:modified xsi:type="dcterms:W3CDTF">2025-09-26T13:24:11Z</dcterms:modified>
</cp:coreProperties>
</file>