
<file path=[Content_Types].xml><?xml version="1.0" encoding="utf-8"?>
<Types xmlns="http://schemas.openxmlformats.org/package/2006/content-types">
  <Default Extension="tmp" ContentType="image/png"/>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1"/>
  </p:notesMasterIdLst>
  <p:handoutMasterIdLst>
    <p:handoutMasterId r:id="rId42"/>
  </p:handoutMasterIdLst>
  <p:sldIdLst>
    <p:sldId id="256" r:id="rId2"/>
    <p:sldId id="308" r:id="rId3"/>
    <p:sldId id="257" r:id="rId4"/>
    <p:sldId id="258" r:id="rId5"/>
    <p:sldId id="298" r:id="rId6"/>
    <p:sldId id="261" r:id="rId7"/>
    <p:sldId id="267" r:id="rId8"/>
    <p:sldId id="307" r:id="rId9"/>
    <p:sldId id="266" r:id="rId10"/>
    <p:sldId id="289" r:id="rId11"/>
    <p:sldId id="259" r:id="rId12"/>
    <p:sldId id="260" r:id="rId13"/>
    <p:sldId id="264" r:id="rId14"/>
    <p:sldId id="265" r:id="rId15"/>
    <p:sldId id="268" r:id="rId16"/>
    <p:sldId id="270" r:id="rId17"/>
    <p:sldId id="271" r:id="rId18"/>
    <p:sldId id="272" r:id="rId19"/>
    <p:sldId id="273" r:id="rId20"/>
    <p:sldId id="274" r:id="rId21"/>
    <p:sldId id="275" r:id="rId22"/>
    <p:sldId id="276" r:id="rId23"/>
    <p:sldId id="299" r:id="rId24"/>
    <p:sldId id="279" r:id="rId25"/>
    <p:sldId id="280" r:id="rId26"/>
    <p:sldId id="281" r:id="rId27"/>
    <p:sldId id="282" r:id="rId28"/>
    <p:sldId id="283" r:id="rId29"/>
    <p:sldId id="284" r:id="rId30"/>
    <p:sldId id="285" r:id="rId31"/>
    <p:sldId id="286" r:id="rId32"/>
    <p:sldId id="293" r:id="rId33"/>
    <p:sldId id="294" r:id="rId34"/>
    <p:sldId id="296" r:id="rId35"/>
    <p:sldId id="306" r:id="rId36"/>
    <p:sldId id="295" r:id="rId37"/>
    <p:sldId id="297" r:id="rId38"/>
    <p:sldId id="305" r:id="rId39"/>
    <p:sldId id="290" r:id="rId4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22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1"/>
            <a:ext cx="2945659" cy="496332"/>
          </a:xfrm>
          <a:prstGeom prst="rect">
            <a:avLst/>
          </a:prstGeom>
        </p:spPr>
        <p:txBody>
          <a:bodyPr vert="horz" lIns="91440" tIns="45720" rIns="91440" bIns="45720" rtlCol="0"/>
          <a:lstStyle>
            <a:lvl1pPr algn="r">
              <a:defRPr sz="1200"/>
            </a:lvl1pPr>
          </a:lstStyle>
          <a:p>
            <a:fld id="{0DA3CBB5-A222-44DB-9D92-3640EEBAF29F}" type="datetimeFigureOut">
              <a:rPr lang="fr-FR" smtClean="0"/>
              <a:t>24/09/2025</a:t>
            </a:fld>
            <a:endParaRPr lang="fr-FR"/>
          </a:p>
        </p:txBody>
      </p:sp>
      <p:sp>
        <p:nvSpPr>
          <p:cNvPr id="4" name="Espace réservé du pied de page 3"/>
          <p:cNvSpPr>
            <a:spLocks noGrp="1"/>
          </p:cNvSpPr>
          <p:nvPr>
            <p:ph type="ftr" sz="quarter" idx="2"/>
          </p:nvPr>
        </p:nvSpPr>
        <p:spPr>
          <a:xfrm>
            <a:off x="0" y="9428584"/>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6332"/>
          </a:xfrm>
          <a:prstGeom prst="rect">
            <a:avLst/>
          </a:prstGeom>
        </p:spPr>
        <p:txBody>
          <a:bodyPr vert="horz" lIns="91440" tIns="45720" rIns="91440" bIns="45720" rtlCol="0" anchor="b"/>
          <a:lstStyle>
            <a:lvl1pPr algn="r">
              <a:defRPr sz="1200"/>
            </a:lvl1pPr>
          </a:lstStyle>
          <a:p>
            <a:fld id="{D1DB18B9-8D8C-4EEB-BC5B-461D44153241}" type="slidenum">
              <a:rPr lang="fr-FR" smtClean="0"/>
              <a:t>‹N°›</a:t>
            </a:fld>
            <a:endParaRPr lang="fr-FR"/>
          </a:p>
        </p:txBody>
      </p:sp>
    </p:spTree>
    <p:extLst>
      <p:ext uri="{BB962C8B-B14F-4D97-AF65-F5344CB8AC3E}">
        <p14:creationId xmlns:p14="http://schemas.microsoft.com/office/powerpoint/2010/main" val="3227572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1"/>
            <a:ext cx="2945659" cy="496332"/>
          </a:xfrm>
          <a:prstGeom prst="rect">
            <a:avLst/>
          </a:prstGeom>
        </p:spPr>
        <p:txBody>
          <a:bodyPr vert="horz" lIns="91440" tIns="45720" rIns="91440" bIns="45720" rtlCol="0"/>
          <a:lstStyle>
            <a:lvl1pPr algn="r">
              <a:defRPr sz="1200"/>
            </a:lvl1pPr>
          </a:lstStyle>
          <a:p>
            <a:fld id="{C1E8D1C4-E640-4665-8065-4D193580E7C9}" type="datetimeFigureOut">
              <a:rPr lang="fr-FR" smtClean="0"/>
              <a:t>24/09/2025</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952"/>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711"/>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711"/>
            <a:ext cx="2945659" cy="496332"/>
          </a:xfrm>
          <a:prstGeom prst="rect">
            <a:avLst/>
          </a:prstGeom>
        </p:spPr>
        <p:txBody>
          <a:bodyPr vert="horz" lIns="91440" tIns="45720" rIns="91440" bIns="45720" rtlCol="0" anchor="b"/>
          <a:lstStyle>
            <a:lvl1pPr algn="r">
              <a:defRPr sz="1200"/>
            </a:lvl1pPr>
          </a:lstStyle>
          <a:p>
            <a:fld id="{8A0F2F8D-766C-494E-9E84-3063CC316AC0}" type="slidenum">
              <a:rPr lang="fr-FR" smtClean="0"/>
              <a:t>‹N°›</a:t>
            </a:fld>
            <a:endParaRPr lang="fr-FR"/>
          </a:p>
        </p:txBody>
      </p:sp>
    </p:spTree>
    <p:extLst>
      <p:ext uri="{BB962C8B-B14F-4D97-AF65-F5344CB8AC3E}">
        <p14:creationId xmlns:p14="http://schemas.microsoft.com/office/powerpoint/2010/main" val="2527415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ostéoblastes sont des cellules qui synthétisent la matrice de l’os et les ostéoclastes sont des cellules qui éliminent les tissus osseux </a:t>
            </a:r>
            <a:r>
              <a:rPr lang="fr-FR" dirty="0" err="1"/>
              <a:t>vieillisants</a:t>
            </a:r>
            <a:endParaRPr lang="fr-FR" dirty="0"/>
          </a:p>
        </p:txBody>
      </p:sp>
      <p:sp>
        <p:nvSpPr>
          <p:cNvPr id="4" name="Espace réservé du numéro de diapositive 3"/>
          <p:cNvSpPr>
            <a:spLocks noGrp="1"/>
          </p:cNvSpPr>
          <p:nvPr>
            <p:ph type="sldNum" sz="quarter" idx="5"/>
          </p:nvPr>
        </p:nvSpPr>
        <p:spPr/>
        <p:txBody>
          <a:bodyPr/>
          <a:lstStyle/>
          <a:p>
            <a:fld id="{8A0F2F8D-766C-494E-9E84-3063CC316AC0}" type="slidenum">
              <a:rPr lang="fr-FR" smtClean="0"/>
              <a:t>10</a:t>
            </a:fld>
            <a:endParaRPr lang="fr-FR"/>
          </a:p>
        </p:txBody>
      </p:sp>
    </p:spTree>
    <p:extLst>
      <p:ext uri="{BB962C8B-B14F-4D97-AF65-F5344CB8AC3E}">
        <p14:creationId xmlns:p14="http://schemas.microsoft.com/office/powerpoint/2010/main" val="1675717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2 temporaux</a:t>
            </a:r>
          </a:p>
          <a:p>
            <a:r>
              <a:rPr lang="fr-FR" dirty="0"/>
              <a:t>2 pariétaux</a:t>
            </a:r>
          </a:p>
        </p:txBody>
      </p:sp>
      <p:sp>
        <p:nvSpPr>
          <p:cNvPr id="4" name="Espace réservé du numéro de diapositive 3"/>
          <p:cNvSpPr>
            <a:spLocks noGrp="1"/>
          </p:cNvSpPr>
          <p:nvPr>
            <p:ph type="sldNum" sz="quarter" idx="5"/>
          </p:nvPr>
        </p:nvSpPr>
        <p:spPr/>
        <p:txBody>
          <a:bodyPr/>
          <a:lstStyle/>
          <a:p>
            <a:fld id="{8A0F2F8D-766C-494E-9E84-3063CC316AC0}" type="slidenum">
              <a:rPr lang="fr-FR" smtClean="0"/>
              <a:t>12</a:t>
            </a:fld>
            <a:endParaRPr lang="fr-FR"/>
          </a:p>
        </p:txBody>
      </p:sp>
    </p:spTree>
    <p:extLst>
      <p:ext uri="{BB962C8B-B14F-4D97-AF65-F5344CB8AC3E}">
        <p14:creationId xmlns:p14="http://schemas.microsoft.com/office/powerpoint/2010/main" val="1128191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A0F2F8D-766C-494E-9E84-3063CC316AC0}" type="slidenum">
              <a:rPr lang="fr-FR" smtClean="0"/>
              <a:t>19</a:t>
            </a:fld>
            <a:endParaRPr lang="fr-FR"/>
          </a:p>
        </p:txBody>
      </p:sp>
    </p:spTree>
    <p:extLst>
      <p:ext uri="{BB962C8B-B14F-4D97-AF65-F5344CB8AC3E}">
        <p14:creationId xmlns:p14="http://schemas.microsoft.com/office/powerpoint/2010/main" val="841537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8588522D-F0F9-4332-9232-FBA6E4E473F2}" type="datetime1">
              <a:rPr lang="en-US" smtClean="0"/>
              <a:t>9/24/2025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6695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F174524-5CDE-451C-B841-F355C9531725}" type="datetime1">
              <a:rPr lang="en-US" smtClean="0"/>
              <a:t>9/24/2025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pic>
        <p:nvPicPr>
          <p:cNvPr id="7" name="Image 6" descr=" ">
            <a:extLst>
              <a:ext uri="{FF2B5EF4-FFF2-40B4-BE49-F238E27FC236}">
                <a16:creationId xmlns:a16="http://schemas.microsoft.com/office/drawing/2014/main" id="{E251DD04-3C1C-47B4-8DF3-2249ACC0FC2E}"/>
              </a:ext>
            </a:extLst>
          </p:cNvPr>
          <p:cNvPicPr/>
          <p:nvPr/>
        </p:nvPicPr>
        <p:blipFill rotWithShape="1">
          <a:blip r:embed="rId2">
            <a:extLst>
              <a:ext uri="{28A0092B-C50C-407E-A947-70E740481C1C}">
                <a14:useLocalDpi xmlns:a14="http://schemas.microsoft.com/office/drawing/2010/main" val="0"/>
              </a:ext>
            </a:extLst>
          </a:blip>
          <a:srcRect b="43104"/>
          <a:stretch/>
        </p:blipFill>
        <p:spPr bwMode="auto">
          <a:xfrm>
            <a:off x="7553217" y="626393"/>
            <a:ext cx="521494" cy="6286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65495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E314EB69-1FF9-4513-98B3-AF072E8FF518}" type="datetime1">
              <a:rPr lang="en-US" smtClean="0"/>
              <a:t>9/24/2025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7867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B729974-7222-411F-A5BB-81ED09E959BF}" type="datetime1">
              <a:rPr lang="en-US" smtClean="0"/>
              <a:t>9/24/2025</a:t>
            </a:fld>
            <a:endParaRPr lang="en-US" dirty="0"/>
          </a:p>
        </p:txBody>
      </p:sp>
      <p:sp>
        <p:nvSpPr>
          <p:cNvPr id="6" name="Footer Placeholder 5"/>
          <p:cNvSpPr>
            <a:spLocks noGrp="1"/>
          </p:cNvSpPr>
          <p:nvPr>
            <p:ph type="ftr" sz="quarter" idx="11"/>
          </p:nvPr>
        </p:nvSpPr>
        <p:spPr/>
        <p:txBody>
          <a:bodyPr/>
          <a:lstStyle/>
          <a:p>
            <a:r>
              <a:rPr lang="en-US"/>
              <a:t>NOM CSF - DATE</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281809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82296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466344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456D93B-9C1C-4B84-87AF-6687DFEB0B5C}" type="datetime1">
              <a:rPr lang="en-US" smtClean="0"/>
              <a:t>9/24/2025</a:t>
            </a:fld>
            <a:endParaRPr lang="en-US" dirty="0"/>
          </a:p>
        </p:txBody>
      </p:sp>
      <p:sp>
        <p:nvSpPr>
          <p:cNvPr id="8" name="Footer Placeholder 7"/>
          <p:cNvSpPr>
            <a:spLocks noGrp="1"/>
          </p:cNvSpPr>
          <p:nvPr>
            <p:ph type="ftr" sz="quarter" idx="11"/>
          </p:nvPr>
        </p:nvSpPr>
        <p:spPr/>
        <p:txBody>
          <a:bodyPr/>
          <a:lstStyle/>
          <a:p>
            <a:r>
              <a:rPr lang="en-US"/>
              <a:t>NOM CSF - DATE</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093824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30F227C-954F-4DF7-9691-A03AF8592809}" type="datetime1">
              <a:rPr lang="en-US" smtClean="0"/>
              <a:t>9/24/2025</a:t>
            </a:fld>
            <a:endParaRPr lang="en-US" dirty="0"/>
          </a:p>
        </p:txBody>
      </p:sp>
      <p:sp>
        <p:nvSpPr>
          <p:cNvPr id="4" name="Footer Placeholder 3"/>
          <p:cNvSpPr>
            <a:spLocks noGrp="1"/>
          </p:cNvSpPr>
          <p:nvPr>
            <p:ph type="ftr" sz="quarter" idx="11"/>
          </p:nvPr>
        </p:nvSpPr>
        <p:spPr/>
        <p:txBody>
          <a:bodyPr/>
          <a:lstStyle/>
          <a:p>
            <a:r>
              <a:rPr lang="en-US"/>
              <a:t>NOM CSF - DATE</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096743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49094EB-8744-40D3-9AAF-022665240AFC}" type="datetime1">
              <a:rPr lang="en-US" smtClean="0"/>
              <a:t>9/24/2025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NOM CSF - DATE</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455737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CF7EFE7-B681-4224-83A9-FA58E6126514}" type="datetime1">
              <a:rPr lang="en-US" smtClean="0"/>
              <a:t>9/24/2025</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a:t>NOM CSF - DATE</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1128626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27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p:txBody>
          <a:bodyPr/>
          <a:lstStyle/>
          <a:p>
            <a:fld id="{832C6CDB-17A2-49DD-94E6-38853D9722EF}" type="datetime1">
              <a:rPr lang="en-US" smtClean="0"/>
              <a:t>9/24/2025</a:t>
            </a:fld>
            <a:endParaRPr lang="en-US" dirty="0"/>
          </a:p>
        </p:txBody>
      </p:sp>
      <p:sp>
        <p:nvSpPr>
          <p:cNvPr id="6" name="Footer Placeholder 5"/>
          <p:cNvSpPr>
            <a:spLocks noGrp="1"/>
          </p:cNvSpPr>
          <p:nvPr>
            <p:ph type="ftr" sz="quarter" idx="11"/>
          </p:nvPr>
        </p:nvSpPr>
        <p:spPr/>
        <p:txBody>
          <a:bodyPr/>
          <a:lstStyle/>
          <a:p>
            <a:r>
              <a:rPr lang="en-US"/>
              <a:t>NOM CSF - DATE</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3849065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F497263-FC0D-4A85-8A0F-FAE503A9302A}" type="datetime1">
              <a:rPr lang="en-US" smtClean="0"/>
              <a:t>9/24/2025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481338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CDD2274-C6A1-4B36-8AAC-8A33080CB119}" type="datetime1">
              <a:rPr lang="en-US" smtClean="0"/>
              <a:t>9/24/2025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790279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1F152880-174A-4825-A376-EC6B93E169C8}" type="datetime1">
              <a:rPr lang="en-US" smtClean="0"/>
              <a:t>9/24/2025</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r>
              <a:rPr lang="en-US"/>
              <a:t>NOM CSF - DATE</a:t>
            </a: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69E57DC2-970A-4B3E-BB1C-7A09969E49DF}" type="slidenum">
              <a:rPr lang="en-US" smtClean="0"/>
              <a:pPr/>
              <a:t>‹N°›</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570082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google.fr/url?sa=i&amp;rct=j&amp;q=&amp;esrc=s&amp;source=images&amp;cd=&amp;cad=rja&amp;uact=8&amp;ved=0ahUKEwiiqIDWoKDWAhWG1hQKHQ0lByoQjRwIBw&amp;url=http://sante-medecine.journaldesfemmes.com/faq/21771-os-definition&amp;psig=AFQjCNEd9_84nvWg_oy0lsTirp1eLJKI6Q&amp;ust=1505326566464791"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fr/url?sa=i&amp;rct=j&amp;q=&amp;esrc=s&amp;source=images&amp;cd=&amp;cad=rja&amp;uact=8&amp;ved=0ahUKEwiiqIDWoKDWAhWG1hQKHQ0lByoQjRwIBw&amp;url=http://sante-medecine.journaldesfemmes.com/faq/21771-os-definition&amp;psig=AFQjCNEd9_84nvWg_oy0lsTirp1eLJKI6Q&amp;ust=1505326566464791"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youtu.be/REWwSmnYuM0?si=e2sp4qSQAHUmDmDX" TargetMode="External"/><Relationship Id="rId2" Type="http://schemas.openxmlformats.org/officeDocument/2006/relationships/hyperlink" Target="https://www.google.com/url?sa=t&amp;source=web&amp;rct=j&amp;opi=89978449&amp;url=https://m.youtube.com/watch%3Fv%3DD1totyh4BpU%26t%3D118s&amp;ved=2ahUKEwjtyL_LyN6JAxXezgIHHZIsNRMQz40FegQIBBAN&amp;usg=AOvVaw2V_2-WH7XvrvUNm23R-GY_" TargetMode="External"/><Relationship Id="rId1" Type="http://schemas.openxmlformats.org/officeDocument/2006/relationships/slideLayout" Target="../slideLayouts/slideLayout2.xml"/><Relationship Id="rId4" Type="http://schemas.openxmlformats.org/officeDocument/2006/relationships/hyperlink" Target="https://youtu.be/3BNtwAgtMFo?si=kqW8610O67gvRX8G"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TD%20appareil%20locomoteur.do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27C3-03AB-4025-AB38-19B6F609C193}"/>
              </a:ext>
            </a:extLst>
          </p:cNvPr>
          <p:cNvSpPr>
            <a:spLocks noGrp="1"/>
          </p:cNvSpPr>
          <p:nvPr>
            <p:ph type="ctrTitle"/>
          </p:nvPr>
        </p:nvSpPr>
        <p:spPr/>
        <p:txBody>
          <a:bodyPr/>
          <a:lstStyle/>
          <a:p>
            <a:br>
              <a:rPr lang="fr-FR" dirty="0">
                <a:latin typeface="Trebuchet MS" panose="020B0603020202020204" pitchFamily="34" charset="0"/>
              </a:rPr>
            </a:br>
            <a:r>
              <a:rPr lang="fr-FR" dirty="0">
                <a:latin typeface="Trebuchet MS" panose="020B0603020202020204" pitchFamily="34" charset="0"/>
              </a:rPr>
              <a:t>Appareil locomoteur</a:t>
            </a:r>
            <a:br>
              <a:rPr lang="fr-FR" dirty="0">
                <a:latin typeface="Trebuchet MS" panose="020B0603020202020204" pitchFamily="34" charset="0"/>
              </a:rPr>
            </a:br>
            <a:br>
              <a:rPr lang="fr-FR" dirty="0">
                <a:latin typeface="Trebuchet MS" panose="020B0603020202020204" pitchFamily="34" charset="0"/>
              </a:rPr>
            </a:br>
            <a:endParaRPr lang="fr-FR" dirty="0">
              <a:latin typeface="Trebuchet MS" panose="020B0603020202020204" pitchFamily="34" charset="0"/>
            </a:endParaRPr>
          </a:p>
        </p:txBody>
      </p:sp>
      <p:sp>
        <p:nvSpPr>
          <p:cNvPr id="3" name="Sous-titre 2">
            <a:extLst>
              <a:ext uri="{FF2B5EF4-FFF2-40B4-BE49-F238E27FC236}">
                <a16:creationId xmlns:a16="http://schemas.microsoft.com/office/drawing/2014/main" id="{6991DA90-2A6A-4517-88BC-FB65914A7EF8}"/>
              </a:ext>
            </a:extLst>
          </p:cNvPr>
          <p:cNvSpPr>
            <a:spLocks noGrp="1"/>
          </p:cNvSpPr>
          <p:nvPr>
            <p:ph type="subTitle" idx="1"/>
          </p:nvPr>
        </p:nvSpPr>
        <p:spPr/>
        <p:txBody>
          <a:bodyPr/>
          <a:lstStyle/>
          <a:p>
            <a:r>
              <a:rPr lang="fr-FR" dirty="0">
                <a:solidFill>
                  <a:schemeClr val="tx1"/>
                </a:solidFill>
              </a:rPr>
              <a:t>BLOC 2 module 3</a:t>
            </a:r>
          </a:p>
          <a:p>
            <a:endParaRPr lang="fr-FR" dirty="0">
              <a:solidFill>
                <a:schemeClr val="tx1"/>
              </a:solidFill>
            </a:endParaRPr>
          </a:p>
        </p:txBody>
      </p:sp>
      <p:sp>
        <p:nvSpPr>
          <p:cNvPr id="4" name="Espace réservé du pied de page 3">
            <a:extLst>
              <a:ext uri="{FF2B5EF4-FFF2-40B4-BE49-F238E27FC236}">
                <a16:creationId xmlns:a16="http://schemas.microsoft.com/office/drawing/2014/main" id="{593E685E-0E97-413F-AB35-5E443B9A350D}"/>
              </a:ext>
            </a:extLst>
          </p:cNvPr>
          <p:cNvSpPr>
            <a:spLocks noGrp="1"/>
          </p:cNvSpPr>
          <p:nvPr>
            <p:ph type="ftr" sz="quarter" idx="11"/>
          </p:nvPr>
        </p:nvSpPr>
        <p:spPr/>
        <p:txBody>
          <a:bodyPr/>
          <a:lstStyle/>
          <a:p>
            <a:pPr defTabSz="342900"/>
            <a:r>
              <a:rPr lang="en-US" dirty="0">
                <a:latin typeface="Calibri" panose="020F0502020204030204"/>
              </a:rPr>
              <a:t>GARRIEN-MAIRE Fabienne- 2025</a:t>
            </a:r>
          </a:p>
        </p:txBody>
      </p:sp>
      <p:pic>
        <p:nvPicPr>
          <p:cNvPr id="6" name="Image 5">
            <a:extLst>
              <a:ext uri="{FF2B5EF4-FFF2-40B4-BE49-F238E27FC236}">
                <a16:creationId xmlns:a16="http://schemas.microsoft.com/office/drawing/2014/main" id="{B5ADD290-5821-4B1A-948E-8F3F3998AFB0}"/>
              </a:ext>
            </a:extLst>
          </p:cNvPr>
          <p:cNvPicPr/>
          <p:nvPr/>
        </p:nvPicPr>
        <p:blipFill rotWithShape="1">
          <a:blip r:embed="rId2" cstate="print">
            <a:extLst>
              <a:ext uri="{28A0092B-C50C-407E-A947-70E740481C1C}">
                <a14:useLocalDpi xmlns:a14="http://schemas.microsoft.com/office/drawing/2010/main" val="0"/>
              </a:ext>
            </a:extLst>
          </a:blip>
          <a:srcRect l="22652" t="32330" r="37500" b="40525"/>
          <a:stretch/>
        </p:blipFill>
        <p:spPr bwMode="auto">
          <a:xfrm>
            <a:off x="401143" y="1059627"/>
            <a:ext cx="2097128" cy="8572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791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A4AE854E-A4AE-9E14-6968-986ECEB98E62}"/>
              </a:ext>
            </a:extLst>
          </p:cNvPr>
          <p:cNvSpPr>
            <a:spLocks noGrp="1"/>
          </p:cNvSpPr>
          <p:nvPr>
            <p:ph type="ftr" sz="quarter" idx="11"/>
          </p:nvPr>
        </p:nvSpPr>
        <p:spPr/>
        <p:txBody>
          <a:bodyPr/>
          <a:lstStyle/>
          <a:p>
            <a:r>
              <a:rPr lang="fr-FR" dirty="0"/>
              <a:t>FGM-Septembre-2025</a:t>
            </a:r>
            <a:endParaRPr lang="en-US" dirty="0"/>
          </a:p>
        </p:txBody>
      </p:sp>
      <p:sp>
        <p:nvSpPr>
          <p:cNvPr id="3" name="ZoneTexte 2">
            <a:extLst>
              <a:ext uri="{FF2B5EF4-FFF2-40B4-BE49-F238E27FC236}">
                <a16:creationId xmlns:a16="http://schemas.microsoft.com/office/drawing/2014/main" id="{3D30F343-F1E7-4C03-2015-0991AA21A0B6}"/>
              </a:ext>
            </a:extLst>
          </p:cNvPr>
          <p:cNvSpPr txBox="1"/>
          <p:nvPr/>
        </p:nvSpPr>
        <p:spPr>
          <a:xfrm>
            <a:off x="7446762" y="2348880"/>
            <a:ext cx="1828800" cy="400110"/>
          </a:xfrm>
          <a:prstGeom prst="rect">
            <a:avLst/>
          </a:prstGeom>
          <a:noFill/>
        </p:spPr>
        <p:txBody>
          <a:bodyPr wrap="square" rtlCol="0">
            <a:spAutoFit/>
          </a:bodyPr>
          <a:lstStyle/>
          <a:p>
            <a:pPr algn="l"/>
            <a:r>
              <a:rPr lang="fr-FR" sz="2000" dirty="0"/>
              <a:t>Plan</a:t>
            </a:r>
          </a:p>
        </p:txBody>
      </p:sp>
      <p:pic>
        <p:nvPicPr>
          <p:cNvPr id="5" name="Image 4">
            <a:extLst>
              <a:ext uri="{FF2B5EF4-FFF2-40B4-BE49-F238E27FC236}">
                <a16:creationId xmlns:a16="http://schemas.microsoft.com/office/drawing/2014/main" id="{5C625B7E-E2CF-9CE2-4CD7-EE2447C5984F}"/>
              </a:ext>
            </a:extLst>
          </p:cNvPr>
          <p:cNvPicPr>
            <a:picLocks noChangeAspect="1"/>
          </p:cNvPicPr>
          <p:nvPr/>
        </p:nvPicPr>
        <p:blipFill>
          <a:blip r:embed="rId2"/>
          <a:stretch>
            <a:fillRect/>
          </a:stretch>
        </p:blipFill>
        <p:spPr>
          <a:xfrm>
            <a:off x="7749094" y="404664"/>
            <a:ext cx="612068" cy="576064"/>
          </a:xfrm>
          <a:prstGeom prst="rect">
            <a:avLst/>
          </a:prstGeom>
        </p:spPr>
      </p:pic>
      <p:sp>
        <p:nvSpPr>
          <p:cNvPr id="7" name="ZoneTexte 6">
            <a:extLst>
              <a:ext uri="{FF2B5EF4-FFF2-40B4-BE49-F238E27FC236}">
                <a16:creationId xmlns:a16="http://schemas.microsoft.com/office/drawing/2014/main" id="{170FDE8B-3960-AD82-CF61-36A242C33921}"/>
              </a:ext>
            </a:extLst>
          </p:cNvPr>
          <p:cNvSpPr txBox="1"/>
          <p:nvPr/>
        </p:nvSpPr>
        <p:spPr>
          <a:xfrm>
            <a:off x="395536" y="260648"/>
            <a:ext cx="6336704" cy="6001643"/>
          </a:xfrm>
          <a:prstGeom prst="rect">
            <a:avLst/>
          </a:prstGeom>
          <a:solidFill>
            <a:schemeClr val="bg1"/>
          </a:solidFill>
          <a:ln w="3175">
            <a:solidFill>
              <a:schemeClr val="bg1"/>
            </a:solidFill>
          </a:ln>
        </p:spPr>
        <p:txBody>
          <a:bodyPr wrap="square" rtlCol="0">
            <a:spAutoFit/>
          </a:bodyPr>
          <a:lstStyle/>
          <a:p>
            <a:pPr algn="l"/>
            <a:r>
              <a:rPr lang="fr-FR" sz="1600" dirty="0"/>
              <a:t>Introduction</a:t>
            </a:r>
          </a:p>
          <a:p>
            <a:pPr marL="342900" indent="-342900" algn="l">
              <a:buAutoNum type="arabicPeriod"/>
            </a:pPr>
            <a:r>
              <a:rPr lang="fr-FR" sz="1600" dirty="0"/>
              <a:t>Le système osseux</a:t>
            </a:r>
          </a:p>
          <a:p>
            <a:pPr algn="l"/>
            <a:r>
              <a:rPr lang="fr-FR" sz="1600" dirty="0"/>
              <a:t>	A. Rôle du système osseux</a:t>
            </a:r>
          </a:p>
          <a:p>
            <a:pPr algn="l"/>
            <a:r>
              <a:rPr lang="fr-FR" sz="1600" dirty="0"/>
              <a:t>	B. Types d’os</a:t>
            </a:r>
          </a:p>
          <a:p>
            <a:pPr algn="l"/>
            <a:r>
              <a:rPr lang="fr-FR" sz="1600" dirty="0"/>
              <a:t>2. Constitution du squelette osseux</a:t>
            </a:r>
          </a:p>
          <a:p>
            <a:pPr algn="l"/>
            <a:r>
              <a:rPr lang="fr-FR" sz="1600" dirty="0"/>
              <a:t>	A. Le squelette axial</a:t>
            </a:r>
          </a:p>
          <a:p>
            <a:pPr algn="l"/>
            <a:r>
              <a:rPr lang="fr-FR" sz="1600" dirty="0"/>
              <a:t>		a. Le crâne.</a:t>
            </a:r>
            <a:endParaRPr lang="fr-FR" sz="1600" b="1" u="sng" dirty="0"/>
          </a:p>
          <a:p>
            <a:pPr algn="l"/>
            <a:r>
              <a:rPr lang="fr-FR" sz="1600" dirty="0"/>
              <a:t>		b. Le rachis (colonne vertébrale). </a:t>
            </a:r>
            <a:endParaRPr lang="fr-FR" sz="1600" b="1" u="sng" dirty="0"/>
          </a:p>
          <a:p>
            <a:pPr algn="l"/>
            <a:r>
              <a:rPr lang="fr-FR" sz="1600" dirty="0"/>
              <a:t>		c. La cage thoracique.</a:t>
            </a:r>
          </a:p>
          <a:p>
            <a:pPr algn="l"/>
            <a:r>
              <a:rPr lang="fr-FR" sz="1600" dirty="0"/>
              <a:t>	B. Le squelette appendiculaire</a:t>
            </a:r>
          </a:p>
          <a:p>
            <a:pPr algn="l"/>
            <a:r>
              <a:rPr lang="fr-FR" sz="1600" dirty="0"/>
              <a:t>		a. La ceinture scapulaire</a:t>
            </a:r>
          </a:p>
          <a:p>
            <a:pPr algn="l"/>
            <a:r>
              <a:rPr lang="fr-FR" sz="1600" dirty="0"/>
              <a:t>		b. Le membre supérieur</a:t>
            </a:r>
          </a:p>
          <a:p>
            <a:pPr algn="l"/>
            <a:r>
              <a:rPr lang="fr-FR" sz="1600" dirty="0"/>
              <a:t>		c. La ceinture pelvienne = bassin</a:t>
            </a:r>
          </a:p>
          <a:p>
            <a:pPr algn="l"/>
            <a:r>
              <a:rPr lang="fr-FR" sz="1600" dirty="0"/>
              <a:t>		d. Le membre inférieur</a:t>
            </a:r>
          </a:p>
          <a:p>
            <a:pPr algn="l"/>
            <a:r>
              <a:rPr lang="fr-FR" sz="1600" dirty="0"/>
              <a:t>3 . Les articulations</a:t>
            </a:r>
          </a:p>
          <a:p>
            <a:pPr algn="l"/>
            <a:r>
              <a:rPr lang="fr-FR" sz="1600" dirty="0"/>
              <a:t>	A. Types d’articulation</a:t>
            </a:r>
          </a:p>
          <a:p>
            <a:pPr algn="l"/>
            <a:r>
              <a:rPr lang="fr-FR" sz="1600" dirty="0"/>
              <a:t>	B. Structure des articulations</a:t>
            </a:r>
          </a:p>
          <a:p>
            <a:pPr algn="l"/>
            <a:r>
              <a:rPr lang="fr-FR" sz="1600" dirty="0"/>
              <a:t>	C. Rôle des articulations</a:t>
            </a:r>
          </a:p>
          <a:p>
            <a:pPr algn="l"/>
            <a:r>
              <a:rPr lang="fr-FR" sz="1600" dirty="0"/>
              <a:t>	D . Pathologies</a:t>
            </a:r>
          </a:p>
          <a:p>
            <a:pPr algn="l"/>
            <a:r>
              <a:rPr lang="fr-FR" sz="1600" dirty="0"/>
              <a:t>4. Les muscles</a:t>
            </a:r>
          </a:p>
          <a:p>
            <a:pPr algn="l"/>
            <a:r>
              <a:rPr lang="fr-FR" sz="1600" dirty="0"/>
              <a:t>	A. Rôles</a:t>
            </a:r>
          </a:p>
          <a:p>
            <a:pPr algn="l"/>
            <a:r>
              <a:rPr lang="fr-FR" sz="1600" dirty="0"/>
              <a:t>	B. Classification</a:t>
            </a:r>
          </a:p>
          <a:p>
            <a:r>
              <a:rPr lang="fr-FR" sz="1600" dirty="0"/>
              <a:t> 	B. Propriétés </a:t>
            </a:r>
          </a:p>
          <a:p>
            <a:pPr algn="l"/>
            <a:r>
              <a:rPr lang="fr-FR" sz="1600" dirty="0"/>
              <a:t>	D. Le mouvement</a:t>
            </a:r>
          </a:p>
        </p:txBody>
      </p:sp>
    </p:spTree>
    <p:extLst>
      <p:ext uri="{BB962C8B-B14F-4D97-AF65-F5344CB8AC3E}">
        <p14:creationId xmlns:p14="http://schemas.microsoft.com/office/powerpoint/2010/main" val="1193858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FD757BC-FA4D-479E-8F9A-7917C20717B7}"/>
              </a:ext>
            </a:extLst>
          </p:cNvPr>
          <p:cNvPicPr>
            <a:picLocks noChangeAspect="1"/>
          </p:cNvPicPr>
          <p:nvPr/>
        </p:nvPicPr>
        <p:blipFill>
          <a:blip r:embed="rId2"/>
          <a:stretch>
            <a:fillRect/>
          </a:stretch>
        </p:blipFill>
        <p:spPr>
          <a:xfrm>
            <a:off x="7749094" y="404664"/>
            <a:ext cx="612068" cy="576064"/>
          </a:xfrm>
          <a:prstGeom prst="rect">
            <a:avLst/>
          </a:prstGeom>
        </p:spPr>
      </p:pic>
      <p:pic>
        <p:nvPicPr>
          <p:cNvPr id="1026" name="Picture 2" descr="Formation continue sur l'appareil locomoteur | Campus Santé">
            <a:extLst>
              <a:ext uri="{FF2B5EF4-FFF2-40B4-BE49-F238E27FC236}">
                <a16:creationId xmlns:a16="http://schemas.microsoft.com/office/drawing/2014/main" id="{8F345A6A-0915-43BA-B47E-0A3B73AED6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294530"/>
            <a:ext cx="5889848" cy="396491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30497454-2F65-4353-9CA1-C6BBE6AD25DA}"/>
              </a:ext>
            </a:extLst>
          </p:cNvPr>
          <p:cNvSpPr txBox="1"/>
          <p:nvPr/>
        </p:nvSpPr>
        <p:spPr>
          <a:xfrm>
            <a:off x="2051720" y="404664"/>
            <a:ext cx="2498576" cy="646331"/>
          </a:xfrm>
          <a:prstGeom prst="rect">
            <a:avLst/>
          </a:prstGeom>
          <a:noFill/>
        </p:spPr>
        <p:txBody>
          <a:bodyPr wrap="square" rtlCol="0">
            <a:spAutoFit/>
          </a:bodyPr>
          <a:lstStyle/>
          <a:p>
            <a:r>
              <a:rPr lang="fr-FR" sz="3600" dirty="0"/>
              <a:t>Introduction</a:t>
            </a:r>
          </a:p>
        </p:txBody>
      </p:sp>
      <p:sp>
        <p:nvSpPr>
          <p:cNvPr id="4" name="ZoneTexte 3">
            <a:extLst>
              <a:ext uri="{FF2B5EF4-FFF2-40B4-BE49-F238E27FC236}">
                <a16:creationId xmlns:a16="http://schemas.microsoft.com/office/drawing/2014/main" id="{E8D1A1F1-F51C-40FB-9965-B96392ED1BDC}"/>
              </a:ext>
            </a:extLst>
          </p:cNvPr>
          <p:cNvSpPr txBox="1"/>
          <p:nvPr/>
        </p:nvSpPr>
        <p:spPr>
          <a:xfrm>
            <a:off x="2467560" y="1072598"/>
            <a:ext cx="4669165" cy="1200329"/>
          </a:xfrm>
          <a:prstGeom prst="rect">
            <a:avLst/>
          </a:prstGeom>
          <a:noFill/>
        </p:spPr>
        <p:txBody>
          <a:bodyPr wrap="square" rtlCol="0">
            <a:spAutoFit/>
          </a:bodyPr>
          <a:lstStyle/>
          <a:p>
            <a:r>
              <a:rPr lang="fr-FR" dirty="0"/>
              <a:t>L’appareil locomoteur comprend 3 systèmes :</a:t>
            </a:r>
          </a:p>
          <a:p>
            <a:pPr marL="285750" indent="-285750">
              <a:buFontTx/>
              <a:buChar char="-"/>
            </a:pPr>
            <a:r>
              <a:rPr lang="fr-FR" dirty="0">
                <a:solidFill>
                  <a:srgbClr val="0070C0"/>
                </a:solidFill>
              </a:rPr>
              <a:t>Système osseux</a:t>
            </a:r>
          </a:p>
          <a:p>
            <a:pPr marL="285750" indent="-285750">
              <a:buFontTx/>
              <a:buChar char="-"/>
            </a:pPr>
            <a:r>
              <a:rPr lang="fr-FR" dirty="0">
                <a:solidFill>
                  <a:srgbClr val="0070C0"/>
                </a:solidFill>
              </a:rPr>
              <a:t>Système articulaire </a:t>
            </a:r>
          </a:p>
          <a:p>
            <a:pPr marL="285750" indent="-285750">
              <a:buFontTx/>
              <a:buChar char="-"/>
            </a:pPr>
            <a:r>
              <a:rPr lang="fr-FR" dirty="0">
                <a:solidFill>
                  <a:srgbClr val="0070C0"/>
                </a:solidFill>
              </a:rPr>
              <a:t>Système musculaire </a:t>
            </a:r>
          </a:p>
        </p:txBody>
      </p:sp>
    </p:spTree>
    <p:extLst>
      <p:ext uri="{BB962C8B-B14F-4D97-AF65-F5344CB8AC3E}">
        <p14:creationId xmlns:p14="http://schemas.microsoft.com/office/powerpoint/2010/main" val="1881443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Le système osseux</a:t>
            </a:r>
          </a:p>
        </p:txBody>
      </p:sp>
      <p:pic>
        <p:nvPicPr>
          <p:cNvPr id="4" name="Image 3">
            <a:extLst>
              <a:ext uri="{FF2B5EF4-FFF2-40B4-BE49-F238E27FC236}">
                <a16:creationId xmlns:a16="http://schemas.microsoft.com/office/drawing/2014/main" id="{01DB25E0-30D2-4EE0-B018-005E0D760BF4}"/>
              </a:ext>
            </a:extLst>
          </p:cNvPr>
          <p:cNvPicPr>
            <a:picLocks noChangeAspect="1"/>
          </p:cNvPicPr>
          <p:nvPr/>
        </p:nvPicPr>
        <p:blipFill>
          <a:blip r:embed="rId2"/>
          <a:stretch>
            <a:fillRect/>
          </a:stretch>
        </p:blipFill>
        <p:spPr>
          <a:xfrm>
            <a:off x="8071051" y="404664"/>
            <a:ext cx="615749" cy="579170"/>
          </a:xfrm>
          <a:prstGeom prst="rect">
            <a:avLst/>
          </a:prstGeom>
        </p:spPr>
      </p:pic>
      <p:pic>
        <p:nvPicPr>
          <p:cNvPr id="2052" name="Picture 4" descr="Anatomie dessinant la structure osseuse humaine système squelettique ...">
            <a:extLst>
              <a:ext uri="{FF2B5EF4-FFF2-40B4-BE49-F238E27FC236}">
                <a16:creationId xmlns:a16="http://schemas.microsoft.com/office/drawing/2014/main" id="{E17D3A0F-2FCF-456F-98CD-696C442B8F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1844824"/>
            <a:ext cx="2808312" cy="4365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2043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9249" y="404664"/>
            <a:ext cx="3892192" cy="5909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6732240" y="3789040"/>
            <a:ext cx="2260875" cy="646331"/>
          </a:xfrm>
          <a:prstGeom prst="rect">
            <a:avLst/>
          </a:prstGeom>
          <a:noFill/>
        </p:spPr>
        <p:txBody>
          <a:bodyPr wrap="none" rtlCol="0">
            <a:spAutoFit/>
          </a:bodyPr>
          <a:lstStyle/>
          <a:p>
            <a:r>
              <a:rPr lang="fr-FR" dirty="0"/>
              <a:t>206 os constituent</a:t>
            </a:r>
          </a:p>
          <a:p>
            <a:r>
              <a:rPr lang="fr-FR" dirty="0"/>
              <a:t>La charpente du corps</a:t>
            </a:r>
          </a:p>
        </p:txBody>
      </p:sp>
      <p:sp>
        <p:nvSpPr>
          <p:cNvPr id="3" name="Rectangle 2">
            <a:extLst>
              <a:ext uri="{FF2B5EF4-FFF2-40B4-BE49-F238E27FC236}">
                <a16:creationId xmlns:a16="http://schemas.microsoft.com/office/drawing/2014/main" id="{C2D01BC8-19C5-4E98-88A7-58CE645AB04D}"/>
              </a:ext>
            </a:extLst>
          </p:cNvPr>
          <p:cNvSpPr/>
          <p:nvPr/>
        </p:nvSpPr>
        <p:spPr>
          <a:xfrm>
            <a:off x="1880253" y="545417"/>
            <a:ext cx="936105" cy="4894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29C20DA4-B0C5-48B3-B272-982D0BB4D17A}"/>
              </a:ext>
            </a:extLst>
          </p:cNvPr>
          <p:cNvSpPr/>
          <p:nvPr/>
        </p:nvSpPr>
        <p:spPr>
          <a:xfrm>
            <a:off x="5108049" y="508384"/>
            <a:ext cx="972108" cy="4894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A8538D98-5598-452D-9DDD-D510B1A5AF22}"/>
              </a:ext>
            </a:extLst>
          </p:cNvPr>
          <p:cNvSpPr/>
          <p:nvPr/>
        </p:nvSpPr>
        <p:spPr>
          <a:xfrm>
            <a:off x="5144051" y="5805264"/>
            <a:ext cx="936106" cy="5443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906C563-6E0E-4F29-8D3E-32D9B9B98DC0}"/>
              </a:ext>
            </a:extLst>
          </p:cNvPr>
          <p:cNvSpPr/>
          <p:nvPr/>
        </p:nvSpPr>
        <p:spPr>
          <a:xfrm>
            <a:off x="1880252" y="5805264"/>
            <a:ext cx="936106" cy="5443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DEB5A7F5-846D-403E-A3C9-647D648FA87F}"/>
              </a:ext>
            </a:extLst>
          </p:cNvPr>
          <p:cNvPicPr>
            <a:picLocks noChangeAspect="1"/>
          </p:cNvPicPr>
          <p:nvPr/>
        </p:nvPicPr>
        <p:blipFill>
          <a:blip r:embed="rId3"/>
          <a:stretch>
            <a:fillRect/>
          </a:stretch>
        </p:blipFill>
        <p:spPr>
          <a:xfrm>
            <a:off x="7749094" y="404664"/>
            <a:ext cx="612068" cy="576064"/>
          </a:xfrm>
          <a:prstGeom prst="rect">
            <a:avLst/>
          </a:prstGeom>
        </p:spPr>
      </p:pic>
    </p:spTree>
    <p:extLst>
      <p:ext uri="{BB962C8B-B14F-4D97-AF65-F5344CB8AC3E}">
        <p14:creationId xmlns:p14="http://schemas.microsoft.com/office/powerpoint/2010/main" val="3350255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60648"/>
            <a:ext cx="4248472" cy="6013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6228184" y="3766206"/>
            <a:ext cx="2260875" cy="646331"/>
          </a:xfrm>
          <a:prstGeom prst="rect">
            <a:avLst/>
          </a:prstGeom>
          <a:noFill/>
        </p:spPr>
        <p:txBody>
          <a:bodyPr wrap="none" rtlCol="0">
            <a:spAutoFit/>
          </a:bodyPr>
          <a:lstStyle/>
          <a:p>
            <a:r>
              <a:rPr lang="fr-FR" dirty="0"/>
              <a:t>206 os constituent</a:t>
            </a:r>
          </a:p>
          <a:p>
            <a:r>
              <a:rPr lang="fr-FR" dirty="0"/>
              <a:t>La charpente du corps</a:t>
            </a:r>
          </a:p>
        </p:txBody>
      </p:sp>
      <p:pic>
        <p:nvPicPr>
          <p:cNvPr id="5" name="Image 4">
            <a:extLst>
              <a:ext uri="{FF2B5EF4-FFF2-40B4-BE49-F238E27FC236}">
                <a16:creationId xmlns:a16="http://schemas.microsoft.com/office/drawing/2014/main" id="{091CC7AD-6AAB-4800-909E-5F620B30A2E0}"/>
              </a:ext>
            </a:extLst>
          </p:cNvPr>
          <p:cNvPicPr>
            <a:picLocks noChangeAspect="1"/>
          </p:cNvPicPr>
          <p:nvPr/>
        </p:nvPicPr>
        <p:blipFill>
          <a:blip r:embed="rId3"/>
          <a:stretch>
            <a:fillRect/>
          </a:stretch>
        </p:blipFill>
        <p:spPr>
          <a:xfrm>
            <a:off x="7749094" y="404664"/>
            <a:ext cx="612068" cy="576064"/>
          </a:xfrm>
          <a:prstGeom prst="rect">
            <a:avLst/>
          </a:prstGeom>
        </p:spPr>
      </p:pic>
    </p:spTree>
    <p:extLst>
      <p:ext uri="{BB962C8B-B14F-4D97-AF65-F5344CB8AC3E}">
        <p14:creationId xmlns:p14="http://schemas.microsoft.com/office/powerpoint/2010/main" val="1633490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Rôle du système osseux</a:t>
            </a:r>
          </a:p>
        </p:txBody>
      </p:sp>
      <p:sp>
        <p:nvSpPr>
          <p:cNvPr id="3" name="Espace réservé du contenu 2"/>
          <p:cNvSpPr>
            <a:spLocks noGrp="1"/>
          </p:cNvSpPr>
          <p:nvPr>
            <p:ph idx="1"/>
          </p:nvPr>
        </p:nvSpPr>
        <p:spPr>
          <a:xfrm>
            <a:off x="611560" y="2060848"/>
            <a:ext cx="7543800" cy="3628752"/>
          </a:xfrm>
        </p:spPr>
        <p:txBody>
          <a:bodyPr>
            <a:normAutofit fontScale="92500" lnSpcReduction="10000"/>
          </a:bodyPr>
          <a:lstStyle/>
          <a:p>
            <a:pPr>
              <a:buFont typeface="Wingdings" panose="05000000000000000000" pitchFamily="2" charset="2"/>
              <a:buChar char="ü"/>
            </a:pPr>
            <a:r>
              <a:rPr lang="fr-FR" sz="2400" dirty="0">
                <a:solidFill>
                  <a:srgbClr val="0070C0"/>
                </a:solidFill>
              </a:rPr>
              <a:t>Il sert de charpente pour l’organisme</a:t>
            </a:r>
          </a:p>
          <a:p>
            <a:pPr>
              <a:buFont typeface="Wingdings" panose="05000000000000000000" pitchFamily="2" charset="2"/>
              <a:buChar char="ü"/>
            </a:pPr>
            <a:r>
              <a:rPr lang="fr-FR" sz="2400" dirty="0">
                <a:solidFill>
                  <a:srgbClr val="0070C0"/>
                </a:solidFill>
              </a:rPr>
              <a:t>Il protège les organes mous, ou viscères nichés dans les grandes cavités qu’il forme (crâne, thorax, bassin).</a:t>
            </a:r>
          </a:p>
          <a:p>
            <a:pPr>
              <a:buFont typeface="Wingdings" panose="05000000000000000000" pitchFamily="2" charset="2"/>
              <a:buChar char="ü"/>
            </a:pPr>
            <a:r>
              <a:rPr lang="fr-FR" sz="2400" dirty="0">
                <a:solidFill>
                  <a:srgbClr val="0070C0"/>
                </a:solidFill>
              </a:rPr>
              <a:t>Il contient la moelle osseuse, qui élabore les éléments figurés du sang (Globules Blancs(GB), Globules Rouges (GR), Plaquettes) </a:t>
            </a:r>
          </a:p>
          <a:p>
            <a:pPr>
              <a:buFont typeface="Wingdings" panose="05000000000000000000" pitchFamily="2" charset="2"/>
              <a:buChar char="ü"/>
            </a:pPr>
            <a:r>
              <a:rPr lang="fr-FR" sz="2400" dirty="0">
                <a:solidFill>
                  <a:srgbClr val="0070C0"/>
                </a:solidFill>
              </a:rPr>
              <a:t>Il intervient dans la motricité grâce aux ligaments qui relient les os entre eux et aux muscles qui sont reliés aux os grâce aux tendons</a:t>
            </a:r>
          </a:p>
          <a:p>
            <a:pPr>
              <a:buFont typeface="Wingdings" panose="05000000000000000000" pitchFamily="2" charset="2"/>
              <a:buChar char="ü"/>
            </a:pPr>
            <a:r>
              <a:rPr lang="fr-FR" sz="2400" dirty="0">
                <a:solidFill>
                  <a:srgbClr val="0070C0"/>
                </a:solidFill>
              </a:rPr>
              <a:t>Il représente une réserve importante de minéraux, en particulier le calcium et le phosphore</a:t>
            </a:r>
          </a:p>
          <a:p>
            <a:pPr marL="0" indent="0">
              <a:buNone/>
            </a:pPr>
            <a:endParaRPr lang="fr-FR" sz="2400" dirty="0"/>
          </a:p>
        </p:txBody>
      </p:sp>
    </p:spTree>
    <p:extLst>
      <p:ext uri="{BB962C8B-B14F-4D97-AF65-F5344CB8AC3E}">
        <p14:creationId xmlns:p14="http://schemas.microsoft.com/office/powerpoint/2010/main" val="2129070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1F753D-0B70-44AC-B6C2-C9A453433634}"/>
              </a:ext>
            </a:extLst>
          </p:cNvPr>
          <p:cNvSpPr>
            <a:spLocks noGrp="1"/>
          </p:cNvSpPr>
          <p:nvPr>
            <p:ph type="title"/>
          </p:nvPr>
        </p:nvSpPr>
        <p:spPr/>
        <p:txBody>
          <a:bodyPr/>
          <a:lstStyle/>
          <a:p>
            <a:r>
              <a:rPr lang="fr-FR" dirty="0"/>
              <a:t>B. Types d’os</a:t>
            </a:r>
          </a:p>
        </p:txBody>
      </p:sp>
      <p:sp>
        <p:nvSpPr>
          <p:cNvPr id="5" name="Espace réservé du contenu 2">
            <a:extLst>
              <a:ext uri="{FF2B5EF4-FFF2-40B4-BE49-F238E27FC236}">
                <a16:creationId xmlns:a16="http://schemas.microsoft.com/office/drawing/2014/main" id="{006B230C-857A-4169-8D9F-A730D5366150}"/>
              </a:ext>
            </a:extLst>
          </p:cNvPr>
          <p:cNvSpPr>
            <a:spLocks noGrp="1"/>
          </p:cNvSpPr>
          <p:nvPr>
            <p:ph idx="1"/>
          </p:nvPr>
        </p:nvSpPr>
        <p:spPr>
          <a:xfrm>
            <a:off x="2179673" y="1847750"/>
            <a:ext cx="4369811" cy="1835655"/>
          </a:xfrm>
        </p:spPr>
        <p:txBody>
          <a:bodyPr>
            <a:noAutofit/>
          </a:bodyPr>
          <a:lstStyle/>
          <a:p>
            <a:r>
              <a:rPr lang="fr-FR" sz="1800" b="1" dirty="0"/>
              <a:t>On distingue 3 types d’os :</a:t>
            </a:r>
            <a:endParaRPr lang="fr-FR" sz="1800" dirty="0"/>
          </a:p>
          <a:p>
            <a:pPr lvl="1">
              <a:buFont typeface="Wingdings" pitchFamily="2" charset="2"/>
              <a:buChar char="ü"/>
            </a:pPr>
            <a:r>
              <a:rPr lang="fr-FR" sz="2000" dirty="0">
                <a:solidFill>
                  <a:srgbClr val="0070C0"/>
                </a:solidFill>
              </a:rPr>
              <a:t>Les os longs (fémur)</a:t>
            </a:r>
          </a:p>
          <a:p>
            <a:pPr lvl="1">
              <a:buFont typeface="Wingdings" pitchFamily="2" charset="2"/>
              <a:buChar char="ü"/>
            </a:pPr>
            <a:r>
              <a:rPr lang="fr-FR" sz="2000" dirty="0">
                <a:solidFill>
                  <a:srgbClr val="0070C0"/>
                </a:solidFill>
              </a:rPr>
              <a:t>Les os courts (vertèbres)</a:t>
            </a:r>
          </a:p>
          <a:p>
            <a:pPr lvl="1">
              <a:buFont typeface="Wingdings" pitchFamily="2" charset="2"/>
              <a:buChar char="ü"/>
            </a:pPr>
            <a:r>
              <a:rPr lang="fr-FR" sz="2000" dirty="0">
                <a:solidFill>
                  <a:srgbClr val="0070C0"/>
                </a:solidFill>
              </a:rPr>
              <a:t>Les os plats (omoplate, os du crâne)</a:t>
            </a:r>
          </a:p>
        </p:txBody>
      </p:sp>
      <p:pic>
        <p:nvPicPr>
          <p:cNvPr id="4" name="Picture 2">
            <a:extLst>
              <a:ext uri="{FF2B5EF4-FFF2-40B4-BE49-F238E27FC236}">
                <a16:creationId xmlns:a16="http://schemas.microsoft.com/office/drawing/2014/main" id="{C12B67A9-5061-4777-97D4-009542A3C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793795"/>
            <a:ext cx="5057766" cy="2459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8821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os long&quo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772816"/>
            <a:ext cx="3309267" cy="456330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EE88B944-20B2-4763-9AD3-DE4C28B5A9A2}"/>
              </a:ext>
            </a:extLst>
          </p:cNvPr>
          <p:cNvPicPr>
            <a:picLocks noChangeAspect="1"/>
          </p:cNvPicPr>
          <p:nvPr/>
        </p:nvPicPr>
        <p:blipFill>
          <a:blip r:embed="rId4"/>
          <a:stretch>
            <a:fillRect/>
          </a:stretch>
        </p:blipFill>
        <p:spPr>
          <a:xfrm>
            <a:off x="7749094" y="404664"/>
            <a:ext cx="612068" cy="576064"/>
          </a:xfrm>
          <a:prstGeom prst="rect">
            <a:avLst/>
          </a:prstGeom>
        </p:spPr>
      </p:pic>
      <p:sp>
        <p:nvSpPr>
          <p:cNvPr id="2" name="Rectangle 1">
            <a:extLst>
              <a:ext uri="{FF2B5EF4-FFF2-40B4-BE49-F238E27FC236}">
                <a16:creationId xmlns:a16="http://schemas.microsoft.com/office/drawing/2014/main" id="{1A27B27E-ACCB-473C-9D8E-BC67E8821AF8}"/>
              </a:ext>
            </a:extLst>
          </p:cNvPr>
          <p:cNvSpPr/>
          <p:nvPr/>
        </p:nvSpPr>
        <p:spPr>
          <a:xfrm>
            <a:off x="323528" y="980519"/>
            <a:ext cx="4572000" cy="5016758"/>
          </a:xfrm>
          <a:prstGeom prst="rect">
            <a:avLst/>
          </a:prstGeom>
        </p:spPr>
        <p:txBody>
          <a:bodyPr>
            <a:spAutoFit/>
          </a:bodyPr>
          <a:lstStyle/>
          <a:p>
            <a:r>
              <a:rPr lang="fr-FR" sz="2000" b="1" dirty="0"/>
              <a:t>L’os long comporte 2 parties: diaphyse</a:t>
            </a:r>
          </a:p>
          <a:p>
            <a:endParaRPr lang="fr-FR" sz="2000" b="1" dirty="0"/>
          </a:p>
          <a:p>
            <a:pPr>
              <a:buFont typeface="Wingdings" panose="05000000000000000000" pitchFamily="2" charset="2"/>
              <a:buChar char="Ø"/>
            </a:pPr>
            <a:r>
              <a:rPr lang="fr-FR" sz="2000" b="1" dirty="0">
                <a:solidFill>
                  <a:srgbClr val="0070C0"/>
                </a:solidFill>
              </a:rPr>
              <a:t>la diaphyse composée du :</a:t>
            </a:r>
          </a:p>
          <a:p>
            <a:pPr lvl="1">
              <a:buFont typeface="Wingdings" panose="05000000000000000000" pitchFamily="2" charset="2"/>
              <a:buChar char="ü"/>
            </a:pPr>
            <a:r>
              <a:rPr lang="fr-FR" sz="2000" b="1" dirty="0">
                <a:solidFill>
                  <a:srgbClr val="FFC000"/>
                </a:solidFill>
              </a:rPr>
              <a:t>Périoste</a:t>
            </a:r>
            <a:r>
              <a:rPr lang="fr-FR" sz="2000" dirty="0"/>
              <a:t>: fine membrane vascularisée qui recouvre l’os, elle </a:t>
            </a:r>
            <a:r>
              <a:rPr lang="fr-FR" sz="2000" dirty="0">
                <a:solidFill>
                  <a:srgbClr val="0070C0"/>
                </a:solidFill>
              </a:rPr>
              <a:t>assure la croissance en largeur et en épaisseur de l’os </a:t>
            </a:r>
            <a:r>
              <a:rPr lang="fr-FR" sz="2000" dirty="0"/>
              <a:t>(rôle des </a:t>
            </a:r>
            <a:r>
              <a:rPr lang="fr-FR" sz="2000" b="1" dirty="0"/>
              <a:t>ostéoblastes</a:t>
            </a:r>
            <a:r>
              <a:rPr lang="fr-FR" sz="2000" dirty="0"/>
              <a:t> et des </a:t>
            </a:r>
            <a:r>
              <a:rPr lang="fr-FR" sz="2000" b="1" dirty="0"/>
              <a:t>ostéoclastes</a:t>
            </a:r>
            <a:r>
              <a:rPr lang="fr-FR" sz="2000" dirty="0"/>
              <a:t>).</a:t>
            </a:r>
          </a:p>
          <a:p>
            <a:pPr lvl="1">
              <a:buFont typeface="Wingdings" panose="05000000000000000000" pitchFamily="2" charset="2"/>
              <a:buChar char="ü"/>
            </a:pPr>
            <a:r>
              <a:rPr lang="fr-FR" sz="2000" b="1" dirty="0">
                <a:solidFill>
                  <a:srgbClr val="FFC000"/>
                </a:solidFill>
              </a:rPr>
              <a:t>Canal médullaire</a:t>
            </a:r>
            <a:r>
              <a:rPr lang="fr-FR" sz="2000" dirty="0"/>
              <a:t>, </a:t>
            </a:r>
            <a:r>
              <a:rPr lang="fr-FR" sz="2000" dirty="0">
                <a:solidFill>
                  <a:srgbClr val="0070C0"/>
                </a:solidFill>
              </a:rPr>
              <a:t>rempli de </a:t>
            </a:r>
            <a:r>
              <a:rPr lang="fr-FR" sz="2000" b="1" dirty="0">
                <a:solidFill>
                  <a:srgbClr val="0070C0"/>
                </a:solidFill>
              </a:rPr>
              <a:t>moelle jaune</a:t>
            </a:r>
            <a:r>
              <a:rPr lang="fr-FR" sz="2000" dirty="0">
                <a:solidFill>
                  <a:srgbClr val="0070C0"/>
                </a:solidFill>
              </a:rPr>
              <a:t>, substance graisseuse nourricière.</a:t>
            </a:r>
          </a:p>
          <a:p>
            <a:pPr lvl="1">
              <a:buFont typeface="Wingdings" panose="05000000000000000000" pitchFamily="2" charset="2"/>
              <a:buChar char="ü"/>
            </a:pPr>
            <a:r>
              <a:rPr lang="fr-FR" sz="2000" b="1" dirty="0">
                <a:solidFill>
                  <a:srgbClr val="FFC000"/>
                </a:solidFill>
              </a:rPr>
              <a:t>L’os compact</a:t>
            </a:r>
            <a:r>
              <a:rPr lang="fr-FR" sz="2000" dirty="0">
                <a:solidFill>
                  <a:srgbClr val="0070C0"/>
                </a:solidFill>
              </a:rPr>
              <a:t>, autour, qui est un tissus vivant constitué de cellules osseuses étoilées disposées autour de canaux nourriciers dans lesquels circulent vaisseaux et veines</a:t>
            </a:r>
            <a:r>
              <a:rPr lang="fr-FR" sz="2000" dirty="0"/>
              <a:t>.</a:t>
            </a:r>
          </a:p>
        </p:txBody>
      </p:sp>
    </p:spTree>
    <p:extLst>
      <p:ext uri="{BB962C8B-B14F-4D97-AF65-F5344CB8AC3E}">
        <p14:creationId xmlns:p14="http://schemas.microsoft.com/office/powerpoint/2010/main" val="2520000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821811" y="1124744"/>
            <a:ext cx="4490328" cy="4680520"/>
          </a:xfrm>
        </p:spPr>
        <p:txBody>
          <a:bodyPr>
            <a:normAutofit/>
          </a:bodyPr>
          <a:lstStyle/>
          <a:p>
            <a:pPr>
              <a:buFont typeface="Wingdings" panose="05000000000000000000" pitchFamily="2" charset="2"/>
              <a:buChar char="Ø"/>
            </a:pPr>
            <a:endParaRPr lang="fr-FR" sz="2000" dirty="0"/>
          </a:p>
          <a:p>
            <a:pPr marL="0" indent="0">
              <a:buNone/>
            </a:pPr>
            <a:r>
              <a:rPr lang="fr-FR" sz="2000" b="1" dirty="0"/>
              <a:t>L’os long comporte 2 parties: épiphyses</a:t>
            </a:r>
          </a:p>
          <a:p>
            <a:pPr>
              <a:buFont typeface="Wingdings" panose="05000000000000000000" pitchFamily="2" charset="2"/>
              <a:buChar char="Ø"/>
            </a:pPr>
            <a:r>
              <a:rPr lang="fr-FR" sz="2000" dirty="0"/>
              <a:t>Les 2 extrémités: </a:t>
            </a:r>
            <a:r>
              <a:rPr lang="fr-FR" sz="2000" b="1" dirty="0">
                <a:solidFill>
                  <a:srgbClr val="0070C0"/>
                </a:solidFill>
              </a:rPr>
              <a:t>les </a:t>
            </a:r>
            <a:r>
              <a:rPr lang="fr-FR" sz="2000" b="1" dirty="0" err="1">
                <a:solidFill>
                  <a:srgbClr val="0070C0"/>
                </a:solidFill>
              </a:rPr>
              <a:t>épiphyses</a:t>
            </a:r>
            <a:r>
              <a:rPr lang="fr-FR" sz="2000" b="1" dirty="0">
                <a:solidFill>
                  <a:srgbClr val="0070C0"/>
                </a:solidFill>
              </a:rPr>
              <a:t>.</a:t>
            </a:r>
          </a:p>
          <a:p>
            <a:pPr>
              <a:buFont typeface="Wingdings" panose="05000000000000000000" pitchFamily="2" charset="2"/>
              <a:buChar char="Ø"/>
            </a:pPr>
            <a:r>
              <a:rPr lang="fr-FR" sz="2000" b="1" dirty="0">
                <a:solidFill>
                  <a:srgbClr val="0070C0"/>
                </a:solidFill>
              </a:rPr>
              <a:t>Elles sont composées du :</a:t>
            </a:r>
          </a:p>
          <a:p>
            <a:pPr lvl="1">
              <a:buFont typeface="Wingdings" panose="05000000000000000000" pitchFamily="2" charset="2"/>
              <a:buChar char="ü"/>
            </a:pPr>
            <a:r>
              <a:rPr lang="fr-FR" sz="2000" b="1" dirty="0">
                <a:solidFill>
                  <a:srgbClr val="FFC000"/>
                </a:solidFill>
              </a:rPr>
              <a:t>Cartilage articulaire</a:t>
            </a:r>
            <a:r>
              <a:rPr lang="fr-FR" sz="2000" dirty="0"/>
              <a:t>, couche blanchâtre, non vascularisée qui recouvre l’extrémité de l’os.</a:t>
            </a:r>
          </a:p>
          <a:p>
            <a:pPr lvl="1">
              <a:buFont typeface="Wingdings" panose="05000000000000000000" pitchFamily="2" charset="2"/>
              <a:buChar char="ü"/>
            </a:pPr>
            <a:r>
              <a:rPr lang="fr-FR" sz="2000" b="1" dirty="0">
                <a:solidFill>
                  <a:srgbClr val="FFC000"/>
                </a:solidFill>
              </a:rPr>
              <a:t>L’os spongieux</a:t>
            </a:r>
            <a:r>
              <a:rPr lang="fr-FR" sz="2000" dirty="0">
                <a:solidFill>
                  <a:srgbClr val="FFC000"/>
                </a:solidFill>
              </a:rPr>
              <a:t>, </a:t>
            </a:r>
            <a:r>
              <a:rPr lang="fr-FR" sz="2000" dirty="0"/>
              <a:t>très vascularisé. Ses cavités sont remplies de </a:t>
            </a:r>
            <a:r>
              <a:rPr lang="fr-FR" sz="2000" b="1" dirty="0"/>
              <a:t>moelle rouge</a:t>
            </a:r>
            <a:r>
              <a:rPr lang="fr-FR" sz="2000" dirty="0"/>
              <a:t>, qui donne naissance aux hématies, aux plaquettes et aux leucocytes (</a:t>
            </a:r>
            <a:r>
              <a:rPr lang="fr-FR" sz="2000" b="1" dirty="0"/>
              <a:t>fonction hématopoïétique</a:t>
            </a:r>
            <a:r>
              <a:rPr lang="fr-FR" sz="2000" dirty="0"/>
              <a:t>)</a:t>
            </a:r>
          </a:p>
          <a:p>
            <a:pPr lvl="1">
              <a:buFont typeface="Wingdings" panose="05000000000000000000" pitchFamily="2" charset="2"/>
              <a:buChar char="ü"/>
            </a:pPr>
            <a:endParaRPr lang="fr-FR" dirty="0"/>
          </a:p>
          <a:p>
            <a:pPr lvl="1">
              <a:buFont typeface="Wingdings" panose="05000000000000000000" pitchFamily="2" charset="2"/>
              <a:buChar char="ü"/>
            </a:pPr>
            <a:endParaRPr lang="fr-FR" dirty="0"/>
          </a:p>
        </p:txBody>
      </p:sp>
      <p:pic>
        <p:nvPicPr>
          <p:cNvPr id="1026" name="Picture 2" descr="Résultat de recherche d'images pour &quot;os long&quo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1124744"/>
            <a:ext cx="2827001" cy="468052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FDE5C18D-8174-4BAB-A029-C542D886A6D1}"/>
              </a:ext>
            </a:extLst>
          </p:cNvPr>
          <p:cNvPicPr>
            <a:picLocks noChangeAspect="1"/>
          </p:cNvPicPr>
          <p:nvPr/>
        </p:nvPicPr>
        <p:blipFill>
          <a:blip r:embed="rId5"/>
          <a:stretch>
            <a:fillRect/>
          </a:stretch>
        </p:blipFill>
        <p:spPr>
          <a:xfrm>
            <a:off x="7749094" y="404664"/>
            <a:ext cx="612068" cy="576064"/>
          </a:xfrm>
          <a:prstGeom prst="rect">
            <a:avLst/>
          </a:prstGeom>
        </p:spPr>
      </p:pic>
    </p:spTree>
    <p:extLst>
      <p:ext uri="{BB962C8B-B14F-4D97-AF65-F5344CB8AC3E}">
        <p14:creationId xmlns:p14="http://schemas.microsoft.com/office/powerpoint/2010/main" val="2384927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Constitution du squelette osseux</a:t>
            </a:r>
          </a:p>
        </p:txBody>
      </p:sp>
      <p:sp>
        <p:nvSpPr>
          <p:cNvPr id="3" name="Espace réservé du contenu 2"/>
          <p:cNvSpPr>
            <a:spLocks noGrp="1"/>
          </p:cNvSpPr>
          <p:nvPr>
            <p:ph sz="half" idx="1"/>
          </p:nvPr>
        </p:nvSpPr>
        <p:spPr>
          <a:xfrm>
            <a:off x="251519" y="1917970"/>
            <a:ext cx="3974321" cy="4391349"/>
          </a:xfrm>
          <a:ln>
            <a:solidFill>
              <a:schemeClr val="tx1"/>
            </a:solidFill>
          </a:ln>
        </p:spPr>
        <p:txBody>
          <a:bodyPr>
            <a:normAutofit/>
          </a:bodyPr>
          <a:lstStyle/>
          <a:p>
            <a:r>
              <a:rPr lang="fr-FR" sz="2400" b="1" u="sng" dirty="0"/>
              <a:t>Squelette axial:</a:t>
            </a:r>
          </a:p>
          <a:p>
            <a:pPr>
              <a:buFont typeface="Wingdings" panose="05000000000000000000" pitchFamily="2" charset="2"/>
              <a:buChar char="ü"/>
            </a:pPr>
            <a:r>
              <a:rPr lang="fr-FR" sz="2400" dirty="0"/>
              <a:t>Le crâne</a:t>
            </a:r>
          </a:p>
          <a:p>
            <a:pPr>
              <a:buFont typeface="Wingdings" panose="05000000000000000000" pitchFamily="2" charset="2"/>
              <a:buChar char="ü"/>
            </a:pPr>
            <a:r>
              <a:rPr lang="fr-FR" sz="2400" dirty="0"/>
              <a:t>La face</a:t>
            </a:r>
          </a:p>
          <a:p>
            <a:pPr>
              <a:buFont typeface="Wingdings" panose="05000000000000000000" pitchFamily="2" charset="2"/>
              <a:buChar char="ü"/>
            </a:pPr>
            <a:r>
              <a:rPr lang="fr-FR" sz="2400" dirty="0"/>
              <a:t>Le rachis (colonne vertébrale)</a:t>
            </a:r>
          </a:p>
          <a:p>
            <a:pPr>
              <a:buFont typeface="Wingdings" panose="05000000000000000000" pitchFamily="2" charset="2"/>
              <a:buChar char="ü"/>
            </a:pPr>
            <a:r>
              <a:rPr lang="fr-FR" sz="2400" dirty="0"/>
              <a:t>La cage thoracique</a:t>
            </a:r>
          </a:p>
        </p:txBody>
      </p:sp>
      <p:sp>
        <p:nvSpPr>
          <p:cNvPr id="4" name="Espace réservé du contenu 3"/>
          <p:cNvSpPr>
            <a:spLocks noGrp="1"/>
          </p:cNvSpPr>
          <p:nvPr>
            <p:ph sz="half" idx="2"/>
          </p:nvPr>
        </p:nvSpPr>
        <p:spPr>
          <a:xfrm>
            <a:off x="4355976" y="1916832"/>
            <a:ext cx="4680520" cy="4392488"/>
          </a:xfrm>
          <a:ln>
            <a:solidFill>
              <a:srgbClr val="002060"/>
            </a:solidFill>
          </a:ln>
        </p:spPr>
        <p:txBody>
          <a:bodyPr>
            <a:noAutofit/>
          </a:bodyPr>
          <a:lstStyle/>
          <a:p>
            <a:r>
              <a:rPr lang="fr-FR" sz="2400" b="1" u="sng" dirty="0"/>
              <a:t>Squelette appendiculaire:</a:t>
            </a:r>
          </a:p>
          <a:p>
            <a:pPr>
              <a:buFont typeface="Wingdings" panose="05000000000000000000" pitchFamily="2" charset="2"/>
              <a:buChar char="ü"/>
            </a:pPr>
            <a:r>
              <a:rPr lang="fr-FR" sz="2400" dirty="0"/>
              <a:t>Symétrique</a:t>
            </a:r>
          </a:p>
          <a:p>
            <a:pPr>
              <a:buFont typeface="Wingdings" panose="05000000000000000000" pitchFamily="2" charset="2"/>
              <a:buChar char="ü"/>
            </a:pPr>
            <a:r>
              <a:rPr lang="fr-FR" sz="2400" dirty="0"/>
              <a:t>Fixé sur le squelette axial</a:t>
            </a:r>
          </a:p>
          <a:p>
            <a:pPr>
              <a:buFont typeface="Wingdings" panose="05000000000000000000" pitchFamily="2" charset="2"/>
              <a:buChar char="ü"/>
            </a:pPr>
            <a:r>
              <a:rPr lang="fr-FR" sz="2400" dirty="0"/>
              <a:t>Constitué par:</a:t>
            </a:r>
          </a:p>
          <a:p>
            <a:pPr marL="400050" lvl="1" indent="0">
              <a:buNone/>
            </a:pPr>
            <a:r>
              <a:rPr lang="fr-FR" sz="2400" dirty="0"/>
              <a:t>- Ceinture scapulaire(2 omoplates (Scapula) et 2 clavicules)</a:t>
            </a:r>
          </a:p>
          <a:p>
            <a:pPr marL="400050" lvl="1" indent="0">
              <a:buNone/>
            </a:pPr>
            <a:r>
              <a:rPr lang="fr-FR" sz="2400" dirty="0"/>
              <a:t>- 2 membres supérieurs</a:t>
            </a:r>
          </a:p>
          <a:p>
            <a:pPr marL="400050" lvl="1" indent="0">
              <a:buNone/>
            </a:pPr>
            <a:r>
              <a:rPr lang="fr-FR" sz="2400" dirty="0"/>
              <a:t>- Ceinture pelvienne (sacrum, 2 os iliaques)</a:t>
            </a:r>
          </a:p>
          <a:p>
            <a:pPr marL="400050" lvl="1" indent="0">
              <a:buNone/>
            </a:pPr>
            <a:r>
              <a:rPr lang="fr-FR" sz="2400" dirty="0"/>
              <a:t>- 2 membres inférieurs</a:t>
            </a:r>
          </a:p>
        </p:txBody>
      </p:sp>
      <p:pic>
        <p:nvPicPr>
          <p:cNvPr id="6" name="Image 5">
            <a:extLst>
              <a:ext uri="{FF2B5EF4-FFF2-40B4-BE49-F238E27FC236}">
                <a16:creationId xmlns:a16="http://schemas.microsoft.com/office/drawing/2014/main" id="{53E4558F-43E8-4E0E-954D-FC1C94E71C5C}"/>
              </a:ext>
            </a:extLst>
          </p:cNvPr>
          <p:cNvPicPr>
            <a:picLocks noChangeAspect="1"/>
          </p:cNvPicPr>
          <p:nvPr/>
        </p:nvPicPr>
        <p:blipFill>
          <a:blip r:embed="rId2"/>
          <a:stretch>
            <a:fillRect/>
          </a:stretch>
        </p:blipFill>
        <p:spPr>
          <a:xfrm>
            <a:off x="7749094" y="404664"/>
            <a:ext cx="612068" cy="576064"/>
          </a:xfrm>
          <a:prstGeom prst="rect">
            <a:avLst/>
          </a:prstGeom>
        </p:spPr>
      </p:pic>
    </p:spTree>
    <p:extLst>
      <p:ext uri="{BB962C8B-B14F-4D97-AF65-F5344CB8AC3E}">
        <p14:creationId xmlns:p14="http://schemas.microsoft.com/office/powerpoint/2010/main" val="2388355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Le squelette axial</a:t>
            </a:r>
          </a:p>
        </p:txBody>
      </p:sp>
      <p:sp>
        <p:nvSpPr>
          <p:cNvPr id="3" name="Espace réservé du contenu 2"/>
          <p:cNvSpPr>
            <a:spLocks noGrp="1"/>
          </p:cNvSpPr>
          <p:nvPr>
            <p:ph idx="1"/>
          </p:nvPr>
        </p:nvSpPr>
        <p:spPr>
          <a:xfrm>
            <a:off x="179512" y="1844824"/>
            <a:ext cx="4286250" cy="4381947"/>
          </a:xfrm>
        </p:spPr>
        <p:txBody>
          <a:bodyPr>
            <a:normAutofit fontScale="85000" lnSpcReduction="20000"/>
          </a:bodyPr>
          <a:lstStyle/>
          <a:p>
            <a:pPr marL="0" indent="0">
              <a:buNone/>
            </a:pPr>
            <a:r>
              <a:rPr lang="fr-FR" sz="3100" dirty="0"/>
              <a:t>Il forme l’axe de soutien du corps humain. </a:t>
            </a:r>
          </a:p>
          <a:p>
            <a:pPr marL="0" indent="0">
              <a:buNone/>
            </a:pPr>
            <a:r>
              <a:rPr lang="fr-FR" sz="2600" dirty="0"/>
              <a:t>	</a:t>
            </a:r>
            <a:r>
              <a:rPr lang="fr-FR" sz="2600" b="1" dirty="0"/>
              <a:t>a. Le crâne.</a:t>
            </a:r>
          </a:p>
          <a:p>
            <a:r>
              <a:rPr lang="fr-FR" sz="2600" dirty="0"/>
              <a:t>Boite crânienne, rigide, renfermant l’encéphale est composée de 8 os principaux :</a:t>
            </a:r>
          </a:p>
          <a:p>
            <a:pPr lvl="2">
              <a:buFont typeface="Arial" panose="020B0604020202020204" pitchFamily="34" charset="0"/>
              <a:buChar char="•"/>
            </a:pPr>
            <a:r>
              <a:rPr lang="fr-FR" sz="2600" dirty="0">
                <a:solidFill>
                  <a:srgbClr val="0070C0"/>
                </a:solidFill>
              </a:rPr>
              <a:t>l’os frontal</a:t>
            </a:r>
          </a:p>
          <a:p>
            <a:pPr lvl="2">
              <a:buFont typeface="Arial" panose="020B0604020202020204" pitchFamily="34" charset="0"/>
              <a:buChar char="•"/>
            </a:pPr>
            <a:r>
              <a:rPr lang="fr-FR" sz="2600" dirty="0">
                <a:solidFill>
                  <a:srgbClr val="0070C0"/>
                </a:solidFill>
              </a:rPr>
              <a:t>les os pariétaux (x2)</a:t>
            </a:r>
          </a:p>
          <a:p>
            <a:pPr lvl="2">
              <a:buFont typeface="Arial" panose="020B0604020202020204" pitchFamily="34" charset="0"/>
              <a:buChar char="•"/>
            </a:pPr>
            <a:r>
              <a:rPr lang="fr-FR" sz="2600" dirty="0">
                <a:solidFill>
                  <a:srgbClr val="0070C0"/>
                </a:solidFill>
              </a:rPr>
              <a:t>l’os occipital</a:t>
            </a:r>
          </a:p>
          <a:p>
            <a:pPr lvl="2">
              <a:buFont typeface="Arial" panose="020B0604020202020204" pitchFamily="34" charset="0"/>
              <a:buChar char="•"/>
            </a:pPr>
            <a:r>
              <a:rPr lang="fr-FR" sz="2600" dirty="0">
                <a:solidFill>
                  <a:srgbClr val="0070C0"/>
                </a:solidFill>
              </a:rPr>
              <a:t>les os temporaux (x2)</a:t>
            </a:r>
          </a:p>
          <a:p>
            <a:pPr lvl="2">
              <a:buFont typeface="Arial" panose="020B0604020202020204" pitchFamily="34" charset="0"/>
              <a:buChar char="•"/>
            </a:pPr>
            <a:r>
              <a:rPr lang="fr-FR" sz="2600" dirty="0">
                <a:solidFill>
                  <a:srgbClr val="0070C0"/>
                </a:solidFill>
              </a:rPr>
              <a:t>l’os ethmoïde</a:t>
            </a:r>
          </a:p>
          <a:p>
            <a:pPr lvl="2">
              <a:buFont typeface="Arial" panose="020B0604020202020204" pitchFamily="34" charset="0"/>
              <a:buChar char="•"/>
            </a:pPr>
            <a:r>
              <a:rPr lang="fr-FR" sz="2600" dirty="0">
                <a:solidFill>
                  <a:srgbClr val="0070C0"/>
                </a:solidFill>
              </a:rPr>
              <a:t>l’os sphénoïde</a:t>
            </a:r>
            <a:endParaRPr lang="fr-FR" sz="2400" dirty="0">
              <a:solidFill>
                <a:srgbClr val="0070C0"/>
              </a:solidFill>
            </a:endParaRPr>
          </a:p>
          <a:p>
            <a:pPr marL="57150" indent="0">
              <a:buNone/>
            </a:pPr>
            <a:r>
              <a:rPr lang="fr-FR" sz="2600" dirty="0"/>
              <a:t>L’encéphale se continue avec la moelle épinière (</a:t>
            </a:r>
            <a:r>
              <a:rPr lang="fr-FR" sz="2600" dirty="0" err="1"/>
              <a:t>intra-rachidienne</a:t>
            </a:r>
            <a:r>
              <a:rPr lang="fr-FR" sz="2600" dirty="0"/>
              <a:t>).</a:t>
            </a:r>
          </a:p>
        </p:txBody>
      </p:sp>
      <p:pic>
        <p:nvPicPr>
          <p:cNvPr id="3074" name="Picture 2" descr="Os temporal - PhysioStudent">
            <a:extLst>
              <a:ext uri="{FF2B5EF4-FFF2-40B4-BE49-F238E27FC236}">
                <a16:creationId xmlns:a16="http://schemas.microsoft.com/office/drawing/2014/main" id="{E5EEAE83-BB08-49A0-B088-49C128EDC5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44824"/>
            <a:ext cx="428625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901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250825" y="1124744"/>
            <a:ext cx="4321175" cy="5174602"/>
          </a:xfrm>
        </p:spPr>
        <p:txBody>
          <a:bodyPr>
            <a:normAutofit/>
          </a:bodyPr>
          <a:lstStyle/>
          <a:p>
            <a:pPr marL="0" indent="0">
              <a:buNone/>
            </a:pPr>
            <a:r>
              <a:rPr lang="fr-FR" sz="2000" b="1" dirty="0"/>
              <a:t>	b. Le rachis (colonne vertébrale). </a:t>
            </a:r>
          </a:p>
          <a:p>
            <a:pPr marL="0" indent="0">
              <a:buNone/>
            </a:pPr>
            <a:r>
              <a:rPr lang="fr-FR" sz="2000" dirty="0"/>
              <a:t>Composé de 34 vertèbres superposées.  </a:t>
            </a:r>
          </a:p>
          <a:p>
            <a:pPr marL="0" indent="0">
              <a:buNone/>
            </a:pPr>
            <a:r>
              <a:rPr lang="fr-FR" sz="2000" dirty="0"/>
              <a:t>Forme un axe osseux creux qui abrite et protège la moelle épinière.</a:t>
            </a:r>
          </a:p>
          <a:p>
            <a:pPr marL="0" indent="0">
              <a:buNone/>
            </a:pPr>
            <a:endParaRPr lang="fr-FR" sz="2000" dirty="0"/>
          </a:p>
          <a:p>
            <a:pPr marL="0" indent="0">
              <a:buNone/>
            </a:pPr>
            <a:r>
              <a:rPr lang="fr-FR" sz="2000" dirty="0"/>
              <a:t>N’est pas un axe rectiligne. Il y a 4 courbures:</a:t>
            </a:r>
          </a:p>
          <a:p>
            <a:pPr>
              <a:buFont typeface="Wingdings" panose="05000000000000000000" pitchFamily="2" charset="2"/>
              <a:buChar char="ü"/>
            </a:pPr>
            <a:r>
              <a:rPr lang="fr-FR" sz="2000" dirty="0"/>
              <a:t>Cervicales: concave en arrière</a:t>
            </a:r>
          </a:p>
          <a:p>
            <a:pPr>
              <a:buFont typeface="Wingdings" panose="05000000000000000000" pitchFamily="2" charset="2"/>
              <a:buChar char="ü"/>
            </a:pPr>
            <a:r>
              <a:rPr lang="fr-FR" sz="2000" dirty="0"/>
              <a:t>Thoracique: concave en avant</a:t>
            </a:r>
          </a:p>
          <a:p>
            <a:pPr>
              <a:buFont typeface="Wingdings" panose="05000000000000000000" pitchFamily="2" charset="2"/>
              <a:buChar char="ü"/>
            </a:pPr>
            <a:r>
              <a:rPr lang="fr-FR" sz="2000" dirty="0"/>
              <a:t>Lombaire: concave en arrière</a:t>
            </a:r>
          </a:p>
          <a:p>
            <a:pPr>
              <a:buFont typeface="Wingdings" panose="05000000000000000000" pitchFamily="2" charset="2"/>
              <a:buChar char="ü"/>
            </a:pPr>
            <a:r>
              <a:rPr lang="fr-FR" sz="2000" dirty="0"/>
              <a:t>Sacrée: concave en avant</a:t>
            </a:r>
          </a:p>
        </p:txBody>
      </p:sp>
      <p:sp>
        <p:nvSpPr>
          <p:cNvPr id="2" name="Titre 1"/>
          <p:cNvSpPr>
            <a:spLocks noGrp="1"/>
          </p:cNvSpPr>
          <p:nvPr>
            <p:ph type="title" idx="4294967295"/>
          </p:nvPr>
        </p:nvSpPr>
        <p:spPr>
          <a:xfrm>
            <a:off x="1371600" y="274638"/>
            <a:ext cx="4352528" cy="633412"/>
          </a:xfrm>
        </p:spPr>
        <p:txBody>
          <a:bodyPr>
            <a:normAutofit/>
          </a:bodyPr>
          <a:lstStyle/>
          <a:p>
            <a:r>
              <a:rPr lang="fr-FR" dirty="0"/>
              <a:t>A. Le squelette axial</a:t>
            </a:r>
          </a:p>
        </p:txBody>
      </p:sp>
      <p:pic>
        <p:nvPicPr>
          <p:cNvPr id="5" name="Image 4">
            <a:extLst>
              <a:ext uri="{FF2B5EF4-FFF2-40B4-BE49-F238E27FC236}">
                <a16:creationId xmlns:a16="http://schemas.microsoft.com/office/drawing/2014/main" id="{6FB33FA9-7623-46EE-9C18-470738D008DC}"/>
              </a:ext>
            </a:extLst>
          </p:cNvPr>
          <p:cNvPicPr>
            <a:picLocks noChangeAspect="1"/>
          </p:cNvPicPr>
          <p:nvPr/>
        </p:nvPicPr>
        <p:blipFill>
          <a:blip r:embed="rId2"/>
          <a:stretch>
            <a:fillRect/>
          </a:stretch>
        </p:blipFill>
        <p:spPr>
          <a:xfrm>
            <a:off x="7749094" y="404664"/>
            <a:ext cx="612068" cy="576064"/>
          </a:xfrm>
          <a:prstGeom prst="rect">
            <a:avLst/>
          </a:prstGeom>
        </p:spPr>
      </p:pic>
      <p:pic>
        <p:nvPicPr>
          <p:cNvPr id="4100" name="Picture 4" descr="Les vertèbres | Corps humain, Anatomie du corps, Anatomie du corps humain">
            <a:extLst>
              <a:ext uri="{FF2B5EF4-FFF2-40B4-BE49-F238E27FC236}">
                <a16:creationId xmlns:a16="http://schemas.microsoft.com/office/drawing/2014/main" id="{DAFD6A7C-7C59-48FE-AA89-86FC5EB13B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990801"/>
            <a:ext cx="3816424" cy="5274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244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562074"/>
          </a:xfrm>
        </p:spPr>
        <p:txBody>
          <a:bodyPr>
            <a:normAutofit/>
          </a:bodyPr>
          <a:lstStyle/>
          <a:p>
            <a:r>
              <a:rPr lang="fr-FR" dirty="0"/>
              <a:t>A. Le squelette axial</a:t>
            </a:r>
          </a:p>
        </p:txBody>
      </p:sp>
      <p:sp>
        <p:nvSpPr>
          <p:cNvPr id="3" name="Espace réservé du contenu 2"/>
          <p:cNvSpPr>
            <a:spLocks noGrp="1"/>
          </p:cNvSpPr>
          <p:nvPr>
            <p:ph idx="1"/>
          </p:nvPr>
        </p:nvSpPr>
        <p:spPr>
          <a:xfrm>
            <a:off x="663762" y="1772816"/>
            <a:ext cx="4104456" cy="4317429"/>
          </a:xfrm>
        </p:spPr>
        <p:txBody>
          <a:bodyPr>
            <a:normAutofit/>
          </a:bodyPr>
          <a:lstStyle/>
          <a:p>
            <a:r>
              <a:rPr lang="fr-FR" sz="2400" dirty="0">
                <a:solidFill>
                  <a:srgbClr val="0070C0"/>
                </a:solidFill>
              </a:rPr>
              <a:t>7 cervicales, petites.</a:t>
            </a:r>
          </a:p>
          <a:p>
            <a:r>
              <a:rPr lang="fr-FR" sz="2400" dirty="0">
                <a:solidFill>
                  <a:srgbClr val="0070C0"/>
                </a:solidFill>
              </a:rPr>
              <a:t>12 dorsales, sur lesquelles sont fixées 12 paires de côtes. </a:t>
            </a:r>
          </a:p>
          <a:p>
            <a:r>
              <a:rPr lang="fr-FR" sz="2400" dirty="0">
                <a:solidFill>
                  <a:srgbClr val="0070C0"/>
                </a:solidFill>
              </a:rPr>
              <a:t>5 lombaires, volumineuses.</a:t>
            </a:r>
          </a:p>
          <a:p>
            <a:r>
              <a:rPr lang="fr-FR" sz="2400" dirty="0">
                <a:solidFill>
                  <a:srgbClr val="0070C0"/>
                </a:solidFill>
              </a:rPr>
              <a:t>5 sacrées, soudées entre elles en une pièce triangulaire, massive, solide: le sacrum.</a:t>
            </a:r>
          </a:p>
          <a:p>
            <a:r>
              <a:rPr lang="fr-FR" sz="2400" dirty="0">
                <a:solidFill>
                  <a:srgbClr val="0070C0"/>
                </a:solidFill>
              </a:rPr>
              <a:t>4 ou 5 coccygiennes soudées entre-elles: le coccyx, qui termine la colonne vertébrale.</a:t>
            </a:r>
          </a:p>
        </p:txBody>
      </p:sp>
      <p:pic>
        <p:nvPicPr>
          <p:cNvPr id="5122" name="Picture 2" descr="Les vertèbres | Corps humain, Anatomie du corps, Anatomie du corps humain">
            <a:extLst>
              <a:ext uri="{FF2B5EF4-FFF2-40B4-BE49-F238E27FC236}">
                <a16:creationId xmlns:a16="http://schemas.microsoft.com/office/drawing/2014/main" id="{6A7A0756-673D-4479-A6A7-27315798E5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6636" y="1653134"/>
            <a:ext cx="3528392" cy="4581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214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188913"/>
            <a:ext cx="3455988" cy="503237"/>
          </a:xfrm>
        </p:spPr>
        <p:txBody>
          <a:bodyPr>
            <a:normAutofit fontScale="90000"/>
          </a:bodyPr>
          <a:lstStyle/>
          <a:p>
            <a:r>
              <a:rPr lang="fr-FR" dirty="0"/>
              <a:t>A. Le squelette axial</a:t>
            </a:r>
          </a:p>
        </p:txBody>
      </p:sp>
      <p:sp>
        <p:nvSpPr>
          <p:cNvPr id="3" name="Espace réservé du contenu 2"/>
          <p:cNvSpPr>
            <a:spLocks noGrp="1"/>
          </p:cNvSpPr>
          <p:nvPr>
            <p:ph idx="4294967295"/>
          </p:nvPr>
        </p:nvSpPr>
        <p:spPr>
          <a:xfrm>
            <a:off x="287524" y="728562"/>
            <a:ext cx="4150257" cy="5516759"/>
          </a:xfrm>
        </p:spPr>
        <p:txBody>
          <a:bodyPr>
            <a:normAutofit/>
          </a:bodyPr>
          <a:lstStyle/>
          <a:p>
            <a:pPr marL="0" indent="0">
              <a:buNone/>
            </a:pPr>
            <a:r>
              <a:rPr lang="fr-FR" sz="2000" b="1" dirty="0"/>
              <a:t>La vertèbre est formée</a:t>
            </a:r>
          </a:p>
          <a:p>
            <a:pPr>
              <a:buFont typeface="Wingdings" pitchFamily="2" charset="2"/>
              <a:buChar char="ü"/>
            </a:pPr>
            <a:r>
              <a:rPr lang="fr-FR" sz="1800" dirty="0">
                <a:solidFill>
                  <a:srgbClr val="0070C0"/>
                </a:solidFill>
              </a:rPr>
              <a:t> En avant par le corps vertébral massif, plein</a:t>
            </a:r>
          </a:p>
          <a:p>
            <a:pPr>
              <a:buFont typeface="Wingdings" pitchFamily="2" charset="2"/>
              <a:buChar char="ü"/>
            </a:pPr>
            <a:r>
              <a:rPr lang="fr-FR" sz="1800" dirty="0">
                <a:solidFill>
                  <a:srgbClr val="0070C0"/>
                </a:solidFill>
              </a:rPr>
              <a:t>En arrière, par un arc vertébral, mince et irrégulier</a:t>
            </a:r>
          </a:p>
          <a:p>
            <a:pPr marL="0" indent="0">
              <a:buNone/>
            </a:pPr>
            <a:r>
              <a:rPr lang="fr-FR" sz="1800" dirty="0">
                <a:solidFill>
                  <a:srgbClr val="0070C0"/>
                </a:solidFill>
              </a:rPr>
              <a:t>Corps vertébral et arc vertébral délimitent le trou rachidien.</a:t>
            </a:r>
          </a:p>
          <a:p>
            <a:pPr marL="0" indent="0">
              <a:buNone/>
            </a:pPr>
            <a:r>
              <a:rPr lang="fr-FR" sz="1800" dirty="0">
                <a:solidFill>
                  <a:srgbClr val="0070C0"/>
                </a:solidFill>
              </a:rPr>
              <a:t>La superposition des trous rachidiens forme le canal rachidien qui contient la moelle épinière, les nerfs vertébraux, et les méninges.</a:t>
            </a:r>
          </a:p>
          <a:p>
            <a:pPr marL="0" indent="0">
              <a:buNone/>
            </a:pPr>
            <a:r>
              <a:rPr lang="fr-FR" sz="1800" dirty="0"/>
              <a:t>Les vertèbres s’articulent entre elles par des surfaces articulaires, et sont séparées les unes des autres par un disque intervertébral.</a:t>
            </a:r>
          </a:p>
          <a:p>
            <a:pPr marL="0" indent="0">
              <a:buNone/>
            </a:pPr>
            <a:r>
              <a:rPr lang="fr-FR" sz="1800" dirty="0"/>
              <a:t>Des muscles assurent le mouvement des vertèbres.</a:t>
            </a:r>
          </a:p>
          <a:p>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2616" y="308383"/>
            <a:ext cx="3796957" cy="3461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3797050"/>
            <a:ext cx="3598099"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 5">
            <a:extLst>
              <a:ext uri="{FF2B5EF4-FFF2-40B4-BE49-F238E27FC236}">
                <a16:creationId xmlns:a16="http://schemas.microsoft.com/office/drawing/2014/main" id="{393C96B6-31D6-4793-82C0-56E33D045B90}"/>
              </a:ext>
            </a:extLst>
          </p:cNvPr>
          <p:cNvPicPr>
            <a:picLocks noChangeAspect="1"/>
          </p:cNvPicPr>
          <p:nvPr/>
        </p:nvPicPr>
        <p:blipFill>
          <a:blip r:embed="rId4"/>
          <a:stretch>
            <a:fillRect/>
          </a:stretch>
        </p:blipFill>
        <p:spPr>
          <a:xfrm>
            <a:off x="8244408" y="152499"/>
            <a:ext cx="612068" cy="576064"/>
          </a:xfrm>
          <a:prstGeom prst="rect">
            <a:avLst/>
          </a:prstGeom>
        </p:spPr>
      </p:pic>
    </p:spTree>
    <p:extLst>
      <p:ext uri="{BB962C8B-B14F-4D97-AF65-F5344CB8AC3E}">
        <p14:creationId xmlns:p14="http://schemas.microsoft.com/office/powerpoint/2010/main" val="375361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8229600" cy="850900"/>
          </a:xfrm>
        </p:spPr>
        <p:txBody>
          <a:bodyPr/>
          <a:lstStyle/>
          <a:p>
            <a:r>
              <a:rPr lang="fr-FR" dirty="0"/>
              <a:t>A. Le squelette axial</a:t>
            </a:r>
          </a:p>
        </p:txBody>
      </p:sp>
      <p:sp>
        <p:nvSpPr>
          <p:cNvPr id="3" name="Espace réservé du contenu 2"/>
          <p:cNvSpPr>
            <a:spLocks noGrp="1"/>
          </p:cNvSpPr>
          <p:nvPr>
            <p:ph idx="4294967295"/>
          </p:nvPr>
        </p:nvSpPr>
        <p:spPr>
          <a:xfrm>
            <a:off x="574675" y="1268761"/>
            <a:ext cx="8101781" cy="1871414"/>
          </a:xfrm>
        </p:spPr>
        <p:txBody>
          <a:bodyPr>
            <a:normAutofit fontScale="70000" lnSpcReduction="20000"/>
          </a:bodyPr>
          <a:lstStyle/>
          <a:p>
            <a:pPr marL="0" indent="0">
              <a:buNone/>
            </a:pPr>
            <a:r>
              <a:rPr lang="fr-FR" sz="2800" b="1" dirty="0"/>
              <a:t>	c. La cage thoracique </a:t>
            </a:r>
            <a:endParaRPr lang="fr-FR" sz="2800" b="1" u="sng" dirty="0"/>
          </a:p>
          <a:p>
            <a:pPr marL="0" indent="0">
              <a:buNone/>
            </a:pPr>
            <a:r>
              <a:rPr lang="fr-FR" sz="2800" dirty="0">
                <a:solidFill>
                  <a:srgbClr val="0070C0"/>
                </a:solidFill>
              </a:rPr>
              <a:t>Fermée en arrière par les 12 vertèbres thoraciques (dorsales), latéralement par les côtes et les cartilages costaux, en avant par le sternum.</a:t>
            </a:r>
          </a:p>
          <a:p>
            <a:pPr marL="0" indent="0">
              <a:buNone/>
            </a:pPr>
            <a:r>
              <a:rPr lang="fr-FR" sz="2800" dirty="0">
                <a:solidFill>
                  <a:srgbClr val="0070C0"/>
                </a:solidFill>
              </a:rPr>
              <a:t>Sa mobilité entre en jeu dans les mouvements respiratoires. </a:t>
            </a:r>
          </a:p>
          <a:p>
            <a:pPr marL="0" indent="0">
              <a:buNone/>
            </a:pPr>
            <a:r>
              <a:rPr lang="fr-FR" sz="2800" dirty="0">
                <a:solidFill>
                  <a:srgbClr val="0070C0"/>
                </a:solidFill>
              </a:rPr>
              <a:t>Elle abrite le cœur, les gros vaisseaux  et les poumons.</a:t>
            </a:r>
          </a:p>
          <a:p>
            <a:pPr marL="0" indent="0">
              <a:buNone/>
            </a:pPr>
            <a:endParaRPr lang="fr-FR" dirty="0"/>
          </a:p>
        </p:txBody>
      </p:sp>
      <p:pic>
        <p:nvPicPr>
          <p:cNvPr id="5" name="Image 4">
            <a:extLst>
              <a:ext uri="{FF2B5EF4-FFF2-40B4-BE49-F238E27FC236}">
                <a16:creationId xmlns:a16="http://schemas.microsoft.com/office/drawing/2014/main" id="{70D0B125-C578-42CE-957B-661C20235AB1}"/>
              </a:ext>
            </a:extLst>
          </p:cNvPr>
          <p:cNvPicPr>
            <a:picLocks noChangeAspect="1"/>
          </p:cNvPicPr>
          <p:nvPr/>
        </p:nvPicPr>
        <p:blipFill>
          <a:blip r:embed="rId2"/>
          <a:stretch>
            <a:fillRect/>
          </a:stretch>
        </p:blipFill>
        <p:spPr>
          <a:xfrm>
            <a:off x="7749094" y="404664"/>
            <a:ext cx="612068" cy="576064"/>
          </a:xfrm>
          <a:prstGeom prst="rect">
            <a:avLst/>
          </a:prstGeom>
        </p:spPr>
      </p:pic>
      <p:pic>
        <p:nvPicPr>
          <p:cNvPr id="6148" name="Picture 4" descr="pack d'anatomie squelettique de cage thoracique humaine 1166078 Art ...">
            <a:extLst>
              <a:ext uri="{FF2B5EF4-FFF2-40B4-BE49-F238E27FC236}">
                <a16:creationId xmlns:a16="http://schemas.microsoft.com/office/drawing/2014/main" id="{B0C38BDF-934C-4CE0-93FD-42E8FD39B5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1680" y="2924944"/>
            <a:ext cx="5400600"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055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5364088" cy="850900"/>
          </a:xfrm>
        </p:spPr>
        <p:txBody>
          <a:bodyPr/>
          <a:lstStyle/>
          <a:p>
            <a:r>
              <a:rPr lang="fr-FR" dirty="0"/>
              <a:t>A. Le squelette axial</a:t>
            </a:r>
          </a:p>
        </p:txBody>
      </p:sp>
      <p:sp>
        <p:nvSpPr>
          <p:cNvPr id="3" name="Espace réservé du contenu 2"/>
          <p:cNvSpPr>
            <a:spLocks noGrp="1"/>
          </p:cNvSpPr>
          <p:nvPr>
            <p:ph idx="4294967295"/>
          </p:nvPr>
        </p:nvSpPr>
        <p:spPr>
          <a:xfrm>
            <a:off x="194593" y="1700809"/>
            <a:ext cx="3585319" cy="4176464"/>
          </a:xfrm>
        </p:spPr>
        <p:txBody>
          <a:bodyPr>
            <a:normAutofit fontScale="92500" lnSpcReduction="20000"/>
          </a:bodyPr>
          <a:lstStyle/>
          <a:p>
            <a:pPr marL="0" indent="0">
              <a:buNone/>
            </a:pPr>
            <a:r>
              <a:rPr lang="fr-FR" sz="2400" dirty="0"/>
              <a:t>	</a:t>
            </a:r>
            <a:r>
              <a:rPr lang="fr-FR" sz="2400" b="1" dirty="0"/>
              <a:t>c. La cage thoracique.</a:t>
            </a:r>
          </a:p>
          <a:p>
            <a:pPr>
              <a:buFont typeface="Wingdings" pitchFamily="2" charset="2"/>
              <a:buChar char="Ø"/>
            </a:pPr>
            <a:r>
              <a:rPr lang="fr-FR" sz="2400" dirty="0"/>
              <a:t>Le sternum.</a:t>
            </a:r>
          </a:p>
          <a:p>
            <a:pPr marL="0" indent="0">
              <a:buNone/>
            </a:pPr>
            <a:r>
              <a:rPr lang="fr-FR" sz="2400" dirty="0">
                <a:solidFill>
                  <a:srgbClr val="0070C0"/>
                </a:solidFill>
              </a:rPr>
              <a:t>Os plat situé à la partie antérieure et médiane du thorax.</a:t>
            </a:r>
          </a:p>
          <a:p>
            <a:pPr marL="0" indent="0">
              <a:buNone/>
            </a:pPr>
            <a:r>
              <a:rPr lang="fr-FR" sz="2400" dirty="0"/>
              <a:t>Sur ses bords latéraux s’articulent la clavicule et les 7 premiers cartilages costaux.</a:t>
            </a:r>
          </a:p>
          <a:p>
            <a:pPr marL="0" indent="0">
              <a:buNone/>
            </a:pPr>
            <a:r>
              <a:rPr lang="fr-FR" sz="2400" dirty="0"/>
              <a:t>Il constitue le point d’implantation de la ceinture scapulaire. </a:t>
            </a:r>
          </a:p>
          <a:p>
            <a:pPr marL="0" indent="0">
              <a:buNone/>
            </a:pPr>
            <a:r>
              <a:rPr lang="fr-FR" sz="2400" dirty="0">
                <a:solidFill>
                  <a:srgbClr val="0070C0"/>
                </a:solidFill>
              </a:rPr>
              <a:t>Sa moelle est particulièrement active (ponction sternale).</a:t>
            </a:r>
          </a:p>
          <a:p>
            <a:pPr marL="0" indent="0">
              <a:buNone/>
            </a:pPr>
            <a:endParaRPr lang="fr-FR" dirty="0"/>
          </a:p>
        </p:txBody>
      </p:sp>
      <p:pic>
        <p:nvPicPr>
          <p:cNvPr id="5" name="Image 4">
            <a:extLst>
              <a:ext uri="{FF2B5EF4-FFF2-40B4-BE49-F238E27FC236}">
                <a16:creationId xmlns:a16="http://schemas.microsoft.com/office/drawing/2014/main" id="{45A9FDB0-0BDC-4E50-AA45-3BFD6955B485}"/>
              </a:ext>
            </a:extLst>
          </p:cNvPr>
          <p:cNvPicPr>
            <a:picLocks noChangeAspect="1"/>
          </p:cNvPicPr>
          <p:nvPr/>
        </p:nvPicPr>
        <p:blipFill>
          <a:blip r:embed="rId2"/>
          <a:stretch>
            <a:fillRect/>
          </a:stretch>
        </p:blipFill>
        <p:spPr>
          <a:xfrm>
            <a:off x="7749094" y="404664"/>
            <a:ext cx="612068" cy="576064"/>
          </a:xfrm>
          <a:prstGeom prst="rect">
            <a:avLst/>
          </a:prstGeom>
        </p:spPr>
      </p:pic>
      <p:pic>
        <p:nvPicPr>
          <p:cNvPr id="7174" name="Picture 6" descr="Cage thoracique : anatomie, schéma, douleurs">
            <a:extLst>
              <a:ext uri="{FF2B5EF4-FFF2-40B4-BE49-F238E27FC236}">
                <a16:creationId xmlns:a16="http://schemas.microsoft.com/office/drawing/2014/main" id="{E63A6AF0-28D1-4E7B-862E-9E722DF1C37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6184" b="10306"/>
          <a:stretch/>
        </p:blipFill>
        <p:spPr bwMode="auto">
          <a:xfrm>
            <a:off x="3923928" y="2132856"/>
            <a:ext cx="4920605" cy="3525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493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8229600" cy="850900"/>
          </a:xfrm>
        </p:spPr>
        <p:txBody>
          <a:bodyPr/>
          <a:lstStyle/>
          <a:p>
            <a:r>
              <a:rPr lang="fr-FR" dirty="0"/>
              <a:t>B. Le squelette appendiculaire</a:t>
            </a:r>
          </a:p>
        </p:txBody>
      </p:sp>
      <p:sp>
        <p:nvSpPr>
          <p:cNvPr id="3" name="Espace réservé du contenu 2"/>
          <p:cNvSpPr>
            <a:spLocks noGrp="1"/>
          </p:cNvSpPr>
          <p:nvPr>
            <p:ph idx="4294967295"/>
          </p:nvPr>
        </p:nvSpPr>
        <p:spPr>
          <a:xfrm>
            <a:off x="293037" y="1916832"/>
            <a:ext cx="2720115" cy="3890257"/>
          </a:xfrm>
        </p:spPr>
        <p:txBody>
          <a:bodyPr>
            <a:normAutofit/>
          </a:bodyPr>
          <a:lstStyle/>
          <a:p>
            <a:pPr marL="514350" indent="-514350">
              <a:buAutoNum type="arabicPeriod"/>
            </a:pPr>
            <a:r>
              <a:rPr lang="fr-FR" sz="2400" b="1" dirty="0"/>
              <a:t>a. La ceinture scapulaire</a:t>
            </a:r>
            <a:r>
              <a:rPr lang="fr-FR" sz="2400" dirty="0"/>
              <a:t>: </a:t>
            </a:r>
            <a:r>
              <a:rPr lang="fr-FR" sz="2400" dirty="0">
                <a:solidFill>
                  <a:srgbClr val="0070C0"/>
                </a:solidFill>
              </a:rPr>
              <a:t>est composée de 2 omoplates (</a:t>
            </a:r>
            <a:r>
              <a:rPr lang="fr-FR" sz="2400" dirty="0" err="1">
                <a:solidFill>
                  <a:srgbClr val="0070C0"/>
                </a:solidFill>
              </a:rPr>
              <a:t>scapula</a:t>
            </a:r>
            <a:r>
              <a:rPr lang="fr-FR" sz="2400" dirty="0">
                <a:solidFill>
                  <a:srgbClr val="0070C0"/>
                </a:solidFill>
              </a:rPr>
              <a:t>) et de 2 clavicules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3152" y="1916832"/>
            <a:ext cx="5348010" cy="3438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age 4">
            <a:extLst>
              <a:ext uri="{FF2B5EF4-FFF2-40B4-BE49-F238E27FC236}">
                <a16:creationId xmlns:a16="http://schemas.microsoft.com/office/drawing/2014/main" id="{739D2B18-02E2-4737-9B1B-E3DA1663564B}"/>
              </a:ext>
            </a:extLst>
          </p:cNvPr>
          <p:cNvPicPr>
            <a:picLocks noChangeAspect="1"/>
          </p:cNvPicPr>
          <p:nvPr/>
        </p:nvPicPr>
        <p:blipFill>
          <a:blip r:embed="rId3"/>
          <a:stretch>
            <a:fillRect/>
          </a:stretch>
        </p:blipFill>
        <p:spPr>
          <a:xfrm>
            <a:off x="7749094" y="404664"/>
            <a:ext cx="612068" cy="576064"/>
          </a:xfrm>
          <a:prstGeom prst="rect">
            <a:avLst/>
          </a:prstGeom>
        </p:spPr>
      </p:pic>
      <p:sp>
        <p:nvSpPr>
          <p:cNvPr id="10" name="ZoneTexte 9">
            <a:extLst>
              <a:ext uri="{FF2B5EF4-FFF2-40B4-BE49-F238E27FC236}">
                <a16:creationId xmlns:a16="http://schemas.microsoft.com/office/drawing/2014/main" id="{5989728B-F265-ED83-9F5D-3589227977CB}"/>
              </a:ext>
            </a:extLst>
          </p:cNvPr>
          <p:cNvSpPr txBox="1"/>
          <p:nvPr/>
        </p:nvSpPr>
        <p:spPr>
          <a:xfrm>
            <a:off x="2143828" y="3243210"/>
            <a:ext cx="4669778" cy="369332"/>
          </a:xfrm>
          <a:prstGeom prst="rect">
            <a:avLst/>
          </a:prstGeom>
          <a:noFill/>
        </p:spPr>
        <p:txBody>
          <a:bodyPr wrap="square">
            <a:spAutoFit/>
          </a:bodyPr>
          <a:lstStyle/>
          <a:p>
            <a:endParaRPr lang="fr-FR" dirty="0"/>
          </a:p>
        </p:txBody>
      </p:sp>
      <p:sp>
        <p:nvSpPr>
          <p:cNvPr id="33" name="ZoneTexte 32">
            <a:extLst>
              <a:ext uri="{FF2B5EF4-FFF2-40B4-BE49-F238E27FC236}">
                <a16:creationId xmlns:a16="http://schemas.microsoft.com/office/drawing/2014/main" id="{0E6DF79F-E00B-113E-7E9E-7A7D26F83FD7}"/>
              </a:ext>
            </a:extLst>
          </p:cNvPr>
          <p:cNvSpPr txBox="1"/>
          <p:nvPr/>
        </p:nvSpPr>
        <p:spPr>
          <a:xfrm>
            <a:off x="293037" y="1509275"/>
            <a:ext cx="489801" cy="850901"/>
          </a:xfrm>
          <a:prstGeom prst="rect">
            <a:avLst/>
          </a:prstGeom>
          <a:solidFill>
            <a:schemeClr val="bg1"/>
          </a:solidFill>
        </p:spPr>
        <p:txBody>
          <a:bodyPr wrap="square" rtlCol="0">
            <a:spAutoFit/>
          </a:bodyPr>
          <a:lstStyle/>
          <a:p>
            <a:pPr algn="l"/>
            <a:endParaRPr lang="fr-FR" dirty="0"/>
          </a:p>
        </p:txBody>
      </p:sp>
    </p:spTree>
    <p:extLst>
      <p:ext uri="{BB962C8B-B14F-4D97-AF65-F5344CB8AC3E}">
        <p14:creationId xmlns:p14="http://schemas.microsoft.com/office/powerpoint/2010/main" val="648057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7931150" cy="706437"/>
          </a:xfrm>
        </p:spPr>
        <p:txBody>
          <a:bodyPr>
            <a:normAutofit/>
          </a:bodyPr>
          <a:lstStyle/>
          <a:p>
            <a:r>
              <a:rPr lang="fr-FR" sz="2800" dirty="0"/>
              <a:t>B. Le squelette appendiculaire</a:t>
            </a:r>
          </a:p>
        </p:txBody>
      </p:sp>
      <p:sp>
        <p:nvSpPr>
          <p:cNvPr id="3" name="Espace réservé du contenu 2"/>
          <p:cNvSpPr>
            <a:spLocks noGrp="1"/>
          </p:cNvSpPr>
          <p:nvPr>
            <p:ph idx="4294967295"/>
          </p:nvPr>
        </p:nvSpPr>
        <p:spPr>
          <a:xfrm>
            <a:off x="323825" y="980728"/>
            <a:ext cx="6048375" cy="5472113"/>
          </a:xfrm>
        </p:spPr>
        <p:txBody>
          <a:bodyPr>
            <a:normAutofit lnSpcReduction="10000"/>
          </a:bodyPr>
          <a:lstStyle/>
          <a:p>
            <a:pPr marL="0" indent="0">
              <a:buNone/>
            </a:pPr>
            <a:r>
              <a:rPr lang="fr-FR" sz="2600" dirty="0"/>
              <a:t>	</a:t>
            </a:r>
            <a:r>
              <a:rPr lang="fr-FR" sz="2600" b="1" dirty="0"/>
              <a:t>b. Le membre supérieur</a:t>
            </a:r>
          </a:p>
          <a:p>
            <a:pPr marL="0" indent="0">
              <a:buNone/>
            </a:pPr>
            <a:r>
              <a:rPr lang="fr-FR" sz="1700" b="1" dirty="0"/>
              <a:t>Composé de 3 parties:</a:t>
            </a:r>
          </a:p>
          <a:p>
            <a:pPr>
              <a:buFont typeface="Wingdings" pitchFamily="2" charset="2"/>
              <a:buChar char="Ø"/>
            </a:pPr>
            <a:r>
              <a:rPr lang="fr-FR" sz="1700" b="1" dirty="0"/>
              <a:t>Le bras.</a:t>
            </a:r>
          </a:p>
          <a:p>
            <a:pPr marL="0" indent="0">
              <a:buNone/>
            </a:pPr>
            <a:r>
              <a:rPr lang="fr-FR" sz="1700" dirty="0">
                <a:solidFill>
                  <a:srgbClr val="0070C0"/>
                </a:solidFill>
              </a:rPr>
              <a:t>Un os long, l’humérus, dont l’extrémité supérieure s’articule avec la scapula (omoplate), et l’extrémité inférieure s’articule avec le radius en dehors, et l’ulna (cubitus) en dedans.</a:t>
            </a:r>
          </a:p>
          <a:p>
            <a:pPr>
              <a:buFont typeface="Wingdings" pitchFamily="2" charset="2"/>
              <a:buChar char="Ø"/>
            </a:pPr>
            <a:r>
              <a:rPr lang="fr-FR" sz="1700" b="1" dirty="0"/>
              <a:t>L’avant-bras.</a:t>
            </a:r>
          </a:p>
          <a:p>
            <a:pPr marL="0" indent="0">
              <a:buNone/>
            </a:pPr>
            <a:r>
              <a:rPr lang="fr-FR" sz="1700" dirty="0">
                <a:solidFill>
                  <a:srgbClr val="0070C0"/>
                </a:solidFill>
              </a:rPr>
              <a:t>Le radius en dehors, et l’ulna (cubitus) en dedans. Leurs formes et leurs articulations permettent 2 variétés de mouvements:</a:t>
            </a:r>
          </a:p>
          <a:p>
            <a:pPr lvl="1">
              <a:buFont typeface="Wingdings" pitchFamily="2" charset="2"/>
              <a:buChar char="ü"/>
            </a:pPr>
            <a:r>
              <a:rPr lang="fr-FR" sz="1700" dirty="0">
                <a:solidFill>
                  <a:srgbClr val="0070C0"/>
                </a:solidFill>
              </a:rPr>
              <a:t>Flexion/extension</a:t>
            </a:r>
          </a:p>
          <a:p>
            <a:pPr lvl="1">
              <a:buFont typeface="Wingdings" pitchFamily="2" charset="2"/>
              <a:buChar char="ü"/>
            </a:pPr>
            <a:r>
              <a:rPr lang="fr-FR" sz="1700" dirty="0">
                <a:solidFill>
                  <a:srgbClr val="0070C0"/>
                </a:solidFill>
              </a:rPr>
              <a:t>Pronation/supination</a:t>
            </a:r>
          </a:p>
          <a:p>
            <a:pPr>
              <a:buFont typeface="Wingdings" pitchFamily="2" charset="2"/>
              <a:buChar char="Ø"/>
            </a:pPr>
            <a:r>
              <a:rPr lang="fr-FR" sz="1700" b="1" dirty="0"/>
              <a:t>La main.</a:t>
            </a:r>
          </a:p>
          <a:p>
            <a:pPr marL="0" indent="0">
              <a:buNone/>
            </a:pPr>
            <a:r>
              <a:rPr lang="fr-FR" sz="1700" b="1" dirty="0"/>
              <a:t>Composée de 27 os en 3 groupes:</a:t>
            </a:r>
          </a:p>
          <a:p>
            <a:pPr lvl="1">
              <a:buFont typeface="Wingdings" pitchFamily="2" charset="2"/>
              <a:buChar char="ü"/>
            </a:pPr>
            <a:r>
              <a:rPr lang="fr-FR" sz="1700" dirty="0">
                <a:solidFill>
                  <a:srgbClr val="0070C0"/>
                </a:solidFill>
              </a:rPr>
              <a:t>Le carpe: </a:t>
            </a:r>
            <a:r>
              <a:rPr lang="fr-FR" sz="1700" dirty="0"/>
              <a:t>8 os (2 rangées de 4)</a:t>
            </a:r>
          </a:p>
          <a:p>
            <a:pPr lvl="1">
              <a:buFont typeface="Wingdings" pitchFamily="2" charset="2"/>
              <a:buChar char="ü"/>
            </a:pPr>
            <a:r>
              <a:rPr lang="fr-FR" sz="1700" dirty="0">
                <a:solidFill>
                  <a:srgbClr val="0070C0"/>
                </a:solidFill>
              </a:rPr>
              <a:t>Le métacarpe</a:t>
            </a:r>
            <a:r>
              <a:rPr lang="fr-FR" sz="1700" dirty="0"/>
              <a:t>: formé de 5 métacarpiens en forme de baguettes parallèles.</a:t>
            </a:r>
          </a:p>
          <a:p>
            <a:pPr lvl="1">
              <a:buFont typeface="Wingdings" pitchFamily="2" charset="2"/>
              <a:buChar char="ü"/>
            </a:pPr>
            <a:r>
              <a:rPr lang="fr-FR" sz="1700" dirty="0">
                <a:solidFill>
                  <a:srgbClr val="0070C0"/>
                </a:solidFill>
              </a:rPr>
              <a:t>Les phalanges: </a:t>
            </a:r>
            <a:r>
              <a:rPr lang="fr-FR" sz="1700" dirty="0"/>
              <a:t>chaque doigt en comporte 3 (phalange, phalangine et phalangette), sauf le pouce.</a:t>
            </a: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1412776"/>
            <a:ext cx="2397950" cy="4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age 4">
            <a:extLst>
              <a:ext uri="{FF2B5EF4-FFF2-40B4-BE49-F238E27FC236}">
                <a16:creationId xmlns:a16="http://schemas.microsoft.com/office/drawing/2014/main" id="{CC622A61-9EA2-47BC-BD93-8B00A5170E70}"/>
              </a:ext>
            </a:extLst>
          </p:cNvPr>
          <p:cNvPicPr>
            <a:picLocks noChangeAspect="1"/>
          </p:cNvPicPr>
          <p:nvPr/>
        </p:nvPicPr>
        <p:blipFill>
          <a:blip r:embed="rId4"/>
          <a:stretch>
            <a:fillRect/>
          </a:stretch>
        </p:blipFill>
        <p:spPr>
          <a:xfrm>
            <a:off x="7749094" y="404664"/>
            <a:ext cx="612068" cy="576064"/>
          </a:xfrm>
          <a:prstGeom prst="rect">
            <a:avLst/>
          </a:prstGeom>
        </p:spPr>
      </p:pic>
    </p:spTree>
    <p:extLst>
      <p:ext uri="{BB962C8B-B14F-4D97-AF65-F5344CB8AC3E}">
        <p14:creationId xmlns:p14="http://schemas.microsoft.com/office/powerpoint/2010/main" val="4286304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115888"/>
            <a:ext cx="8229600" cy="576262"/>
          </a:xfrm>
        </p:spPr>
        <p:txBody>
          <a:bodyPr>
            <a:normAutofit/>
          </a:bodyPr>
          <a:lstStyle/>
          <a:p>
            <a:r>
              <a:rPr lang="fr-FR" dirty="0"/>
              <a:t>B. Le squelette appendiculaire</a:t>
            </a:r>
          </a:p>
        </p:txBody>
      </p:sp>
      <p:sp>
        <p:nvSpPr>
          <p:cNvPr id="3" name="Espace réservé du contenu 2"/>
          <p:cNvSpPr>
            <a:spLocks noGrp="1"/>
          </p:cNvSpPr>
          <p:nvPr>
            <p:ph idx="4294967295"/>
          </p:nvPr>
        </p:nvSpPr>
        <p:spPr>
          <a:xfrm>
            <a:off x="241331" y="982401"/>
            <a:ext cx="4237794" cy="5185122"/>
          </a:xfrm>
        </p:spPr>
        <p:txBody>
          <a:bodyPr>
            <a:normAutofit/>
          </a:bodyPr>
          <a:lstStyle/>
          <a:p>
            <a:pPr marL="0" indent="0">
              <a:buNone/>
            </a:pPr>
            <a:r>
              <a:rPr lang="fr-FR" sz="2000" dirty="0"/>
              <a:t>	</a:t>
            </a:r>
            <a:r>
              <a:rPr lang="fr-FR" sz="2000" b="1" dirty="0"/>
              <a:t>c. La ceinture pelvienne = bassin</a:t>
            </a:r>
          </a:p>
          <a:p>
            <a:pPr marL="0" indent="0">
              <a:buNone/>
            </a:pPr>
            <a:r>
              <a:rPr lang="fr-FR" sz="2000" dirty="0"/>
              <a:t>Formée de 3 os: sacrum + 2 os iliaques:</a:t>
            </a:r>
          </a:p>
          <a:p>
            <a:pPr>
              <a:buFont typeface="Wingdings" pitchFamily="2" charset="2"/>
              <a:buChar char="Ø"/>
            </a:pPr>
            <a:r>
              <a:rPr lang="fr-FR" sz="2000" dirty="0">
                <a:solidFill>
                  <a:srgbClr val="0070C0"/>
                </a:solidFill>
              </a:rPr>
              <a:t>L’os iliaque.</a:t>
            </a:r>
          </a:p>
          <a:p>
            <a:pPr marL="0" indent="0">
              <a:buNone/>
            </a:pPr>
            <a:r>
              <a:rPr lang="fr-FR" sz="2000" dirty="0">
                <a:solidFill>
                  <a:srgbClr val="0070C0"/>
                </a:solidFill>
              </a:rPr>
              <a:t>Os volumineux formé de 3 parties soudées: l’ischion, le pubis, l’aile iliaque. </a:t>
            </a:r>
          </a:p>
          <a:p>
            <a:pPr marL="0" indent="0">
              <a:buNone/>
            </a:pPr>
            <a:r>
              <a:rPr lang="fr-FR" sz="2000" dirty="0">
                <a:solidFill>
                  <a:srgbClr val="0070C0"/>
                </a:solidFill>
              </a:rPr>
              <a:t>Les 2 os iliaques sont réunis à l’avant par la symphyse pubienne (= surface articulaire). Le pubis est la partie antérieure du bassin.</a:t>
            </a:r>
          </a:p>
          <a:p>
            <a:pPr marL="0" indent="0">
              <a:buNone/>
            </a:pPr>
            <a:endParaRPr lang="fr-FR" sz="2000" dirty="0"/>
          </a:p>
          <a:p>
            <a:pPr marL="0" indent="0">
              <a:buNone/>
            </a:pPr>
            <a:r>
              <a:rPr lang="fr-FR" sz="2000" dirty="0"/>
              <a:t>Le bassin est en forme d’entonnoir, plus évasé chez la femme. Massif et fermé, solide car il doit transmettre le poids du corps aux membres inférieurs.</a:t>
            </a:r>
          </a:p>
          <a:p>
            <a:pPr marL="0" indent="0">
              <a:buNone/>
            </a:pPr>
            <a:endParaRPr lang="fr-FR" dirty="0"/>
          </a:p>
          <a:p>
            <a:pPr marL="0" indent="0">
              <a:buNone/>
            </a:pPr>
            <a:endParaRPr lang="fr-F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9125" y="1556792"/>
            <a:ext cx="4686468" cy="4318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age 4">
            <a:extLst>
              <a:ext uri="{FF2B5EF4-FFF2-40B4-BE49-F238E27FC236}">
                <a16:creationId xmlns:a16="http://schemas.microsoft.com/office/drawing/2014/main" id="{3678317D-EB08-405E-880B-AFE4C824DFAA}"/>
              </a:ext>
            </a:extLst>
          </p:cNvPr>
          <p:cNvPicPr>
            <a:picLocks noChangeAspect="1"/>
          </p:cNvPicPr>
          <p:nvPr/>
        </p:nvPicPr>
        <p:blipFill>
          <a:blip r:embed="rId3"/>
          <a:stretch>
            <a:fillRect/>
          </a:stretch>
        </p:blipFill>
        <p:spPr>
          <a:xfrm>
            <a:off x="7749094" y="404664"/>
            <a:ext cx="612068" cy="576064"/>
          </a:xfrm>
          <a:prstGeom prst="rect">
            <a:avLst/>
          </a:prstGeom>
        </p:spPr>
      </p:pic>
    </p:spTree>
    <p:extLst>
      <p:ext uri="{BB962C8B-B14F-4D97-AF65-F5344CB8AC3E}">
        <p14:creationId xmlns:p14="http://schemas.microsoft.com/office/powerpoint/2010/main" val="812286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368300"/>
            <a:ext cx="8229600" cy="504825"/>
          </a:xfrm>
        </p:spPr>
        <p:txBody>
          <a:bodyPr>
            <a:normAutofit fontScale="90000"/>
          </a:bodyPr>
          <a:lstStyle/>
          <a:p>
            <a:r>
              <a:rPr lang="fr-FR" dirty="0"/>
              <a:t>B. Le squelette appendiculaire</a:t>
            </a:r>
          </a:p>
        </p:txBody>
      </p:sp>
      <p:sp>
        <p:nvSpPr>
          <p:cNvPr id="3" name="Espace réservé du contenu 2"/>
          <p:cNvSpPr>
            <a:spLocks noGrp="1"/>
          </p:cNvSpPr>
          <p:nvPr>
            <p:ph idx="4294967295"/>
          </p:nvPr>
        </p:nvSpPr>
        <p:spPr>
          <a:xfrm>
            <a:off x="117556" y="1268760"/>
            <a:ext cx="2510228" cy="5025430"/>
          </a:xfrm>
        </p:spPr>
        <p:txBody>
          <a:bodyPr>
            <a:noAutofit/>
          </a:bodyPr>
          <a:lstStyle/>
          <a:p>
            <a:pPr marL="0" indent="0">
              <a:buNone/>
            </a:pPr>
            <a:r>
              <a:rPr lang="fr-FR" sz="2000" b="1" dirty="0"/>
              <a:t>d. Le membre inférieur</a:t>
            </a:r>
          </a:p>
          <a:p>
            <a:pPr marL="0" indent="0">
              <a:buNone/>
            </a:pPr>
            <a:r>
              <a:rPr lang="fr-FR" sz="2400" dirty="0">
                <a:solidFill>
                  <a:srgbClr val="0070C0"/>
                </a:solidFill>
              </a:rPr>
              <a:t>Nous retrouvons dans la cuisse: le fémur</a:t>
            </a:r>
          </a:p>
          <a:p>
            <a:pPr marL="0" indent="0">
              <a:buNone/>
            </a:pPr>
            <a:r>
              <a:rPr lang="fr-FR" sz="2400" dirty="0">
                <a:solidFill>
                  <a:srgbClr val="0070C0"/>
                </a:solidFill>
              </a:rPr>
              <a:t>Dans le Genou: patella (rotule)</a:t>
            </a:r>
          </a:p>
          <a:p>
            <a:pPr marL="0" indent="0">
              <a:buNone/>
            </a:pPr>
            <a:r>
              <a:rPr lang="fr-FR" sz="2400" dirty="0">
                <a:solidFill>
                  <a:srgbClr val="0070C0"/>
                </a:solidFill>
              </a:rPr>
              <a:t>Dans la Jambe: tibia et </a:t>
            </a:r>
            <a:r>
              <a:rPr lang="fr-FR" sz="2400" dirty="0" err="1">
                <a:solidFill>
                  <a:srgbClr val="0070C0"/>
                </a:solidFill>
              </a:rPr>
              <a:t>fibula</a:t>
            </a:r>
            <a:r>
              <a:rPr lang="fr-FR" sz="2400" dirty="0">
                <a:solidFill>
                  <a:srgbClr val="0070C0"/>
                </a:solidFill>
              </a:rPr>
              <a:t> (péroné)</a:t>
            </a:r>
          </a:p>
          <a:p>
            <a:pPr marL="0" indent="0">
              <a:buNone/>
            </a:pPr>
            <a:r>
              <a:rPr lang="fr-FR" sz="2400" dirty="0">
                <a:solidFill>
                  <a:srgbClr val="0070C0"/>
                </a:solidFill>
              </a:rPr>
              <a:t>Dans le Pied: tarse, métatarse et orteils: phalanges.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725132"/>
            <a:ext cx="1728192" cy="2045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8180" y="1340768"/>
            <a:ext cx="3424653" cy="4828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7784" y="2996952"/>
            <a:ext cx="2612458" cy="3297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Image 6">
            <a:extLst>
              <a:ext uri="{FF2B5EF4-FFF2-40B4-BE49-F238E27FC236}">
                <a16:creationId xmlns:a16="http://schemas.microsoft.com/office/drawing/2014/main" id="{F4665041-434F-4C09-9B16-CF3457D8DB97}"/>
              </a:ext>
            </a:extLst>
          </p:cNvPr>
          <p:cNvPicPr>
            <a:picLocks noChangeAspect="1"/>
          </p:cNvPicPr>
          <p:nvPr/>
        </p:nvPicPr>
        <p:blipFill>
          <a:blip r:embed="rId5"/>
          <a:stretch>
            <a:fillRect/>
          </a:stretch>
        </p:blipFill>
        <p:spPr>
          <a:xfrm>
            <a:off x="7749094" y="404664"/>
            <a:ext cx="612068" cy="576064"/>
          </a:xfrm>
          <a:prstGeom prst="rect">
            <a:avLst/>
          </a:prstGeom>
        </p:spPr>
      </p:pic>
    </p:spTree>
    <p:extLst>
      <p:ext uri="{BB962C8B-B14F-4D97-AF65-F5344CB8AC3E}">
        <p14:creationId xmlns:p14="http://schemas.microsoft.com/office/powerpoint/2010/main" val="1091647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372820" y="1124744"/>
            <a:ext cx="4775243" cy="5158079"/>
          </a:xfrm>
        </p:spPr>
        <p:txBody>
          <a:bodyPr>
            <a:normAutofit fontScale="25000" lnSpcReduction="20000"/>
          </a:bodyPr>
          <a:lstStyle/>
          <a:p>
            <a:pPr marL="0" indent="0">
              <a:buNone/>
            </a:pPr>
            <a:r>
              <a:rPr lang="fr-FR" sz="8000" dirty="0">
                <a:latin typeface="+mj-lt"/>
              </a:rPr>
              <a:t>A. Types </a:t>
            </a:r>
            <a:r>
              <a:rPr lang="fr-FR" sz="8000" spc="-38" dirty="0">
                <a:latin typeface="+mj-lt"/>
                <a:ea typeface="+mj-ea"/>
                <a:cs typeface="+mj-cs"/>
              </a:rPr>
              <a:t>d’articulation</a:t>
            </a:r>
            <a:endParaRPr lang="fr-FR" sz="7200" dirty="0"/>
          </a:p>
          <a:p>
            <a:pPr marL="0" indent="0">
              <a:buNone/>
            </a:pPr>
            <a:r>
              <a:rPr lang="fr-FR" sz="7200" dirty="0">
                <a:solidFill>
                  <a:srgbClr val="0070C0"/>
                </a:solidFill>
              </a:rPr>
              <a:t>Une articulation est une jonction entre un ou plusieurs os. Elle a pour fonction de relier les os, et permet ainsi une certaine mobilité au squelette.</a:t>
            </a:r>
          </a:p>
          <a:p>
            <a:pPr marL="0" indent="0">
              <a:buNone/>
            </a:pPr>
            <a:endParaRPr lang="fr-FR" sz="7200" dirty="0"/>
          </a:p>
          <a:p>
            <a:pPr>
              <a:buFont typeface="Wingdings" pitchFamily="2" charset="2"/>
              <a:buChar char="Ø"/>
            </a:pPr>
            <a:r>
              <a:rPr lang="fr-FR" sz="7200" b="1" dirty="0"/>
              <a:t>Les articulations fixes</a:t>
            </a:r>
            <a:r>
              <a:rPr lang="fr-FR" sz="7200" b="1" dirty="0">
                <a:solidFill>
                  <a:srgbClr val="0070C0"/>
                </a:solidFill>
              </a:rPr>
              <a:t>: </a:t>
            </a:r>
            <a:r>
              <a:rPr lang="fr-FR" sz="7200" dirty="0">
                <a:solidFill>
                  <a:srgbClr val="0070C0"/>
                </a:solidFill>
              </a:rPr>
              <a:t>Ne permettent aucun mouvement. </a:t>
            </a:r>
            <a:r>
              <a:rPr lang="fr-FR" sz="7200" dirty="0"/>
              <a:t>Ex: les os du crâne.</a:t>
            </a:r>
          </a:p>
          <a:p>
            <a:pPr>
              <a:buFont typeface="Wingdings" pitchFamily="2" charset="2"/>
              <a:buChar char="Ø"/>
            </a:pPr>
            <a:endParaRPr lang="fr-FR" sz="7200" dirty="0"/>
          </a:p>
          <a:p>
            <a:pPr marL="342900" lvl="1" indent="-342900">
              <a:buFont typeface="Wingdings" pitchFamily="2" charset="2"/>
              <a:buChar char="Ø"/>
            </a:pPr>
            <a:r>
              <a:rPr lang="fr-FR" sz="7200" b="1" dirty="0"/>
              <a:t>Les articulations semi-mobiles : </a:t>
            </a:r>
          </a:p>
          <a:p>
            <a:pPr marL="0" lvl="1" indent="0">
              <a:buNone/>
            </a:pPr>
            <a:r>
              <a:rPr lang="fr-FR" sz="7200" dirty="0">
                <a:solidFill>
                  <a:srgbClr val="0070C0"/>
                </a:solidFill>
              </a:rPr>
              <a:t>Mouvement de faible amplitude</a:t>
            </a:r>
            <a:r>
              <a:rPr lang="fr-FR" sz="7200" dirty="0"/>
              <a:t>. Les os sont unis par des faisceaux fibreux très courts et très solides , qui limitent les déplacements.</a:t>
            </a:r>
          </a:p>
          <a:p>
            <a:pPr marL="0" lvl="1" indent="0">
              <a:buNone/>
            </a:pPr>
            <a:r>
              <a:rPr lang="fr-FR" sz="7200" dirty="0"/>
              <a:t>Ex: articulation des vertèbres entre-elles. Les os sont séparés/unis par un disque souple de cartilage fibreux: disque intervertébral.</a:t>
            </a:r>
          </a:p>
          <a:p>
            <a:pPr marL="0" lvl="1" indent="0">
              <a:buNone/>
            </a:pPr>
            <a:endParaRPr lang="fr-FR" sz="7200" dirty="0"/>
          </a:p>
          <a:p>
            <a:pPr marL="457200" lvl="1" indent="-457200">
              <a:buFont typeface="Wingdings" pitchFamily="2" charset="2"/>
              <a:buChar char="Ø"/>
            </a:pPr>
            <a:r>
              <a:rPr lang="fr-FR" sz="7200" b="1" dirty="0"/>
              <a:t>Les articulations mobiles:</a:t>
            </a:r>
            <a:endParaRPr lang="fr-FR" sz="7200" dirty="0"/>
          </a:p>
          <a:p>
            <a:pPr marL="0" lvl="1" indent="0">
              <a:buNone/>
            </a:pPr>
            <a:r>
              <a:rPr lang="fr-FR" sz="7200" dirty="0">
                <a:solidFill>
                  <a:srgbClr val="0070C0"/>
                </a:solidFill>
              </a:rPr>
              <a:t>Permettent des mouvements amples. </a:t>
            </a:r>
            <a:r>
              <a:rPr lang="fr-FR" sz="7200" dirty="0"/>
              <a:t>Ex: articulations des doigts</a:t>
            </a:r>
          </a:p>
          <a:p>
            <a:pPr marL="0" lvl="1" indent="0">
              <a:buNone/>
            </a:pPr>
            <a:endParaRPr lang="fr-FR" sz="3400" dirty="0"/>
          </a:p>
          <a:p>
            <a:pPr marL="0" lvl="1" indent="0">
              <a:buNone/>
            </a:pPr>
            <a:endParaRPr lang="fr-FR" sz="3000" dirty="0"/>
          </a:p>
        </p:txBody>
      </p:sp>
      <p:pic>
        <p:nvPicPr>
          <p:cNvPr id="1024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8261" y="661574"/>
            <a:ext cx="3093056" cy="16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7" y="2469310"/>
            <a:ext cx="2819954" cy="3813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Image 3">
            <a:extLst>
              <a:ext uri="{FF2B5EF4-FFF2-40B4-BE49-F238E27FC236}">
                <a16:creationId xmlns:a16="http://schemas.microsoft.com/office/drawing/2014/main" id="{C441B6CE-D50F-41E7-AC8C-4B63D2D77034}"/>
              </a:ext>
            </a:extLst>
          </p:cNvPr>
          <p:cNvPicPr>
            <a:picLocks noChangeAspect="1"/>
          </p:cNvPicPr>
          <p:nvPr/>
        </p:nvPicPr>
        <p:blipFill>
          <a:blip r:embed="rId4"/>
          <a:stretch>
            <a:fillRect/>
          </a:stretch>
        </p:blipFill>
        <p:spPr>
          <a:xfrm>
            <a:off x="8273443" y="285592"/>
            <a:ext cx="615749" cy="579170"/>
          </a:xfrm>
          <a:prstGeom prst="rect">
            <a:avLst/>
          </a:prstGeom>
        </p:spPr>
      </p:pic>
      <p:sp>
        <p:nvSpPr>
          <p:cNvPr id="5" name="Rectangle 4">
            <a:extLst>
              <a:ext uri="{FF2B5EF4-FFF2-40B4-BE49-F238E27FC236}">
                <a16:creationId xmlns:a16="http://schemas.microsoft.com/office/drawing/2014/main" id="{9576164C-26CF-4082-ABAB-ECA5446E832E}"/>
              </a:ext>
            </a:extLst>
          </p:cNvPr>
          <p:cNvSpPr/>
          <p:nvPr/>
        </p:nvSpPr>
        <p:spPr>
          <a:xfrm>
            <a:off x="562683" y="408721"/>
            <a:ext cx="3361241" cy="584775"/>
          </a:xfrm>
          <a:prstGeom prst="rect">
            <a:avLst/>
          </a:prstGeom>
        </p:spPr>
        <p:txBody>
          <a:bodyPr wrap="none">
            <a:spAutoFit/>
          </a:bodyPr>
          <a:lstStyle/>
          <a:p>
            <a:r>
              <a:rPr lang="fr-FR" sz="3200"/>
              <a:t>3. Les articulations</a:t>
            </a:r>
            <a:endParaRPr lang="fr-FR" sz="3200" dirty="0"/>
          </a:p>
        </p:txBody>
      </p:sp>
    </p:spTree>
    <p:extLst>
      <p:ext uri="{BB962C8B-B14F-4D97-AF65-F5344CB8AC3E}">
        <p14:creationId xmlns:p14="http://schemas.microsoft.com/office/powerpoint/2010/main" val="2381754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00E30D-F23E-4D0E-BF39-67F2F550DA9B}"/>
              </a:ext>
            </a:extLst>
          </p:cNvPr>
          <p:cNvSpPr>
            <a:spLocks noGrp="1"/>
          </p:cNvSpPr>
          <p:nvPr>
            <p:ph type="title" idx="4294967295"/>
          </p:nvPr>
        </p:nvSpPr>
        <p:spPr>
          <a:xfrm>
            <a:off x="1619672" y="273748"/>
            <a:ext cx="3816424" cy="765175"/>
          </a:xfrm>
        </p:spPr>
        <p:txBody>
          <a:bodyPr>
            <a:normAutofit/>
          </a:bodyPr>
          <a:lstStyle/>
          <a:p>
            <a:r>
              <a:rPr lang="fr-FR" b="1" dirty="0"/>
              <a:t>3. Les articulations </a:t>
            </a:r>
            <a:r>
              <a:rPr lang="fr-FR" dirty="0"/>
              <a:t> </a:t>
            </a:r>
          </a:p>
        </p:txBody>
      </p:sp>
      <p:sp>
        <p:nvSpPr>
          <p:cNvPr id="3" name="Espace réservé du contenu 2">
            <a:extLst>
              <a:ext uri="{FF2B5EF4-FFF2-40B4-BE49-F238E27FC236}">
                <a16:creationId xmlns:a16="http://schemas.microsoft.com/office/drawing/2014/main" id="{868FB7A3-57BA-4D41-882E-94B4ABDC7EA3}"/>
              </a:ext>
            </a:extLst>
          </p:cNvPr>
          <p:cNvSpPr>
            <a:spLocks noGrp="1"/>
          </p:cNvSpPr>
          <p:nvPr>
            <p:ph idx="4294967295"/>
          </p:nvPr>
        </p:nvSpPr>
        <p:spPr>
          <a:xfrm>
            <a:off x="251520" y="1038923"/>
            <a:ext cx="4968552" cy="5342405"/>
          </a:xfrm>
        </p:spPr>
        <p:txBody>
          <a:bodyPr>
            <a:noAutofit/>
          </a:bodyPr>
          <a:lstStyle/>
          <a:p>
            <a:pPr marL="0" indent="0">
              <a:buNone/>
            </a:pPr>
            <a:r>
              <a:rPr lang="fr-FR" sz="1800" dirty="0"/>
              <a:t>B. Structure des articulations:</a:t>
            </a:r>
          </a:p>
          <a:p>
            <a:pPr>
              <a:buFont typeface="Wingdings" pitchFamily="2" charset="2"/>
              <a:buChar char="Ø"/>
            </a:pPr>
            <a:r>
              <a:rPr lang="fr-FR" sz="1600" dirty="0">
                <a:solidFill>
                  <a:srgbClr val="0070C0"/>
                </a:solidFill>
              </a:rPr>
              <a:t>Les surfaces articulaires: zones au niveau desquelles les os rentrent en contact, sont recouvertes de :</a:t>
            </a:r>
          </a:p>
          <a:p>
            <a:pPr>
              <a:buFont typeface="Wingdings" pitchFamily="2" charset="2"/>
              <a:buChar char="Ø"/>
            </a:pPr>
            <a:r>
              <a:rPr lang="fr-FR" sz="1600" dirty="0">
                <a:solidFill>
                  <a:srgbClr val="0070C0"/>
                </a:solidFill>
              </a:rPr>
              <a:t> </a:t>
            </a:r>
            <a:r>
              <a:rPr lang="fr-FR" sz="1600" b="1" dirty="0">
                <a:solidFill>
                  <a:srgbClr val="0070C0"/>
                </a:solidFill>
              </a:rPr>
              <a:t>Cartilage articulaire</a:t>
            </a:r>
            <a:r>
              <a:rPr lang="fr-FR" sz="1600" dirty="0">
                <a:solidFill>
                  <a:srgbClr val="0070C0"/>
                </a:solidFill>
              </a:rPr>
              <a:t>. C’est une épaisse substance polie, lisse et brillante, qui est souple, extensible et compressible. </a:t>
            </a:r>
          </a:p>
          <a:p>
            <a:pPr marL="0" indent="0">
              <a:buNone/>
            </a:pPr>
            <a:r>
              <a:rPr lang="fr-FR" sz="1600" dirty="0">
                <a:solidFill>
                  <a:srgbClr val="0070C0"/>
                </a:solidFill>
              </a:rPr>
              <a:t>Le cartilage recouvre les extrémités osseuses de l’articulation. </a:t>
            </a:r>
          </a:p>
          <a:p>
            <a:pPr marL="0" indent="0">
              <a:buNone/>
            </a:pPr>
            <a:r>
              <a:rPr lang="fr-FR" sz="1600" dirty="0">
                <a:solidFill>
                  <a:srgbClr val="0070C0"/>
                </a:solidFill>
              </a:rPr>
              <a:t>Son épaisseur est proportionnelle aux pressions qu’il supporte. </a:t>
            </a:r>
          </a:p>
          <a:p>
            <a:pPr marL="0" indent="0">
              <a:buNone/>
            </a:pPr>
            <a:r>
              <a:rPr lang="fr-FR" sz="1600" dirty="0">
                <a:solidFill>
                  <a:srgbClr val="0070C0"/>
                </a:solidFill>
              </a:rPr>
              <a:t>Il favorise le glissement . Quand il y a altération du cartilage (arthrose)= trouble grave dans le fonctionnement de l’articulation.</a:t>
            </a:r>
          </a:p>
          <a:p>
            <a:pPr marL="0" indent="0">
              <a:buNone/>
            </a:pPr>
            <a:r>
              <a:rPr lang="fr-FR" sz="1600" dirty="0"/>
              <a:t>Pour augmenter la profondeur ou l’étendue d’une surface articulaire, il existe:</a:t>
            </a:r>
          </a:p>
          <a:p>
            <a:pPr lvl="1">
              <a:buFont typeface="Wingdings" pitchFamily="2" charset="2"/>
              <a:buChar char="ü"/>
            </a:pPr>
            <a:r>
              <a:rPr lang="fr-FR" sz="1600" dirty="0"/>
              <a:t>Des bourrelets: anneau de tissu fibreux situé à la périphérie de la surface articulaire. Ex: épaule, hanche.</a:t>
            </a:r>
          </a:p>
          <a:p>
            <a:pPr lvl="1">
              <a:buFont typeface="Wingdings" pitchFamily="2" charset="2"/>
              <a:buChar char="ü"/>
            </a:pPr>
            <a:r>
              <a:rPr lang="fr-FR" sz="1600" dirty="0"/>
              <a:t>Des ménisques, interposés entre les surfaces articulaires auxquels ils ne sont pas fixés. Ils augmentent la mobilité de l’articulation. </a:t>
            </a:r>
          </a:p>
        </p:txBody>
      </p:sp>
      <p:pic>
        <p:nvPicPr>
          <p:cNvPr id="5" name="Picture 2">
            <a:extLst>
              <a:ext uri="{FF2B5EF4-FFF2-40B4-BE49-F238E27FC236}">
                <a16:creationId xmlns:a16="http://schemas.microsoft.com/office/drawing/2014/main" id="{93D0988D-9AA5-4072-A69F-2FC65DDB5F7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0072" y="2348880"/>
            <a:ext cx="3816425" cy="2909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Image 6">
            <a:extLst>
              <a:ext uri="{FF2B5EF4-FFF2-40B4-BE49-F238E27FC236}">
                <a16:creationId xmlns:a16="http://schemas.microsoft.com/office/drawing/2014/main" id="{5B8A27B1-C472-4E6B-9891-43EC3F0DD8ED}"/>
              </a:ext>
            </a:extLst>
          </p:cNvPr>
          <p:cNvPicPr>
            <a:picLocks noChangeAspect="1"/>
          </p:cNvPicPr>
          <p:nvPr/>
        </p:nvPicPr>
        <p:blipFill>
          <a:blip r:embed="rId3"/>
          <a:stretch>
            <a:fillRect/>
          </a:stretch>
        </p:blipFill>
        <p:spPr>
          <a:xfrm>
            <a:off x="8273443" y="285592"/>
            <a:ext cx="615749" cy="579170"/>
          </a:xfrm>
          <a:prstGeom prst="rect">
            <a:avLst/>
          </a:prstGeom>
        </p:spPr>
      </p:pic>
    </p:spTree>
    <p:extLst>
      <p:ext uri="{BB962C8B-B14F-4D97-AF65-F5344CB8AC3E}">
        <p14:creationId xmlns:p14="http://schemas.microsoft.com/office/powerpoint/2010/main" val="3779238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755576" y="323021"/>
            <a:ext cx="6876256" cy="561975"/>
          </a:xfrm>
        </p:spPr>
        <p:txBody>
          <a:bodyPr>
            <a:normAutofit/>
          </a:bodyPr>
          <a:lstStyle/>
          <a:p>
            <a:r>
              <a:rPr lang="fr-FR" dirty="0"/>
              <a:t>3. Les articulations</a:t>
            </a:r>
          </a:p>
        </p:txBody>
      </p:sp>
      <p:sp>
        <p:nvSpPr>
          <p:cNvPr id="3" name="Espace réservé du contenu 2"/>
          <p:cNvSpPr>
            <a:spLocks noGrp="1"/>
          </p:cNvSpPr>
          <p:nvPr>
            <p:ph idx="4294967295"/>
          </p:nvPr>
        </p:nvSpPr>
        <p:spPr>
          <a:xfrm>
            <a:off x="471132" y="1454705"/>
            <a:ext cx="7164288" cy="1728787"/>
          </a:xfrm>
        </p:spPr>
        <p:txBody>
          <a:bodyPr>
            <a:normAutofit fontScale="92500" lnSpcReduction="20000"/>
          </a:bodyPr>
          <a:lstStyle/>
          <a:p>
            <a:pPr marL="0" indent="0">
              <a:buNone/>
            </a:pPr>
            <a:r>
              <a:rPr lang="fr-FR" sz="2000" dirty="0"/>
              <a:t>C. Rôle des articulations</a:t>
            </a:r>
          </a:p>
          <a:p>
            <a:pPr marL="0" indent="0">
              <a:buNone/>
            </a:pPr>
            <a:endParaRPr lang="fr-FR" sz="2000" dirty="0"/>
          </a:p>
          <a:p>
            <a:pPr marL="0" lvl="1" indent="0">
              <a:buNone/>
            </a:pPr>
            <a:r>
              <a:rPr lang="fr-FR" sz="2000" dirty="0">
                <a:solidFill>
                  <a:srgbClr val="0070C0"/>
                </a:solidFill>
              </a:rPr>
              <a:t>Les mouvements possibles sont:</a:t>
            </a:r>
          </a:p>
          <a:p>
            <a:pPr marL="457200" lvl="1" indent="-457200">
              <a:buFont typeface="Wingdings" panose="05000000000000000000" pitchFamily="2" charset="2"/>
              <a:buChar char="ü"/>
            </a:pPr>
            <a:r>
              <a:rPr lang="fr-FR" sz="2000" dirty="0">
                <a:solidFill>
                  <a:srgbClr val="0070C0"/>
                </a:solidFill>
              </a:rPr>
              <a:t>Le glissement simple</a:t>
            </a:r>
          </a:p>
          <a:p>
            <a:pPr marL="594360" lvl="2" indent="-457200">
              <a:buFont typeface="Wingdings" panose="05000000000000000000" pitchFamily="2" charset="2"/>
              <a:buChar char="ü"/>
            </a:pPr>
            <a:r>
              <a:rPr lang="fr-FR" sz="1700" dirty="0">
                <a:solidFill>
                  <a:srgbClr val="0070C0"/>
                </a:solidFill>
              </a:rPr>
              <a:t>La flexion: rapproche 2 os voisins</a:t>
            </a:r>
          </a:p>
          <a:p>
            <a:pPr marL="594360" lvl="2" indent="-457200">
              <a:buFont typeface="Wingdings" panose="05000000000000000000" pitchFamily="2" charset="2"/>
              <a:buChar char="ü"/>
            </a:pPr>
            <a:r>
              <a:rPr lang="fr-FR" sz="1700" dirty="0">
                <a:solidFill>
                  <a:srgbClr val="0070C0"/>
                </a:solidFill>
              </a:rPr>
              <a:t>L’extension: éloigne 2 os voisins</a:t>
            </a:r>
          </a:p>
          <a:p>
            <a:pPr marL="0" lvl="1" indent="0">
              <a:buNone/>
            </a:pPr>
            <a:endParaRPr lang="fr-FR" sz="3400" dirty="0"/>
          </a:p>
          <a:p>
            <a:pPr marL="0" lvl="1" indent="0">
              <a:buNone/>
            </a:pPr>
            <a:endParaRPr lang="fr-FR" sz="30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443" y="3674508"/>
            <a:ext cx="6481114" cy="2579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a:extLst>
              <a:ext uri="{FF2B5EF4-FFF2-40B4-BE49-F238E27FC236}">
                <a16:creationId xmlns:a16="http://schemas.microsoft.com/office/drawing/2014/main" id="{E3853A26-38FD-4B32-9DB6-D1CDEE440AD5}"/>
              </a:ext>
            </a:extLst>
          </p:cNvPr>
          <p:cNvPicPr>
            <a:picLocks noChangeAspect="1"/>
          </p:cNvPicPr>
          <p:nvPr/>
        </p:nvPicPr>
        <p:blipFill>
          <a:blip r:embed="rId3"/>
          <a:stretch>
            <a:fillRect/>
          </a:stretch>
        </p:blipFill>
        <p:spPr>
          <a:xfrm>
            <a:off x="8273443" y="285592"/>
            <a:ext cx="615749" cy="579170"/>
          </a:xfrm>
          <a:prstGeom prst="rect">
            <a:avLst/>
          </a:prstGeom>
        </p:spPr>
      </p:pic>
    </p:spTree>
    <p:extLst>
      <p:ext uri="{BB962C8B-B14F-4D97-AF65-F5344CB8AC3E}">
        <p14:creationId xmlns:p14="http://schemas.microsoft.com/office/powerpoint/2010/main" val="1783484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8229600" cy="561975"/>
          </a:xfrm>
        </p:spPr>
        <p:txBody>
          <a:bodyPr>
            <a:normAutofit/>
          </a:bodyPr>
          <a:lstStyle/>
          <a:p>
            <a:r>
              <a:rPr lang="fr-FR" dirty="0"/>
              <a:t>3. Les articulations</a:t>
            </a:r>
          </a:p>
        </p:txBody>
      </p:sp>
      <p:sp>
        <p:nvSpPr>
          <p:cNvPr id="3" name="Espace réservé du contenu 2"/>
          <p:cNvSpPr>
            <a:spLocks noGrp="1"/>
          </p:cNvSpPr>
          <p:nvPr>
            <p:ph idx="4294967295"/>
          </p:nvPr>
        </p:nvSpPr>
        <p:spPr>
          <a:xfrm>
            <a:off x="513008" y="1268760"/>
            <a:ext cx="8640763" cy="2016125"/>
          </a:xfrm>
        </p:spPr>
        <p:txBody>
          <a:bodyPr>
            <a:normAutofit fontScale="55000" lnSpcReduction="20000"/>
          </a:bodyPr>
          <a:lstStyle/>
          <a:p>
            <a:pPr marL="0" indent="0">
              <a:buNone/>
            </a:pPr>
            <a:r>
              <a:rPr lang="fr-FR" sz="3600" dirty="0"/>
              <a:t>C. Rôle des articulations</a:t>
            </a:r>
          </a:p>
          <a:p>
            <a:pPr marL="0" indent="0">
              <a:buNone/>
            </a:pPr>
            <a:endParaRPr lang="fr-FR" sz="3600" dirty="0"/>
          </a:p>
          <a:p>
            <a:pPr marL="0" lvl="1" indent="0">
              <a:buNone/>
            </a:pPr>
            <a:r>
              <a:rPr lang="fr-FR" sz="3600" dirty="0"/>
              <a:t>Les mouvements possibles sont:</a:t>
            </a:r>
          </a:p>
          <a:p>
            <a:pPr marL="0" lvl="1" indent="0">
              <a:buNone/>
            </a:pPr>
            <a:endParaRPr lang="fr-FR" sz="3600" dirty="0"/>
          </a:p>
          <a:p>
            <a:pPr marL="457200" lvl="1" indent="-457200">
              <a:buFont typeface="Wingdings" panose="05000000000000000000" pitchFamily="2" charset="2"/>
              <a:buChar char="ü"/>
            </a:pPr>
            <a:r>
              <a:rPr lang="fr-FR" sz="3600" dirty="0">
                <a:solidFill>
                  <a:srgbClr val="0070C0"/>
                </a:solidFill>
              </a:rPr>
              <a:t>L’adduction: rapproche un membre (ou segment de membre) de l’axe du corps.</a:t>
            </a:r>
          </a:p>
          <a:p>
            <a:pPr marL="457200" lvl="1" indent="-457200">
              <a:buFont typeface="Wingdings" panose="05000000000000000000" pitchFamily="2" charset="2"/>
              <a:buChar char="ü"/>
            </a:pPr>
            <a:r>
              <a:rPr lang="fr-FR" sz="3600" dirty="0">
                <a:solidFill>
                  <a:srgbClr val="0070C0"/>
                </a:solidFill>
              </a:rPr>
              <a:t>L’abduction: éloigne un membre (ou segment de membre) de l’axe du corps.</a:t>
            </a:r>
          </a:p>
          <a:p>
            <a:pPr marL="457200" lvl="1" indent="-457200">
              <a:buFont typeface="Wingdings" panose="05000000000000000000" pitchFamily="2" charset="2"/>
              <a:buChar char="ü"/>
            </a:pPr>
            <a:endParaRPr lang="fr-FR" sz="3400" dirty="0"/>
          </a:p>
          <a:p>
            <a:pPr marL="0" lvl="1" indent="0">
              <a:buNone/>
            </a:pPr>
            <a:endParaRPr lang="fr-FR" sz="3400" dirty="0"/>
          </a:p>
          <a:p>
            <a:pPr marL="0" lvl="1" indent="0">
              <a:buNone/>
            </a:pPr>
            <a:endParaRPr lang="fr-FR" sz="3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5756" y="3417594"/>
            <a:ext cx="4248471" cy="2813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Image 4">
            <a:extLst>
              <a:ext uri="{FF2B5EF4-FFF2-40B4-BE49-F238E27FC236}">
                <a16:creationId xmlns:a16="http://schemas.microsoft.com/office/drawing/2014/main" id="{0F3C2E54-0D01-49B7-958A-B2B3767A3498}"/>
              </a:ext>
            </a:extLst>
          </p:cNvPr>
          <p:cNvPicPr>
            <a:picLocks noChangeAspect="1"/>
          </p:cNvPicPr>
          <p:nvPr/>
        </p:nvPicPr>
        <p:blipFill>
          <a:blip r:embed="rId3"/>
          <a:stretch>
            <a:fillRect/>
          </a:stretch>
        </p:blipFill>
        <p:spPr>
          <a:xfrm>
            <a:off x="8273443" y="285592"/>
            <a:ext cx="615749" cy="579170"/>
          </a:xfrm>
          <a:prstGeom prst="rect">
            <a:avLst/>
          </a:prstGeom>
        </p:spPr>
      </p:pic>
    </p:spTree>
    <p:extLst>
      <p:ext uri="{BB962C8B-B14F-4D97-AF65-F5344CB8AC3E}">
        <p14:creationId xmlns:p14="http://schemas.microsoft.com/office/powerpoint/2010/main" val="1931290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5940152" cy="561975"/>
          </a:xfrm>
        </p:spPr>
        <p:txBody>
          <a:bodyPr>
            <a:normAutofit/>
          </a:bodyPr>
          <a:lstStyle/>
          <a:p>
            <a:r>
              <a:rPr lang="fr-FR" dirty="0"/>
              <a:t>3. Les articulations</a:t>
            </a:r>
          </a:p>
        </p:txBody>
      </p:sp>
      <p:sp>
        <p:nvSpPr>
          <p:cNvPr id="3" name="Espace réservé du contenu 2"/>
          <p:cNvSpPr>
            <a:spLocks noGrp="1"/>
          </p:cNvSpPr>
          <p:nvPr>
            <p:ph idx="4294967295"/>
          </p:nvPr>
        </p:nvSpPr>
        <p:spPr>
          <a:xfrm>
            <a:off x="182988" y="1305115"/>
            <a:ext cx="8642350" cy="1800225"/>
          </a:xfrm>
        </p:spPr>
        <p:txBody>
          <a:bodyPr>
            <a:normAutofit fontScale="92500"/>
          </a:bodyPr>
          <a:lstStyle/>
          <a:p>
            <a:pPr marL="0" indent="0">
              <a:buNone/>
            </a:pPr>
            <a:r>
              <a:rPr lang="fr-FR" sz="2200" dirty="0"/>
              <a:t>C . Rôle des articulations:</a:t>
            </a:r>
          </a:p>
          <a:p>
            <a:pPr marL="0" lvl="1" indent="0">
              <a:buNone/>
            </a:pPr>
            <a:r>
              <a:rPr lang="fr-FR" sz="2200" dirty="0"/>
              <a:t>Les mouvements possibles sont:</a:t>
            </a:r>
          </a:p>
          <a:p>
            <a:pPr marL="457200" lvl="1" indent="-457200">
              <a:buFont typeface="Wingdings" panose="05000000000000000000" pitchFamily="2" charset="2"/>
              <a:buChar char="ü"/>
            </a:pPr>
            <a:r>
              <a:rPr lang="fr-FR" sz="2200" dirty="0">
                <a:solidFill>
                  <a:srgbClr val="0070C0"/>
                </a:solidFill>
              </a:rPr>
              <a:t>La rotation interne ou externe: fait pivoter une des pièces osseuses sur l’autre.</a:t>
            </a:r>
          </a:p>
          <a:p>
            <a:pPr marL="457200" lvl="1" indent="-457200">
              <a:buFont typeface="Wingdings" panose="05000000000000000000" pitchFamily="2" charset="2"/>
              <a:buChar char="ü"/>
            </a:pPr>
            <a:r>
              <a:rPr lang="fr-FR" sz="2200" dirty="0">
                <a:solidFill>
                  <a:srgbClr val="0070C0"/>
                </a:solidFill>
              </a:rPr>
              <a:t>La circumduction: mouvement de rotation autour d’un axe ou d’un point central. Le membre décrit un cône dont le sommet est l’articulation.</a:t>
            </a:r>
          </a:p>
          <a:p>
            <a:pPr marL="457200" lvl="1" indent="-457200">
              <a:buFont typeface="Wingdings" panose="05000000000000000000" pitchFamily="2" charset="2"/>
              <a:buChar char="ü"/>
            </a:pPr>
            <a:endParaRPr lang="fr-FR" sz="3400" dirty="0"/>
          </a:p>
          <a:p>
            <a:pPr marL="0" lvl="1" indent="0">
              <a:buNone/>
            </a:pPr>
            <a:endParaRPr lang="fr-FR" sz="3400" dirty="0"/>
          </a:p>
          <a:p>
            <a:pPr marL="0" lvl="1" indent="0">
              <a:buNone/>
            </a:pPr>
            <a:endParaRPr lang="fr-FR" sz="30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3717032"/>
            <a:ext cx="3220392" cy="2392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58" y="3717032"/>
            <a:ext cx="5099532"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a:extLst>
              <a:ext uri="{FF2B5EF4-FFF2-40B4-BE49-F238E27FC236}">
                <a16:creationId xmlns:a16="http://schemas.microsoft.com/office/drawing/2014/main" id="{15D9C2CE-4908-4565-84C3-2BFFBE0A3C47}"/>
              </a:ext>
            </a:extLst>
          </p:cNvPr>
          <p:cNvPicPr>
            <a:picLocks noChangeAspect="1"/>
          </p:cNvPicPr>
          <p:nvPr/>
        </p:nvPicPr>
        <p:blipFill>
          <a:blip r:embed="rId4"/>
          <a:stretch>
            <a:fillRect/>
          </a:stretch>
        </p:blipFill>
        <p:spPr>
          <a:xfrm>
            <a:off x="8273443" y="285592"/>
            <a:ext cx="615749" cy="579170"/>
          </a:xfrm>
          <a:prstGeom prst="rect">
            <a:avLst/>
          </a:prstGeom>
        </p:spPr>
      </p:pic>
    </p:spTree>
    <p:extLst>
      <p:ext uri="{BB962C8B-B14F-4D97-AF65-F5344CB8AC3E}">
        <p14:creationId xmlns:p14="http://schemas.microsoft.com/office/powerpoint/2010/main" val="1951409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8229600" cy="561975"/>
          </a:xfrm>
        </p:spPr>
        <p:txBody>
          <a:bodyPr>
            <a:normAutofit/>
          </a:bodyPr>
          <a:lstStyle/>
          <a:p>
            <a:r>
              <a:rPr lang="fr-FR" dirty="0"/>
              <a:t>3. Les articulations</a:t>
            </a:r>
          </a:p>
        </p:txBody>
      </p:sp>
      <p:sp>
        <p:nvSpPr>
          <p:cNvPr id="3" name="Espace réservé du contenu 2"/>
          <p:cNvSpPr>
            <a:spLocks noGrp="1"/>
          </p:cNvSpPr>
          <p:nvPr>
            <p:ph idx="4294967295"/>
          </p:nvPr>
        </p:nvSpPr>
        <p:spPr>
          <a:xfrm>
            <a:off x="319697" y="1484784"/>
            <a:ext cx="3816350" cy="3671888"/>
          </a:xfrm>
        </p:spPr>
        <p:txBody>
          <a:bodyPr>
            <a:normAutofit/>
          </a:bodyPr>
          <a:lstStyle/>
          <a:p>
            <a:pPr marL="0" indent="0">
              <a:buNone/>
            </a:pPr>
            <a:r>
              <a:rPr lang="fr-FR" sz="2200" dirty="0"/>
              <a:t>C. rôle des articulations:</a:t>
            </a:r>
          </a:p>
          <a:p>
            <a:pPr marL="0" lvl="1" indent="0">
              <a:buNone/>
            </a:pPr>
            <a:r>
              <a:rPr lang="fr-FR" sz="2200" dirty="0"/>
              <a:t>Les mouvements possibles sont:</a:t>
            </a:r>
          </a:p>
          <a:p>
            <a:pPr marL="457200" lvl="1" indent="-457200">
              <a:buFont typeface="Wingdings" panose="05000000000000000000" pitchFamily="2" charset="2"/>
              <a:buChar char="ü"/>
            </a:pPr>
            <a:r>
              <a:rPr lang="fr-FR" sz="2200" dirty="0">
                <a:solidFill>
                  <a:srgbClr val="0070C0"/>
                </a:solidFill>
              </a:rPr>
              <a:t>La pronation (prendre): rotation de la main et de l’avant bras de l’extérieur vers l’intérieur. La paume de la main est en dessous, le pouce à l’intérieur.</a:t>
            </a:r>
          </a:p>
          <a:p>
            <a:pPr marL="457200" lvl="1" indent="-457200">
              <a:buFont typeface="Wingdings" panose="05000000000000000000" pitchFamily="2" charset="2"/>
              <a:buChar char="ü"/>
            </a:pPr>
            <a:r>
              <a:rPr lang="fr-FR" sz="2200" dirty="0">
                <a:solidFill>
                  <a:srgbClr val="0070C0"/>
                </a:solidFill>
              </a:rPr>
              <a:t>La supination (supporter): mouvement inverse.</a:t>
            </a:r>
          </a:p>
          <a:p>
            <a:pPr marL="457200" lvl="1" indent="-457200">
              <a:buFont typeface="Wingdings" panose="05000000000000000000" pitchFamily="2" charset="2"/>
              <a:buChar char="ü"/>
            </a:pPr>
            <a:endParaRPr lang="fr-FR" sz="3400" dirty="0"/>
          </a:p>
          <a:p>
            <a:pPr marL="0" lvl="1" indent="0">
              <a:buNone/>
            </a:pPr>
            <a:endParaRPr lang="fr-FR" sz="3400" dirty="0"/>
          </a:p>
          <a:p>
            <a:pPr marL="0" lvl="1" indent="0">
              <a:buNone/>
            </a:pPr>
            <a:endParaRPr lang="fr-FR" sz="3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2227379"/>
            <a:ext cx="4104457" cy="2763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Image 4">
            <a:extLst>
              <a:ext uri="{FF2B5EF4-FFF2-40B4-BE49-F238E27FC236}">
                <a16:creationId xmlns:a16="http://schemas.microsoft.com/office/drawing/2014/main" id="{669DB2CF-09BF-4282-9A3D-FBC164EC2D22}"/>
              </a:ext>
            </a:extLst>
          </p:cNvPr>
          <p:cNvPicPr>
            <a:picLocks noChangeAspect="1"/>
          </p:cNvPicPr>
          <p:nvPr/>
        </p:nvPicPr>
        <p:blipFill>
          <a:blip r:embed="rId3"/>
          <a:stretch>
            <a:fillRect/>
          </a:stretch>
        </p:blipFill>
        <p:spPr>
          <a:xfrm>
            <a:off x="8273443" y="285592"/>
            <a:ext cx="615749" cy="579170"/>
          </a:xfrm>
          <a:prstGeom prst="rect">
            <a:avLst/>
          </a:prstGeom>
        </p:spPr>
      </p:pic>
    </p:spTree>
    <p:extLst>
      <p:ext uri="{BB962C8B-B14F-4D97-AF65-F5344CB8AC3E}">
        <p14:creationId xmlns:p14="http://schemas.microsoft.com/office/powerpoint/2010/main" val="1977060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8229600" cy="561975"/>
          </a:xfrm>
        </p:spPr>
        <p:txBody>
          <a:bodyPr>
            <a:normAutofit/>
          </a:bodyPr>
          <a:lstStyle/>
          <a:p>
            <a:r>
              <a:rPr lang="fr-FR" dirty="0"/>
              <a:t>3. Les articulations</a:t>
            </a:r>
          </a:p>
        </p:txBody>
      </p:sp>
      <p:sp>
        <p:nvSpPr>
          <p:cNvPr id="3" name="Espace réservé du contenu 2"/>
          <p:cNvSpPr>
            <a:spLocks noGrp="1"/>
          </p:cNvSpPr>
          <p:nvPr>
            <p:ph idx="4294967295"/>
          </p:nvPr>
        </p:nvSpPr>
        <p:spPr>
          <a:xfrm>
            <a:off x="420576" y="1412776"/>
            <a:ext cx="3662470" cy="4330837"/>
          </a:xfrm>
        </p:spPr>
        <p:txBody>
          <a:bodyPr>
            <a:normAutofit/>
          </a:bodyPr>
          <a:lstStyle/>
          <a:p>
            <a:pPr marL="0" indent="0">
              <a:buNone/>
            </a:pPr>
            <a:r>
              <a:rPr lang="fr-FR" sz="2400" dirty="0"/>
              <a:t>D . Pathologies</a:t>
            </a:r>
          </a:p>
          <a:p>
            <a:pPr marL="457200" lvl="1" indent="-457200">
              <a:buFont typeface="Wingdings" panose="05000000000000000000" pitchFamily="2" charset="2"/>
              <a:buChar char="ü"/>
            </a:pPr>
            <a:r>
              <a:rPr lang="fr-FR" sz="2800" dirty="0">
                <a:solidFill>
                  <a:srgbClr val="0070C0"/>
                </a:solidFill>
              </a:rPr>
              <a:t>Luxation: </a:t>
            </a:r>
          </a:p>
          <a:p>
            <a:pPr marL="0" lvl="1" indent="0">
              <a:buNone/>
            </a:pPr>
            <a:r>
              <a:rPr lang="fr-FR" sz="2800" dirty="0">
                <a:solidFill>
                  <a:srgbClr val="0070C0"/>
                </a:solidFill>
              </a:rPr>
              <a:t>Perte de contact entre les 2 surfaces articulaires. </a:t>
            </a:r>
          </a:p>
          <a:p>
            <a:pPr marL="0" lvl="1" indent="0">
              <a:buNone/>
            </a:pPr>
            <a:r>
              <a:rPr lang="fr-FR" sz="2800" dirty="0">
                <a:solidFill>
                  <a:srgbClr val="0070C0"/>
                </a:solidFill>
              </a:rPr>
              <a:t>Lésion des éléments de l’articulation avec déplacement des surfaces osseuses.</a:t>
            </a:r>
          </a:p>
          <a:p>
            <a:pPr marL="457200" lvl="1" indent="-457200">
              <a:buFont typeface="Wingdings" panose="05000000000000000000" pitchFamily="2" charset="2"/>
              <a:buChar char="ü"/>
            </a:pPr>
            <a:endParaRPr lang="fr-FR" sz="3400" dirty="0"/>
          </a:p>
          <a:p>
            <a:pPr marL="0" lvl="1" indent="0">
              <a:buNone/>
            </a:pPr>
            <a:endParaRPr lang="fr-FR" sz="3400" dirty="0"/>
          </a:p>
          <a:p>
            <a:pPr marL="0" lvl="1" indent="0">
              <a:buNone/>
            </a:pPr>
            <a:endParaRPr lang="fr-FR" sz="30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6952" y="3212976"/>
            <a:ext cx="2177405" cy="2746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7753" y="555625"/>
            <a:ext cx="2578398" cy="255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a:extLst>
              <a:ext uri="{FF2B5EF4-FFF2-40B4-BE49-F238E27FC236}">
                <a16:creationId xmlns:a16="http://schemas.microsoft.com/office/drawing/2014/main" id="{AE00320E-F415-48D1-B6A5-1512E5CCC84F}"/>
              </a:ext>
            </a:extLst>
          </p:cNvPr>
          <p:cNvPicPr>
            <a:picLocks noChangeAspect="1"/>
          </p:cNvPicPr>
          <p:nvPr/>
        </p:nvPicPr>
        <p:blipFill>
          <a:blip r:embed="rId4"/>
          <a:stretch>
            <a:fillRect/>
          </a:stretch>
        </p:blipFill>
        <p:spPr>
          <a:xfrm>
            <a:off x="8273443" y="285592"/>
            <a:ext cx="615749" cy="579170"/>
          </a:xfrm>
          <a:prstGeom prst="rect">
            <a:avLst/>
          </a:prstGeom>
        </p:spPr>
      </p:pic>
    </p:spTree>
    <p:extLst>
      <p:ext uri="{BB962C8B-B14F-4D97-AF65-F5344CB8AC3E}">
        <p14:creationId xmlns:p14="http://schemas.microsoft.com/office/powerpoint/2010/main" val="1088377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8229600" cy="561975"/>
          </a:xfrm>
        </p:spPr>
        <p:txBody>
          <a:bodyPr>
            <a:normAutofit/>
          </a:bodyPr>
          <a:lstStyle/>
          <a:p>
            <a:r>
              <a:rPr lang="fr-FR" b="1" dirty="0"/>
              <a:t>3. Les articulations</a:t>
            </a:r>
          </a:p>
        </p:txBody>
      </p:sp>
      <p:sp>
        <p:nvSpPr>
          <p:cNvPr id="3" name="Espace réservé du contenu 2"/>
          <p:cNvSpPr>
            <a:spLocks noGrp="1"/>
          </p:cNvSpPr>
          <p:nvPr>
            <p:ph idx="4294967295"/>
          </p:nvPr>
        </p:nvSpPr>
        <p:spPr>
          <a:xfrm>
            <a:off x="321367" y="1484784"/>
            <a:ext cx="4067944" cy="4680496"/>
          </a:xfrm>
        </p:spPr>
        <p:txBody>
          <a:bodyPr>
            <a:normAutofit/>
          </a:bodyPr>
          <a:lstStyle/>
          <a:p>
            <a:pPr marL="0" indent="0">
              <a:buNone/>
            </a:pPr>
            <a:r>
              <a:rPr lang="fr-FR" sz="2800" dirty="0"/>
              <a:t>D. Pathologies</a:t>
            </a:r>
          </a:p>
          <a:p>
            <a:pPr marL="457200" lvl="1" indent="-457200">
              <a:buFont typeface="Wingdings" panose="05000000000000000000" pitchFamily="2" charset="2"/>
              <a:buChar char="ü"/>
            </a:pPr>
            <a:r>
              <a:rPr lang="fr-FR" sz="2800" dirty="0">
                <a:solidFill>
                  <a:srgbClr val="0070C0"/>
                </a:solidFill>
              </a:rPr>
              <a:t>Entorse: </a:t>
            </a:r>
          </a:p>
          <a:p>
            <a:pPr marL="0" lvl="1" indent="0">
              <a:buNone/>
            </a:pPr>
            <a:r>
              <a:rPr lang="fr-FR" sz="2800" dirty="0">
                <a:solidFill>
                  <a:srgbClr val="0070C0"/>
                </a:solidFill>
              </a:rPr>
              <a:t>Distension violente des ligaments. </a:t>
            </a:r>
          </a:p>
          <a:p>
            <a:pPr marL="0" lvl="1" indent="0">
              <a:buNone/>
            </a:pPr>
            <a:r>
              <a:rPr lang="fr-FR" sz="2800" dirty="0">
                <a:solidFill>
                  <a:srgbClr val="0070C0"/>
                </a:solidFill>
              </a:rPr>
              <a:t>Etirement pouvant aller jusqu’à la rupture.</a:t>
            </a:r>
          </a:p>
          <a:p>
            <a:pPr marL="457200" lvl="1" indent="-457200">
              <a:buFont typeface="Wingdings" panose="05000000000000000000" pitchFamily="2" charset="2"/>
              <a:buChar char="ü"/>
            </a:pPr>
            <a:endParaRPr lang="fr-FR" sz="3400" dirty="0"/>
          </a:p>
          <a:p>
            <a:pPr marL="0" lvl="1" indent="0">
              <a:buNone/>
            </a:pPr>
            <a:endParaRPr lang="fr-FR" sz="3400" dirty="0"/>
          </a:p>
          <a:p>
            <a:pPr marL="0" lvl="1" indent="0">
              <a:buNone/>
            </a:pPr>
            <a:endParaRPr lang="fr-FR" sz="30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4822" y="1844823"/>
            <a:ext cx="4215649" cy="3905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Image 4">
            <a:extLst>
              <a:ext uri="{FF2B5EF4-FFF2-40B4-BE49-F238E27FC236}">
                <a16:creationId xmlns:a16="http://schemas.microsoft.com/office/drawing/2014/main" id="{7CED6FA6-A800-4AB7-A37F-BEE1A5F36A27}"/>
              </a:ext>
            </a:extLst>
          </p:cNvPr>
          <p:cNvPicPr>
            <a:picLocks noChangeAspect="1"/>
          </p:cNvPicPr>
          <p:nvPr/>
        </p:nvPicPr>
        <p:blipFill>
          <a:blip r:embed="rId3"/>
          <a:stretch>
            <a:fillRect/>
          </a:stretch>
        </p:blipFill>
        <p:spPr>
          <a:xfrm>
            <a:off x="8273443" y="285592"/>
            <a:ext cx="615749" cy="579170"/>
          </a:xfrm>
          <a:prstGeom prst="rect">
            <a:avLst/>
          </a:prstGeom>
        </p:spPr>
      </p:pic>
    </p:spTree>
    <p:extLst>
      <p:ext uri="{BB962C8B-B14F-4D97-AF65-F5344CB8AC3E}">
        <p14:creationId xmlns:p14="http://schemas.microsoft.com/office/powerpoint/2010/main" val="2206379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576064"/>
          </a:xfrm>
        </p:spPr>
        <p:txBody>
          <a:bodyPr>
            <a:normAutofit/>
          </a:bodyPr>
          <a:lstStyle/>
          <a:p>
            <a:r>
              <a:rPr lang="fr-FR" b="1" dirty="0"/>
              <a:t>3. Les articulations</a:t>
            </a:r>
          </a:p>
        </p:txBody>
      </p:sp>
      <p:sp>
        <p:nvSpPr>
          <p:cNvPr id="3" name="Espace réservé du contenu 2"/>
          <p:cNvSpPr>
            <a:spLocks noGrp="1"/>
          </p:cNvSpPr>
          <p:nvPr>
            <p:ph idx="1"/>
          </p:nvPr>
        </p:nvSpPr>
        <p:spPr>
          <a:xfrm>
            <a:off x="179512" y="2060848"/>
            <a:ext cx="3394720" cy="3240360"/>
          </a:xfrm>
        </p:spPr>
        <p:txBody>
          <a:bodyPr>
            <a:normAutofit fontScale="85000" lnSpcReduction="10000"/>
          </a:bodyPr>
          <a:lstStyle/>
          <a:p>
            <a:pPr marL="0" indent="0">
              <a:buNone/>
            </a:pPr>
            <a:r>
              <a:rPr lang="fr-FR" sz="3300" dirty="0"/>
              <a:t>D. Pathologies</a:t>
            </a:r>
          </a:p>
          <a:p>
            <a:pPr marL="457200" lvl="1" indent="-457200">
              <a:buFont typeface="Wingdings" panose="05000000000000000000" pitchFamily="2" charset="2"/>
              <a:buChar char="ü"/>
            </a:pPr>
            <a:r>
              <a:rPr lang="fr-FR" sz="2800" dirty="0">
                <a:solidFill>
                  <a:srgbClr val="0070C0"/>
                </a:solidFill>
              </a:rPr>
              <a:t>Arthrite: inflammation aigüe ou chronique d’une articulation.</a:t>
            </a:r>
          </a:p>
          <a:p>
            <a:pPr marL="457200" lvl="1" indent="-457200">
              <a:buFont typeface="Wingdings" panose="05000000000000000000" pitchFamily="2" charset="2"/>
              <a:buChar char="ü"/>
            </a:pPr>
            <a:r>
              <a:rPr lang="fr-FR" sz="2800" dirty="0">
                <a:solidFill>
                  <a:srgbClr val="0070C0"/>
                </a:solidFill>
              </a:rPr>
              <a:t>Arthrose: arthropathie chronique dégénérative par usure du cartilage, non inflammatoire</a:t>
            </a:r>
          </a:p>
          <a:p>
            <a:pPr marL="0" lvl="1" indent="0">
              <a:buNone/>
            </a:pPr>
            <a:endParaRPr lang="fr-FR" sz="3400" dirty="0"/>
          </a:p>
          <a:p>
            <a:pPr marL="0" lvl="1" indent="0">
              <a:buNone/>
            </a:pPr>
            <a:endParaRPr lang="fr-FR" sz="3000" dirty="0"/>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2917" b="6906"/>
          <a:stretch/>
        </p:blipFill>
        <p:spPr bwMode="auto">
          <a:xfrm>
            <a:off x="3804428" y="2045677"/>
            <a:ext cx="4896544" cy="3901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2537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115888"/>
            <a:ext cx="8229600" cy="576262"/>
          </a:xfrm>
        </p:spPr>
        <p:txBody>
          <a:bodyPr>
            <a:normAutofit/>
          </a:bodyPr>
          <a:lstStyle/>
          <a:p>
            <a:r>
              <a:rPr lang="fr-FR" b="1" dirty="0"/>
              <a:t>3. Les articulations</a:t>
            </a:r>
          </a:p>
        </p:txBody>
      </p:sp>
      <p:sp>
        <p:nvSpPr>
          <p:cNvPr id="3" name="Espace réservé du contenu 2"/>
          <p:cNvSpPr>
            <a:spLocks noGrp="1"/>
          </p:cNvSpPr>
          <p:nvPr>
            <p:ph idx="4294967295"/>
          </p:nvPr>
        </p:nvSpPr>
        <p:spPr>
          <a:xfrm>
            <a:off x="302120" y="1494755"/>
            <a:ext cx="3477791" cy="4569619"/>
          </a:xfrm>
        </p:spPr>
        <p:txBody>
          <a:bodyPr>
            <a:normAutofit fontScale="85000" lnSpcReduction="20000"/>
          </a:bodyPr>
          <a:lstStyle/>
          <a:p>
            <a:pPr marL="0" indent="0">
              <a:buNone/>
            </a:pPr>
            <a:r>
              <a:rPr lang="fr-FR" sz="3300" dirty="0"/>
              <a:t>D. Pathologies</a:t>
            </a:r>
          </a:p>
          <a:p>
            <a:pPr marL="0" indent="0">
              <a:buNone/>
            </a:pPr>
            <a:endParaRPr lang="fr-FR" sz="3800" dirty="0"/>
          </a:p>
          <a:p>
            <a:pPr marL="457200" lvl="1" indent="-457200">
              <a:buFont typeface="Wingdings" panose="05000000000000000000" pitchFamily="2" charset="2"/>
              <a:buChar char="ü"/>
            </a:pPr>
            <a:r>
              <a:rPr lang="fr-FR" sz="3400" dirty="0">
                <a:solidFill>
                  <a:srgbClr val="0070C0"/>
                </a:solidFill>
              </a:rPr>
              <a:t>Hydarthrose: Accumulation de liquide séreux dans la cavité articulaire</a:t>
            </a:r>
            <a:r>
              <a:rPr lang="fr-FR" sz="3400" dirty="0"/>
              <a:t>.</a:t>
            </a:r>
          </a:p>
          <a:p>
            <a:pPr marL="0" lvl="1" indent="0">
              <a:buNone/>
            </a:pPr>
            <a:endParaRPr lang="fr-FR" sz="3400" dirty="0"/>
          </a:p>
          <a:p>
            <a:pPr marL="0" lvl="1" indent="0">
              <a:buNone/>
            </a:pPr>
            <a:endParaRPr lang="fr-FR" sz="3400" dirty="0"/>
          </a:p>
          <a:p>
            <a:pPr marL="457200" lvl="1" indent="-457200">
              <a:buFont typeface="Wingdings" panose="05000000000000000000" pitchFamily="2" charset="2"/>
              <a:buChar char="ü"/>
            </a:pPr>
            <a:r>
              <a:rPr lang="fr-FR" sz="3400" dirty="0">
                <a:solidFill>
                  <a:srgbClr val="0070C0"/>
                </a:solidFill>
              </a:rPr>
              <a:t>Hémarthrose:</a:t>
            </a:r>
            <a:r>
              <a:rPr lang="fr-FR" sz="3400" dirty="0"/>
              <a:t> </a:t>
            </a:r>
            <a:r>
              <a:rPr lang="fr-FR" sz="3400" dirty="0">
                <a:solidFill>
                  <a:srgbClr val="0070C0"/>
                </a:solidFill>
              </a:rPr>
              <a:t>Epanchement de sang dans la cavité articulaire.</a:t>
            </a:r>
          </a:p>
          <a:p>
            <a:pPr marL="0" lvl="1" indent="0">
              <a:buNone/>
            </a:pPr>
            <a:endParaRPr lang="fr-FR" sz="3400" dirty="0"/>
          </a:p>
          <a:p>
            <a:pPr marL="0" lvl="1" indent="0">
              <a:buNone/>
            </a:pPr>
            <a:endParaRPr lang="fr-FR" sz="30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3688" y="3645024"/>
            <a:ext cx="2952750" cy="241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825711"/>
            <a:ext cx="3657600" cy="263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a:extLst>
              <a:ext uri="{FF2B5EF4-FFF2-40B4-BE49-F238E27FC236}">
                <a16:creationId xmlns:a16="http://schemas.microsoft.com/office/drawing/2014/main" id="{7BC940E6-E8B7-48F3-88BC-6D8F09CA1708}"/>
              </a:ext>
            </a:extLst>
          </p:cNvPr>
          <p:cNvPicPr>
            <a:picLocks noChangeAspect="1"/>
          </p:cNvPicPr>
          <p:nvPr/>
        </p:nvPicPr>
        <p:blipFill>
          <a:blip r:embed="rId4"/>
          <a:stretch>
            <a:fillRect/>
          </a:stretch>
        </p:blipFill>
        <p:spPr>
          <a:xfrm>
            <a:off x="8273443" y="285592"/>
            <a:ext cx="615749" cy="579170"/>
          </a:xfrm>
          <a:prstGeom prst="rect">
            <a:avLst/>
          </a:prstGeom>
        </p:spPr>
      </p:pic>
    </p:spTree>
    <p:extLst>
      <p:ext uri="{BB962C8B-B14F-4D97-AF65-F5344CB8AC3E}">
        <p14:creationId xmlns:p14="http://schemas.microsoft.com/office/powerpoint/2010/main" val="3005671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115888"/>
            <a:ext cx="8229600" cy="576262"/>
          </a:xfrm>
        </p:spPr>
        <p:txBody>
          <a:bodyPr>
            <a:normAutofit/>
          </a:bodyPr>
          <a:lstStyle/>
          <a:p>
            <a:r>
              <a:rPr lang="fr-FR" b="1" dirty="0"/>
              <a:t>4. Les muscles</a:t>
            </a:r>
          </a:p>
        </p:txBody>
      </p:sp>
      <p:sp>
        <p:nvSpPr>
          <p:cNvPr id="3" name="Espace réservé du contenu 2"/>
          <p:cNvSpPr>
            <a:spLocks noGrp="1"/>
          </p:cNvSpPr>
          <p:nvPr>
            <p:ph idx="4294967295"/>
          </p:nvPr>
        </p:nvSpPr>
        <p:spPr>
          <a:xfrm>
            <a:off x="190911" y="1232706"/>
            <a:ext cx="4355976" cy="4392588"/>
          </a:xfrm>
        </p:spPr>
        <p:txBody>
          <a:bodyPr>
            <a:normAutofit lnSpcReduction="10000"/>
          </a:bodyPr>
          <a:lstStyle/>
          <a:p>
            <a:pPr marL="0" indent="0">
              <a:buNone/>
            </a:pPr>
            <a:r>
              <a:rPr lang="fr-FR" sz="2400" dirty="0"/>
              <a:t>A. Rôles</a:t>
            </a:r>
          </a:p>
          <a:p>
            <a:pPr marL="0" indent="0">
              <a:buNone/>
            </a:pPr>
            <a:r>
              <a:rPr lang="fr-FR" sz="2400" dirty="0"/>
              <a:t>Les muscles </a:t>
            </a:r>
          </a:p>
          <a:p>
            <a:pPr>
              <a:buFont typeface="Wingdings" panose="05000000000000000000" pitchFamily="2" charset="2"/>
              <a:buChar char="ü"/>
            </a:pPr>
            <a:r>
              <a:rPr lang="fr-FR" sz="2400" dirty="0">
                <a:solidFill>
                  <a:srgbClr val="0070C0"/>
                </a:solidFill>
              </a:rPr>
              <a:t>Produisent le mouvement, grâce aux contractions musculaires</a:t>
            </a:r>
          </a:p>
          <a:p>
            <a:pPr>
              <a:buFont typeface="Wingdings" panose="05000000000000000000" pitchFamily="2" charset="2"/>
              <a:buChar char="ü"/>
            </a:pPr>
            <a:r>
              <a:rPr lang="fr-FR" sz="2400" dirty="0">
                <a:solidFill>
                  <a:srgbClr val="0070C0"/>
                </a:solidFill>
              </a:rPr>
              <a:t>Maintiennent la posture du corps</a:t>
            </a:r>
          </a:p>
          <a:p>
            <a:pPr>
              <a:buFont typeface="Wingdings" panose="05000000000000000000" pitchFamily="2" charset="2"/>
              <a:buChar char="ü"/>
            </a:pPr>
            <a:r>
              <a:rPr lang="fr-FR" sz="2400" dirty="0">
                <a:solidFill>
                  <a:srgbClr val="0070C0"/>
                </a:solidFill>
              </a:rPr>
              <a:t>Stabilisent les articulations en les renforçant</a:t>
            </a:r>
          </a:p>
          <a:p>
            <a:pPr>
              <a:buFont typeface="Wingdings" panose="05000000000000000000" pitchFamily="2" charset="2"/>
              <a:buChar char="ü"/>
            </a:pPr>
            <a:r>
              <a:rPr lang="fr-FR" sz="2400" dirty="0">
                <a:solidFill>
                  <a:srgbClr val="0070C0"/>
                </a:solidFill>
              </a:rPr>
              <a:t>Dégagent de la chaleur car en se contractant ils produisent de l’énergie, utilisée pour maintenir la température du corps à 37°C</a:t>
            </a:r>
          </a:p>
          <a:p>
            <a:pPr marL="0" indent="0">
              <a:buNone/>
            </a:pPr>
            <a:endParaRPr lang="fr-FR" sz="1400" dirty="0"/>
          </a:p>
          <a:p>
            <a:pPr marL="0" lvl="1" indent="0">
              <a:buNone/>
            </a:pPr>
            <a:endParaRPr lang="fr-FR" sz="3000" dirty="0"/>
          </a:p>
        </p:txBody>
      </p:sp>
      <p:pic>
        <p:nvPicPr>
          <p:cNvPr id="4" name="Image 3"/>
          <p:cNvPicPr>
            <a:picLocks noChangeAspect="1"/>
          </p:cNvPicPr>
          <p:nvPr/>
        </p:nvPicPr>
        <p:blipFill>
          <a:blip r:embed="rId2"/>
          <a:stretch>
            <a:fillRect/>
          </a:stretch>
        </p:blipFill>
        <p:spPr>
          <a:xfrm>
            <a:off x="4572000" y="2348880"/>
            <a:ext cx="4474468" cy="2962098"/>
          </a:xfrm>
          <a:prstGeom prst="rect">
            <a:avLst/>
          </a:prstGeom>
        </p:spPr>
      </p:pic>
      <p:pic>
        <p:nvPicPr>
          <p:cNvPr id="5" name="Image 4">
            <a:extLst>
              <a:ext uri="{FF2B5EF4-FFF2-40B4-BE49-F238E27FC236}">
                <a16:creationId xmlns:a16="http://schemas.microsoft.com/office/drawing/2014/main" id="{3CB8D5FB-FBE4-4FDD-B200-A72A9D386CB1}"/>
              </a:ext>
            </a:extLst>
          </p:cNvPr>
          <p:cNvPicPr>
            <a:picLocks noChangeAspect="1"/>
          </p:cNvPicPr>
          <p:nvPr/>
        </p:nvPicPr>
        <p:blipFill>
          <a:blip r:embed="rId3"/>
          <a:stretch>
            <a:fillRect/>
          </a:stretch>
        </p:blipFill>
        <p:spPr>
          <a:xfrm>
            <a:off x="8273443" y="285592"/>
            <a:ext cx="615749" cy="579170"/>
          </a:xfrm>
          <a:prstGeom prst="rect">
            <a:avLst/>
          </a:prstGeom>
        </p:spPr>
      </p:pic>
    </p:spTree>
    <p:extLst>
      <p:ext uri="{BB962C8B-B14F-4D97-AF65-F5344CB8AC3E}">
        <p14:creationId xmlns:p14="http://schemas.microsoft.com/office/powerpoint/2010/main" val="4081711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115888"/>
            <a:ext cx="8229600" cy="576262"/>
          </a:xfrm>
        </p:spPr>
        <p:txBody>
          <a:bodyPr>
            <a:normAutofit/>
          </a:bodyPr>
          <a:lstStyle/>
          <a:p>
            <a:r>
              <a:rPr lang="fr-FR" b="1" dirty="0"/>
              <a:t>4. Les muscles</a:t>
            </a:r>
          </a:p>
        </p:txBody>
      </p:sp>
      <p:sp>
        <p:nvSpPr>
          <p:cNvPr id="3" name="Espace réservé du contenu 2"/>
          <p:cNvSpPr>
            <a:spLocks noGrp="1"/>
          </p:cNvSpPr>
          <p:nvPr>
            <p:ph idx="4294967295"/>
          </p:nvPr>
        </p:nvSpPr>
        <p:spPr>
          <a:xfrm>
            <a:off x="622300" y="873433"/>
            <a:ext cx="6985000" cy="2051511"/>
          </a:xfrm>
        </p:spPr>
        <p:txBody>
          <a:bodyPr>
            <a:normAutofit/>
          </a:bodyPr>
          <a:lstStyle/>
          <a:p>
            <a:pPr marL="0" indent="0">
              <a:buNone/>
            </a:pPr>
            <a:r>
              <a:rPr lang="fr-FR" sz="2400" dirty="0"/>
              <a:t>B. Classification </a:t>
            </a:r>
          </a:p>
          <a:p>
            <a:pPr>
              <a:buFont typeface="Wingdings" panose="05000000000000000000" pitchFamily="2" charset="2"/>
              <a:buChar char="Ø"/>
            </a:pPr>
            <a:r>
              <a:rPr lang="fr-FR" sz="2400" dirty="0"/>
              <a:t>Selon leur forme:</a:t>
            </a:r>
          </a:p>
          <a:p>
            <a:pPr lvl="1">
              <a:buFont typeface="Wingdings" panose="05000000000000000000" pitchFamily="2" charset="2"/>
              <a:buChar char="ü"/>
            </a:pPr>
            <a:r>
              <a:rPr lang="fr-FR" sz="2000" dirty="0">
                <a:solidFill>
                  <a:srgbClr val="0070C0"/>
                </a:solidFill>
              </a:rPr>
              <a:t>Muscles longs (ou en fuseau)</a:t>
            </a:r>
          </a:p>
          <a:p>
            <a:pPr lvl="1">
              <a:buFont typeface="Wingdings" panose="05000000000000000000" pitchFamily="2" charset="2"/>
              <a:buChar char="ü"/>
            </a:pPr>
            <a:r>
              <a:rPr lang="fr-FR" sz="2000" dirty="0">
                <a:solidFill>
                  <a:srgbClr val="0070C0"/>
                </a:solidFill>
              </a:rPr>
              <a:t>Muscles en éventail (ou plat, ou large)</a:t>
            </a:r>
          </a:p>
          <a:p>
            <a:pPr lvl="1">
              <a:buFont typeface="Wingdings" panose="05000000000000000000" pitchFamily="2" charset="2"/>
              <a:buChar char="ü"/>
            </a:pPr>
            <a:r>
              <a:rPr lang="fr-FR" sz="2000" dirty="0">
                <a:solidFill>
                  <a:srgbClr val="0070C0"/>
                </a:solidFill>
              </a:rPr>
              <a:t>Muscles en anneau (ou annulaires, ou circulaires)</a:t>
            </a:r>
          </a:p>
          <a:p>
            <a:pPr marL="0" lvl="1" indent="0">
              <a:buNone/>
            </a:pPr>
            <a:endParaRPr lang="fr-FR" sz="3000" dirty="0"/>
          </a:p>
        </p:txBody>
      </p:sp>
      <p:pic>
        <p:nvPicPr>
          <p:cNvPr id="5" name="Image 4"/>
          <p:cNvPicPr>
            <a:picLocks noChangeAspect="1"/>
          </p:cNvPicPr>
          <p:nvPr/>
        </p:nvPicPr>
        <p:blipFill>
          <a:blip r:embed="rId2"/>
          <a:stretch>
            <a:fillRect/>
          </a:stretch>
        </p:blipFill>
        <p:spPr>
          <a:xfrm>
            <a:off x="827584" y="3140968"/>
            <a:ext cx="7029522" cy="3108948"/>
          </a:xfrm>
          <a:prstGeom prst="rect">
            <a:avLst/>
          </a:prstGeom>
        </p:spPr>
      </p:pic>
      <p:pic>
        <p:nvPicPr>
          <p:cNvPr id="6" name="Image 5">
            <a:extLst>
              <a:ext uri="{FF2B5EF4-FFF2-40B4-BE49-F238E27FC236}">
                <a16:creationId xmlns:a16="http://schemas.microsoft.com/office/drawing/2014/main" id="{BF19138C-5FCA-4180-914E-BC6E298E930E}"/>
              </a:ext>
            </a:extLst>
          </p:cNvPr>
          <p:cNvPicPr>
            <a:picLocks noChangeAspect="1"/>
          </p:cNvPicPr>
          <p:nvPr/>
        </p:nvPicPr>
        <p:blipFill>
          <a:blip r:embed="rId3"/>
          <a:stretch>
            <a:fillRect/>
          </a:stretch>
        </p:blipFill>
        <p:spPr>
          <a:xfrm>
            <a:off x="8273443" y="285592"/>
            <a:ext cx="615749" cy="579170"/>
          </a:xfrm>
          <a:prstGeom prst="rect">
            <a:avLst/>
          </a:prstGeom>
        </p:spPr>
      </p:pic>
    </p:spTree>
    <p:extLst>
      <p:ext uri="{BB962C8B-B14F-4D97-AF65-F5344CB8AC3E}">
        <p14:creationId xmlns:p14="http://schemas.microsoft.com/office/powerpoint/2010/main" val="2966399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115888"/>
            <a:ext cx="8229600" cy="576262"/>
          </a:xfrm>
        </p:spPr>
        <p:txBody>
          <a:bodyPr>
            <a:normAutofit/>
          </a:bodyPr>
          <a:lstStyle/>
          <a:p>
            <a:r>
              <a:rPr lang="fr-FR" b="1" dirty="0"/>
              <a:t>4. Les muscles</a:t>
            </a:r>
          </a:p>
        </p:txBody>
      </p:sp>
      <p:sp>
        <p:nvSpPr>
          <p:cNvPr id="3" name="Espace réservé du contenu 2"/>
          <p:cNvSpPr>
            <a:spLocks noGrp="1"/>
          </p:cNvSpPr>
          <p:nvPr>
            <p:ph idx="4294967295"/>
          </p:nvPr>
        </p:nvSpPr>
        <p:spPr>
          <a:xfrm>
            <a:off x="190174" y="847954"/>
            <a:ext cx="4488751" cy="5588426"/>
          </a:xfrm>
        </p:spPr>
        <p:txBody>
          <a:bodyPr>
            <a:normAutofit/>
          </a:bodyPr>
          <a:lstStyle/>
          <a:p>
            <a:pPr marL="0" indent="0">
              <a:buNone/>
            </a:pPr>
            <a:r>
              <a:rPr lang="fr-FR" sz="2400" dirty="0"/>
              <a:t>B . Classification </a:t>
            </a:r>
          </a:p>
          <a:p>
            <a:pPr>
              <a:buFont typeface="Wingdings" panose="05000000000000000000" pitchFamily="2" charset="2"/>
              <a:buChar char="Ø"/>
            </a:pPr>
            <a:r>
              <a:rPr lang="fr-FR" sz="2000" b="1" dirty="0"/>
              <a:t>Muscles striés:</a:t>
            </a:r>
          </a:p>
          <a:p>
            <a:pPr marL="274320" lvl="1" indent="0">
              <a:buNone/>
            </a:pPr>
            <a:r>
              <a:rPr lang="fr-FR" sz="2000" dirty="0"/>
              <a:t>Composés d’un ensemble de faisceaux séparés par une gaine conjonctive</a:t>
            </a:r>
            <a:r>
              <a:rPr lang="fr-FR" sz="2000" dirty="0">
                <a:solidFill>
                  <a:srgbClr val="0070C0"/>
                </a:solidFill>
              </a:rPr>
              <a:t>. Les faisceaux sont constitués de cellules musculaires ou fibres musculaires. Chaque cellule musculaire est composée de myofibrilles parallèles entre elles</a:t>
            </a:r>
            <a:r>
              <a:rPr lang="fr-FR" sz="2000" dirty="0"/>
              <a:t>. </a:t>
            </a:r>
          </a:p>
          <a:p>
            <a:pPr>
              <a:buFont typeface="Wingdings" panose="05000000000000000000" pitchFamily="2" charset="2"/>
              <a:buChar char="Ø"/>
            </a:pPr>
            <a:r>
              <a:rPr lang="fr-FR" sz="2000" b="1" dirty="0"/>
              <a:t>Muscles lisses:</a:t>
            </a:r>
          </a:p>
          <a:p>
            <a:pPr marL="274320" lvl="1" indent="0">
              <a:buNone/>
            </a:pPr>
            <a:r>
              <a:rPr lang="fr-FR" sz="2000" dirty="0"/>
              <a:t>Composés de cellules allongées, non striés, non colorés par la myoglobine. Leur contraction est involontaire (muscles viscéraux)</a:t>
            </a:r>
          </a:p>
          <a:p>
            <a:pPr>
              <a:buFont typeface="Wingdings" panose="05000000000000000000" pitchFamily="2" charset="2"/>
              <a:buChar char="Ø"/>
            </a:pPr>
            <a:r>
              <a:rPr lang="fr-FR" sz="2000" b="1" dirty="0"/>
              <a:t>Muscle cardiaque:</a:t>
            </a:r>
          </a:p>
          <a:p>
            <a:pPr marL="274320" lvl="1" indent="0">
              <a:buNone/>
            </a:pPr>
            <a:r>
              <a:rPr lang="fr-FR" sz="2000" dirty="0">
                <a:solidFill>
                  <a:srgbClr val="0070C0"/>
                </a:solidFill>
              </a:rPr>
              <a:t>Muscle strié rouge, qui fonctionne de façon autonome. </a:t>
            </a:r>
          </a:p>
          <a:p>
            <a:pPr marL="274320" lvl="1" indent="0">
              <a:buNone/>
            </a:pPr>
            <a:endParaRPr lang="fr-FR" sz="1800" dirty="0"/>
          </a:p>
          <a:p>
            <a:pPr marL="274320" lvl="1" indent="0">
              <a:buNone/>
            </a:pPr>
            <a:endParaRPr lang="fr-FR" sz="1800" dirty="0"/>
          </a:p>
          <a:p>
            <a:pPr marL="0" lvl="1" indent="0">
              <a:buNone/>
            </a:pPr>
            <a:endParaRPr lang="fr-FR" sz="3000" dirty="0"/>
          </a:p>
        </p:txBody>
      </p:sp>
      <p:pic>
        <p:nvPicPr>
          <p:cNvPr id="4" name="Image 3"/>
          <p:cNvPicPr>
            <a:picLocks noChangeAspect="1"/>
          </p:cNvPicPr>
          <p:nvPr/>
        </p:nvPicPr>
        <p:blipFill>
          <a:blip r:embed="rId2"/>
          <a:stretch>
            <a:fillRect/>
          </a:stretch>
        </p:blipFill>
        <p:spPr>
          <a:xfrm>
            <a:off x="4655250" y="1700808"/>
            <a:ext cx="4309238" cy="4309238"/>
          </a:xfrm>
          <a:prstGeom prst="rect">
            <a:avLst/>
          </a:prstGeom>
        </p:spPr>
      </p:pic>
      <p:pic>
        <p:nvPicPr>
          <p:cNvPr id="5" name="Image 4">
            <a:extLst>
              <a:ext uri="{FF2B5EF4-FFF2-40B4-BE49-F238E27FC236}">
                <a16:creationId xmlns:a16="http://schemas.microsoft.com/office/drawing/2014/main" id="{9A5618D7-5948-4C46-A16E-6BF6FFFAE0BB}"/>
              </a:ext>
            </a:extLst>
          </p:cNvPr>
          <p:cNvPicPr>
            <a:picLocks noChangeAspect="1"/>
          </p:cNvPicPr>
          <p:nvPr/>
        </p:nvPicPr>
        <p:blipFill>
          <a:blip r:embed="rId3"/>
          <a:stretch>
            <a:fillRect/>
          </a:stretch>
        </p:blipFill>
        <p:spPr>
          <a:xfrm>
            <a:off x="8273443" y="285592"/>
            <a:ext cx="615749" cy="579170"/>
          </a:xfrm>
          <a:prstGeom prst="rect">
            <a:avLst/>
          </a:prstGeom>
        </p:spPr>
      </p:pic>
    </p:spTree>
    <p:extLst>
      <p:ext uri="{BB962C8B-B14F-4D97-AF65-F5344CB8AC3E}">
        <p14:creationId xmlns:p14="http://schemas.microsoft.com/office/powerpoint/2010/main" val="10770608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B84A1FD4-E376-4927-BE53-41EFEC13F1C4}"/>
              </a:ext>
            </a:extLst>
          </p:cNvPr>
          <p:cNvSpPr>
            <a:spLocks noGrp="1"/>
          </p:cNvSpPr>
          <p:nvPr>
            <p:ph type="ftr" sz="quarter" idx="11"/>
          </p:nvPr>
        </p:nvSpPr>
        <p:spPr/>
        <p:txBody>
          <a:bodyPr/>
          <a:lstStyle/>
          <a:p>
            <a:r>
              <a:rPr lang="en-US" dirty="0"/>
              <a:t>FGM </a:t>
            </a:r>
            <a:r>
              <a:rPr lang="en-US" dirty="0" err="1"/>
              <a:t>Novembre</a:t>
            </a:r>
            <a:r>
              <a:rPr lang="en-US" dirty="0"/>
              <a:t> 2024</a:t>
            </a:r>
          </a:p>
        </p:txBody>
      </p:sp>
      <p:pic>
        <p:nvPicPr>
          <p:cNvPr id="1026" name="Picture 2" descr="Le fonctionnement du corps humain">
            <a:extLst>
              <a:ext uri="{FF2B5EF4-FFF2-40B4-BE49-F238E27FC236}">
                <a16:creationId xmlns:a16="http://schemas.microsoft.com/office/drawing/2014/main" id="{72B6E880-B59D-429E-9AF9-2DDC80F9ED81}"/>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593812" y="188640"/>
            <a:ext cx="7956376" cy="5907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6612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115888"/>
            <a:ext cx="8229600" cy="576262"/>
          </a:xfrm>
        </p:spPr>
        <p:txBody>
          <a:bodyPr>
            <a:normAutofit/>
          </a:bodyPr>
          <a:lstStyle/>
          <a:p>
            <a:r>
              <a:rPr lang="fr-FR" b="1" dirty="0"/>
              <a:t>4. Les muscles</a:t>
            </a:r>
          </a:p>
        </p:txBody>
      </p:sp>
      <p:sp>
        <p:nvSpPr>
          <p:cNvPr id="3" name="Espace réservé du contenu 2"/>
          <p:cNvSpPr>
            <a:spLocks noGrp="1"/>
          </p:cNvSpPr>
          <p:nvPr>
            <p:ph idx="4294967295"/>
          </p:nvPr>
        </p:nvSpPr>
        <p:spPr>
          <a:xfrm>
            <a:off x="395536" y="1124744"/>
            <a:ext cx="3744416" cy="4753223"/>
          </a:xfrm>
        </p:spPr>
        <p:txBody>
          <a:bodyPr>
            <a:normAutofit/>
          </a:bodyPr>
          <a:lstStyle/>
          <a:p>
            <a:pPr marL="0" indent="0">
              <a:buNone/>
            </a:pPr>
            <a:r>
              <a:rPr lang="fr-FR" sz="2400" dirty="0"/>
              <a:t>C . Propriétés</a:t>
            </a:r>
          </a:p>
          <a:p>
            <a:pPr>
              <a:buFont typeface="Wingdings" panose="05000000000000000000" pitchFamily="2" charset="2"/>
              <a:buChar char="Ø"/>
            </a:pPr>
            <a:r>
              <a:rPr lang="fr-FR" sz="2800" dirty="0"/>
              <a:t>Le muscle a 5 propriétés essentielles:</a:t>
            </a:r>
          </a:p>
          <a:p>
            <a:pPr marL="0" indent="0">
              <a:buNone/>
            </a:pPr>
            <a:endParaRPr lang="fr-FR" sz="2800" dirty="0">
              <a:solidFill>
                <a:srgbClr val="0070C0"/>
              </a:solidFill>
            </a:endParaRPr>
          </a:p>
          <a:p>
            <a:pPr lvl="1">
              <a:buFont typeface="Wingdings" panose="05000000000000000000" pitchFamily="2" charset="2"/>
              <a:buChar char="ü"/>
            </a:pPr>
            <a:r>
              <a:rPr lang="fr-FR" sz="2400" dirty="0">
                <a:solidFill>
                  <a:srgbClr val="0070C0"/>
                </a:solidFill>
              </a:rPr>
              <a:t>Excitabilité</a:t>
            </a:r>
          </a:p>
          <a:p>
            <a:pPr lvl="1">
              <a:buFont typeface="Wingdings" panose="05000000000000000000" pitchFamily="2" charset="2"/>
              <a:buChar char="ü"/>
            </a:pPr>
            <a:r>
              <a:rPr lang="fr-FR" sz="2400" dirty="0">
                <a:solidFill>
                  <a:srgbClr val="0070C0"/>
                </a:solidFill>
              </a:rPr>
              <a:t>Contractilité</a:t>
            </a:r>
          </a:p>
          <a:p>
            <a:pPr lvl="1">
              <a:buFont typeface="Wingdings" panose="05000000000000000000" pitchFamily="2" charset="2"/>
              <a:buChar char="ü"/>
            </a:pPr>
            <a:r>
              <a:rPr lang="fr-FR" sz="2400" dirty="0">
                <a:solidFill>
                  <a:srgbClr val="0070C0"/>
                </a:solidFill>
              </a:rPr>
              <a:t>Élasticité</a:t>
            </a:r>
          </a:p>
          <a:p>
            <a:pPr lvl="1">
              <a:buFont typeface="Wingdings" panose="05000000000000000000" pitchFamily="2" charset="2"/>
              <a:buChar char="ü"/>
            </a:pPr>
            <a:r>
              <a:rPr lang="fr-FR" sz="2400" dirty="0">
                <a:solidFill>
                  <a:srgbClr val="0070C0"/>
                </a:solidFill>
              </a:rPr>
              <a:t>Tonicité</a:t>
            </a:r>
          </a:p>
          <a:p>
            <a:pPr lvl="1">
              <a:buFont typeface="Wingdings" panose="05000000000000000000" pitchFamily="2" charset="2"/>
              <a:buChar char="ü"/>
            </a:pPr>
            <a:r>
              <a:rPr lang="fr-FR" sz="2400" dirty="0">
                <a:solidFill>
                  <a:srgbClr val="0070C0"/>
                </a:solidFill>
              </a:rPr>
              <a:t>Fatigabilité</a:t>
            </a:r>
          </a:p>
          <a:p>
            <a:pPr marL="0" lvl="1" indent="0">
              <a:buNone/>
            </a:pPr>
            <a:endParaRPr lang="fr-FR" sz="3000" dirty="0"/>
          </a:p>
        </p:txBody>
      </p:sp>
      <p:pic>
        <p:nvPicPr>
          <p:cNvPr id="6" name="Image 5">
            <a:extLst>
              <a:ext uri="{FF2B5EF4-FFF2-40B4-BE49-F238E27FC236}">
                <a16:creationId xmlns:a16="http://schemas.microsoft.com/office/drawing/2014/main" id="{8E5ADE1B-4EC7-4303-9A35-759011B7B8D4}"/>
              </a:ext>
            </a:extLst>
          </p:cNvPr>
          <p:cNvPicPr>
            <a:picLocks noChangeAspect="1"/>
          </p:cNvPicPr>
          <p:nvPr/>
        </p:nvPicPr>
        <p:blipFill>
          <a:blip r:embed="rId2"/>
          <a:stretch>
            <a:fillRect/>
          </a:stretch>
        </p:blipFill>
        <p:spPr>
          <a:xfrm>
            <a:off x="4273996" y="1947951"/>
            <a:ext cx="4474468" cy="2962098"/>
          </a:xfrm>
          <a:prstGeom prst="rect">
            <a:avLst/>
          </a:prstGeom>
        </p:spPr>
      </p:pic>
      <p:pic>
        <p:nvPicPr>
          <p:cNvPr id="5" name="Image 4">
            <a:extLst>
              <a:ext uri="{FF2B5EF4-FFF2-40B4-BE49-F238E27FC236}">
                <a16:creationId xmlns:a16="http://schemas.microsoft.com/office/drawing/2014/main" id="{1683D17F-4270-4936-B2F5-605001DED4F6}"/>
              </a:ext>
            </a:extLst>
          </p:cNvPr>
          <p:cNvPicPr>
            <a:picLocks noChangeAspect="1"/>
          </p:cNvPicPr>
          <p:nvPr/>
        </p:nvPicPr>
        <p:blipFill>
          <a:blip r:embed="rId3"/>
          <a:stretch>
            <a:fillRect/>
          </a:stretch>
        </p:blipFill>
        <p:spPr>
          <a:xfrm>
            <a:off x="8273443" y="285592"/>
            <a:ext cx="615749" cy="579170"/>
          </a:xfrm>
          <a:prstGeom prst="rect">
            <a:avLst/>
          </a:prstGeom>
        </p:spPr>
      </p:pic>
    </p:spTree>
    <p:extLst>
      <p:ext uri="{BB962C8B-B14F-4D97-AF65-F5344CB8AC3E}">
        <p14:creationId xmlns:p14="http://schemas.microsoft.com/office/powerpoint/2010/main" val="1529544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115888"/>
            <a:ext cx="8229600" cy="576262"/>
          </a:xfrm>
        </p:spPr>
        <p:txBody>
          <a:bodyPr>
            <a:normAutofit/>
          </a:bodyPr>
          <a:lstStyle/>
          <a:p>
            <a:r>
              <a:rPr lang="fr-FR" b="1" dirty="0"/>
              <a:t>4. Les muscles</a:t>
            </a:r>
          </a:p>
        </p:txBody>
      </p:sp>
      <p:sp>
        <p:nvSpPr>
          <p:cNvPr id="3" name="Espace réservé du contenu 2"/>
          <p:cNvSpPr>
            <a:spLocks noGrp="1"/>
          </p:cNvSpPr>
          <p:nvPr>
            <p:ph idx="4294967295"/>
          </p:nvPr>
        </p:nvSpPr>
        <p:spPr>
          <a:xfrm>
            <a:off x="107504" y="1412776"/>
            <a:ext cx="3851920" cy="4825082"/>
          </a:xfrm>
        </p:spPr>
        <p:txBody>
          <a:bodyPr>
            <a:normAutofit/>
          </a:bodyPr>
          <a:lstStyle/>
          <a:p>
            <a:pPr marL="0" indent="0">
              <a:buNone/>
            </a:pPr>
            <a:r>
              <a:rPr lang="fr-FR" sz="2400" dirty="0"/>
              <a:t>D. Le mouvement.</a:t>
            </a:r>
          </a:p>
          <a:p>
            <a:pPr>
              <a:buFont typeface="Wingdings" panose="05000000000000000000" pitchFamily="2" charset="2"/>
              <a:buChar char="Ø"/>
            </a:pPr>
            <a:r>
              <a:rPr lang="fr-FR" sz="2400" dirty="0">
                <a:solidFill>
                  <a:srgbClr val="0070C0"/>
                </a:solidFill>
              </a:rPr>
              <a:t>Le système nerveux central (encéphale et moelle épinière) reçoit les influx nerveux sensitifs, les traite, puis transmet et disperse  les influx nerveux moteurs (excitations) vers les muscles afin de permettre une réponse: la contraction du muscle. </a:t>
            </a:r>
          </a:p>
          <a:p>
            <a:pPr marL="0" lvl="1" indent="0">
              <a:buNone/>
            </a:pPr>
            <a:endParaRPr lang="fr-FR" sz="3000" dirty="0"/>
          </a:p>
        </p:txBody>
      </p:sp>
      <p:pic>
        <p:nvPicPr>
          <p:cNvPr id="5" name="Image 4"/>
          <p:cNvPicPr>
            <a:picLocks noChangeAspect="1"/>
          </p:cNvPicPr>
          <p:nvPr/>
        </p:nvPicPr>
        <p:blipFill>
          <a:blip r:embed="rId2"/>
          <a:stretch>
            <a:fillRect/>
          </a:stretch>
        </p:blipFill>
        <p:spPr>
          <a:xfrm>
            <a:off x="3809436" y="1916832"/>
            <a:ext cx="5070309" cy="3802732"/>
          </a:xfrm>
          <a:prstGeom prst="rect">
            <a:avLst/>
          </a:prstGeom>
        </p:spPr>
      </p:pic>
      <p:pic>
        <p:nvPicPr>
          <p:cNvPr id="6" name="Image 5">
            <a:extLst>
              <a:ext uri="{FF2B5EF4-FFF2-40B4-BE49-F238E27FC236}">
                <a16:creationId xmlns:a16="http://schemas.microsoft.com/office/drawing/2014/main" id="{663252C1-4C3C-4563-9A37-D9DEBE39D67A}"/>
              </a:ext>
            </a:extLst>
          </p:cNvPr>
          <p:cNvPicPr>
            <a:picLocks noChangeAspect="1"/>
          </p:cNvPicPr>
          <p:nvPr/>
        </p:nvPicPr>
        <p:blipFill>
          <a:blip r:embed="rId3"/>
          <a:stretch>
            <a:fillRect/>
          </a:stretch>
        </p:blipFill>
        <p:spPr>
          <a:xfrm>
            <a:off x="8273443" y="285592"/>
            <a:ext cx="615749" cy="579170"/>
          </a:xfrm>
          <a:prstGeom prst="rect">
            <a:avLst/>
          </a:prstGeom>
        </p:spPr>
      </p:pic>
    </p:spTree>
    <p:extLst>
      <p:ext uri="{BB962C8B-B14F-4D97-AF65-F5344CB8AC3E}">
        <p14:creationId xmlns:p14="http://schemas.microsoft.com/office/powerpoint/2010/main" val="2470318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9246EA-A5B1-4224-B9F1-DA55D59D7755}"/>
              </a:ext>
            </a:extLst>
          </p:cNvPr>
          <p:cNvSpPr>
            <a:spLocks noGrp="1"/>
          </p:cNvSpPr>
          <p:nvPr>
            <p:ph type="title"/>
          </p:nvPr>
        </p:nvSpPr>
        <p:spPr/>
        <p:txBody>
          <a:bodyPr/>
          <a:lstStyle/>
          <a:p>
            <a:r>
              <a:rPr lang="fr-FR" dirty="0"/>
              <a:t>Biblio et sitographie</a:t>
            </a:r>
          </a:p>
        </p:txBody>
      </p:sp>
      <p:sp>
        <p:nvSpPr>
          <p:cNvPr id="3" name="Espace réservé du contenu 2">
            <a:extLst>
              <a:ext uri="{FF2B5EF4-FFF2-40B4-BE49-F238E27FC236}">
                <a16:creationId xmlns:a16="http://schemas.microsoft.com/office/drawing/2014/main" id="{FB7A104D-79BC-4242-9E90-FC11B10F91B7}"/>
              </a:ext>
            </a:extLst>
          </p:cNvPr>
          <p:cNvSpPr>
            <a:spLocks noGrp="1"/>
          </p:cNvSpPr>
          <p:nvPr>
            <p:ph idx="1"/>
          </p:nvPr>
        </p:nvSpPr>
        <p:spPr>
          <a:xfrm>
            <a:off x="683568" y="1844824"/>
            <a:ext cx="7543800" cy="3960440"/>
          </a:xfrm>
        </p:spPr>
        <p:txBody>
          <a:bodyPr>
            <a:normAutofit fontScale="77500" lnSpcReduction="20000"/>
          </a:bodyPr>
          <a:lstStyle/>
          <a:p>
            <a:r>
              <a:rPr lang="fr-FR" sz="2400" dirty="0"/>
              <a:t>« Réussir le diplôme aide soignant » Nathan, 2021</a:t>
            </a:r>
          </a:p>
          <a:p>
            <a:r>
              <a:rPr lang="fr-FR" sz="2400" dirty="0"/>
              <a:t>« Anatomie et physiologie » Elsevier MASSON, 2011</a:t>
            </a:r>
          </a:p>
          <a:p>
            <a:r>
              <a:rPr lang="fr-FR" sz="2400" dirty="0"/>
              <a:t>Site : « </a:t>
            </a:r>
            <a:r>
              <a:rPr lang="fr-FR" sz="2400" dirty="0" err="1"/>
              <a:t>Clinical</a:t>
            </a:r>
            <a:r>
              <a:rPr lang="fr-FR" sz="2400" dirty="0"/>
              <a:t> Key »</a:t>
            </a:r>
          </a:p>
          <a:p>
            <a:r>
              <a:rPr lang="fr-FR" dirty="0"/>
              <a:t>Le squelette </a:t>
            </a:r>
          </a:p>
          <a:p>
            <a:r>
              <a:rPr lang="fr-FR" u="sng" dirty="0">
                <a:hlinkClick r:id="rId2"/>
              </a:rPr>
              <a:t>https://www.google.com/url?sa=t&amp;source=web&amp;rct=j&amp;opi=89978449&amp;url=https://m.youtube.com/watch%3Fv%3DD1totyh4BpU%26t%3D118s&amp;ved=2ahUKEwjtyL_LyN6JAxXezgIHHZIsNRMQz40FegQIBBAN&amp;usg=AOvVaw2V_2-WH7XvrvUNm23R-GY_</a:t>
            </a:r>
            <a:endParaRPr lang="fr-FR" dirty="0"/>
          </a:p>
          <a:p>
            <a:r>
              <a:rPr lang="fr-FR" dirty="0"/>
              <a:t> </a:t>
            </a:r>
          </a:p>
          <a:p>
            <a:r>
              <a:rPr lang="fr-FR" dirty="0"/>
              <a:t>Au cœur des organes : Le muscle, moteur du mouvement</a:t>
            </a:r>
          </a:p>
          <a:p>
            <a:r>
              <a:rPr lang="fr-FR" u="sng" dirty="0">
                <a:hlinkClick r:id="rId3"/>
              </a:rPr>
              <a:t>https://youtu.be/REWwSmnYuM0?si=e2sp4qSQAHUmDmDX</a:t>
            </a:r>
            <a:endParaRPr lang="fr-FR" dirty="0"/>
          </a:p>
          <a:p>
            <a:r>
              <a:rPr lang="fr-FR" dirty="0"/>
              <a:t> </a:t>
            </a:r>
          </a:p>
          <a:p>
            <a:r>
              <a:rPr lang="fr-FR" dirty="0"/>
              <a:t>Au cœur des organes : La commande du mouvement</a:t>
            </a:r>
          </a:p>
          <a:p>
            <a:r>
              <a:rPr lang="fr-FR" u="sng" dirty="0">
                <a:hlinkClick r:id="rId4"/>
              </a:rPr>
              <a:t>https://youtu.be/3BNtwAgtMFo?si=kqW8610O67gvRX8G</a:t>
            </a:r>
            <a:endParaRPr lang="fr-FR" dirty="0"/>
          </a:p>
          <a:p>
            <a:r>
              <a:rPr lang="fr-FR" dirty="0"/>
              <a:t> </a:t>
            </a:r>
          </a:p>
          <a:p>
            <a:r>
              <a:rPr lang="fr-FR" dirty="0"/>
              <a:t> </a:t>
            </a:r>
          </a:p>
          <a:p>
            <a:endParaRPr lang="fr-FR" sz="2400" dirty="0"/>
          </a:p>
          <a:p>
            <a:endParaRPr lang="fr-FR" dirty="0"/>
          </a:p>
        </p:txBody>
      </p:sp>
    </p:spTree>
    <p:extLst>
      <p:ext uri="{BB962C8B-B14F-4D97-AF65-F5344CB8AC3E}">
        <p14:creationId xmlns:p14="http://schemas.microsoft.com/office/powerpoint/2010/main" val="7994266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RETENIR:</a:t>
            </a:r>
          </a:p>
        </p:txBody>
      </p:sp>
      <p:sp>
        <p:nvSpPr>
          <p:cNvPr id="3" name="Espace réservé du contenu 2"/>
          <p:cNvSpPr>
            <a:spLocks noGrp="1"/>
          </p:cNvSpPr>
          <p:nvPr>
            <p:ph idx="1"/>
          </p:nvPr>
        </p:nvSpPr>
        <p:spPr/>
        <p:txBody>
          <a:bodyPr>
            <a:normAutofit/>
          </a:bodyPr>
          <a:lstStyle/>
          <a:p>
            <a:r>
              <a:rPr lang="fr-FR" dirty="0"/>
              <a:t> Cf. TD appareil locomoteur</a:t>
            </a:r>
          </a:p>
          <a:p>
            <a:endParaRPr lang="fr-FR" dirty="0"/>
          </a:p>
          <a:p>
            <a:pPr marL="0" indent="0">
              <a:buNone/>
            </a:pPr>
            <a:r>
              <a:rPr lang="fr-FR" dirty="0">
                <a:hlinkClick r:id="rId2" action="ppaction://hlinkfile"/>
              </a:rPr>
              <a:t>TD appareil locomoteur.doc</a:t>
            </a:r>
            <a:endParaRPr lang="fr-FR" dirty="0"/>
          </a:p>
          <a:p>
            <a:pPr marL="0" indent="0">
              <a:buNone/>
            </a:pPr>
            <a:endParaRPr lang="fr-FR" dirty="0"/>
          </a:p>
        </p:txBody>
      </p:sp>
    </p:spTree>
    <p:extLst>
      <p:ext uri="{BB962C8B-B14F-4D97-AF65-F5344CB8AC3E}">
        <p14:creationId xmlns:p14="http://schemas.microsoft.com/office/powerpoint/2010/main" val="1647198340"/>
      </p:ext>
    </p:extLst>
  </p:cSld>
  <p:clrMapOvr>
    <a:masterClrMapping/>
  </p:clrMapOvr>
</p:sld>
</file>

<file path=ppt/theme/theme1.xml><?xml version="1.0" encoding="utf-8"?>
<a:theme xmlns:a="http://schemas.openxmlformats.org/drawingml/2006/main" name="Thème1">
  <a:themeElements>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ème1" id="{57DFDBB1-DBEC-429C-A1B1-73EC87A5F97E}" vid="{1E712DE7-9270-444F-A97D-5EA98172F48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2182</TotalTime>
  <Words>2219</Words>
  <Application>Microsoft Office PowerPoint</Application>
  <PresentationFormat>Affichage à l'écran (4:3)</PresentationFormat>
  <Paragraphs>284</Paragraphs>
  <Slides>39</Slides>
  <Notes>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39</vt:i4>
      </vt:variant>
    </vt:vector>
  </HeadingPairs>
  <TitlesOfParts>
    <vt:vector size="45" baseType="lpstr">
      <vt:lpstr>Arial</vt:lpstr>
      <vt:lpstr>Calibri</vt:lpstr>
      <vt:lpstr>Calibri Light</vt:lpstr>
      <vt:lpstr>Trebuchet MS</vt:lpstr>
      <vt:lpstr>Wingdings</vt:lpstr>
      <vt:lpstr>Thème1</vt:lpstr>
      <vt:lpstr> Appareil locomoteur  </vt:lpstr>
      <vt:lpstr>Présentation PowerPoint</vt:lpstr>
      <vt:lpstr>Présentation PowerPoint</vt:lpstr>
      <vt:lpstr>1. Le système osseux</vt:lpstr>
      <vt:lpstr>Présentation PowerPoint</vt:lpstr>
      <vt:lpstr>Présentation PowerPoint</vt:lpstr>
      <vt:lpstr>A. Rôle du système osseux</vt:lpstr>
      <vt:lpstr>B. Types d’os</vt:lpstr>
      <vt:lpstr>Présentation PowerPoint</vt:lpstr>
      <vt:lpstr>Présentation PowerPoint</vt:lpstr>
      <vt:lpstr>2. Constitution du squelette osseux</vt:lpstr>
      <vt:lpstr>A. Le squelette axial</vt:lpstr>
      <vt:lpstr>A. Le squelette axial</vt:lpstr>
      <vt:lpstr>A. Le squelette axial</vt:lpstr>
      <vt:lpstr>A. Le squelette axial</vt:lpstr>
      <vt:lpstr>A. Le squelette axial</vt:lpstr>
      <vt:lpstr>A. Le squelette axial</vt:lpstr>
      <vt:lpstr>B. Le squelette appendiculaire</vt:lpstr>
      <vt:lpstr>B. Le squelette appendiculaire</vt:lpstr>
      <vt:lpstr>B. Le squelette appendiculaire</vt:lpstr>
      <vt:lpstr>B. Le squelette appendiculaire</vt:lpstr>
      <vt:lpstr>Présentation PowerPoint</vt:lpstr>
      <vt:lpstr>3. Les articulations  </vt:lpstr>
      <vt:lpstr>3. Les articulations</vt:lpstr>
      <vt:lpstr>3. Les articulations</vt:lpstr>
      <vt:lpstr>3. Les articulations</vt:lpstr>
      <vt:lpstr>3. Les articulations</vt:lpstr>
      <vt:lpstr>3. Les articulations</vt:lpstr>
      <vt:lpstr>3. Les articulations</vt:lpstr>
      <vt:lpstr>3. Les articulations</vt:lpstr>
      <vt:lpstr>3. Les articulations</vt:lpstr>
      <vt:lpstr>4. Les muscles</vt:lpstr>
      <vt:lpstr>4. Les muscles</vt:lpstr>
      <vt:lpstr>4. Les muscles</vt:lpstr>
      <vt:lpstr>Présentation PowerPoint</vt:lpstr>
      <vt:lpstr>4. Les muscles</vt:lpstr>
      <vt:lpstr>4. Les muscles</vt:lpstr>
      <vt:lpstr>Biblio et sitographie</vt:lpstr>
      <vt:lpstr>A RETENIR: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L’APPAREIL LOCOMOTEUR</dc:title>
  <dc:creator>sylvie</dc:creator>
  <cp:lastModifiedBy>Salle de cours n°3 - Compte Elève</cp:lastModifiedBy>
  <cp:revision>156</cp:revision>
  <cp:lastPrinted>2023-11-08T07:56:44Z</cp:lastPrinted>
  <dcterms:created xsi:type="dcterms:W3CDTF">2017-09-10T16:18:23Z</dcterms:created>
  <dcterms:modified xsi:type="dcterms:W3CDTF">2025-09-24T09:41:00Z</dcterms:modified>
</cp:coreProperties>
</file>