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91" r:id="rId2"/>
    <p:sldId id="292" r:id="rId3"/>
    <p:sldId id="257" r:id="rId4"/>
    <p:sldId id="258" r:id="rId5"/>
    <p:sldId id="259" r:id="rId6"/>
    <p:sldId id="260" r:id="rId7"/>
    <p:sldId id="290" r:id="rId8"/>
    <p:sldId id="274" r:id="rId9"/>
    <p:sldId id="276" r:id="rId10"/>
    <p:sldId id="289" r:id="rId11"/>
    <p:sldId id="275" r:id="rId12"/>
    <p:sldId id="261" r:id="rId13"/>
    <p:sldId id="262" r:id="rId14"/>
    <p:sldId id="277" r:id="rId15"/>
    <p:sldId id="264" r:id="rId16"/>
    <p:sldId id="278" r:id="rId17"/>
    <p:sldId id="279" r:id="rId18"/>
    <p:sldId id="280" r:id="rId19"/>
    <p:sldId id="281" r:id="rId20"/>
    <p:sldId id="265" r:id="rId21"/>
    <p:sldId id="266" r:id="rId22"/>
    <p:sldId id="282" r:id="rId23"/>
    <p:sldId id="271" r:id="rId24"/>
    <p:sldId id="269" r:id="rId25"/>
    <p:sldId id="268" r:id="rId26"/>
    <p:sldId id="270" r:id="rId27"/>
    <p:sldId id="283" r:id="rId28"/>
    <p:sldId id="284" r:id="rId29"/>
    <p:sldId id="285" r:id="rId30"/>
    <p:sldId id="273" r:id="rId31"/>
    <p:sldId id="287" r:id="rId32"/>
    <p:sldId id="288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57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EFF2F-FA43-4E3B-9DB3-FBDB0202499E}" type="datetimeFigureOut">
              <a:rPr lang="fr-FR" smtClean="0"/>
              <a:t>02/06/2025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82F80-D046-4299-8D4B-99E6E4DA3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713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82F80-D046-4299-8D4B-99E6E4DA306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69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E18DC-8164-422C-9C7A-8229986E8747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714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FFC29-A7A2-49E6-AD74-34056891FA4E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5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7EB-0FBC-4D2B-B759-0922E1557F35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62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EFC-865D-4831-BD4A-007C84A92DE6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3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12DA-28EF-4950-8E5D-CA7AC9049276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63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A9FC-8E4A-4FEC-8194-367EFADD2051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DB350-4713-4D56-8414-F6E59817F569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59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C395526-6DFC-4B98-A6A1-AF56C344B965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7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B770-3616-4EC9-8590-182A0433D40F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34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9FB8-A573-41FC-8F17-618D547F4F1F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1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FABB-B96C-4E90-8818-E10D7A876999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39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CE8CA-0DBC-4956-9EF7-FFFA0BDCA7A6}" type="datetimeFigureOut">
              <a:rPr lang="fr-FR" smtClean="0"/>
              <a:t>02/06/2025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F4B3-8AC4-4295-8C4E-6E655F865D46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9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129A40F0-71C3-4FA8-BAB2-E19D2819A56F}" type="datetime1">
              <a:rPr lang="en-US" smtClean="0"/>
              <a:t>6/2/2025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08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tYTbbPSGIHk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3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Trebuchet MS" panose="020B0603020202020204" pitchFamily="34" charset="0"/>
              </a:rPr>
              <a:t>L’appareil respiratoire</a:t>
            </a:r>
            <a:br>
              <a:rPr lang="fr-FR" dirty="0">
                <a:latin typeface="Trebuchet MS" panose="020B0603020202020204" pitchFamily="34" charset="0"/>
              </a:rPr>
            </a:b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Bloc 2 module 3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dirty="0">
                <a:latin typeface="Calibri" panose="020F0502020204030204"/>
              </a:rPr>
              <a:t>FGM –septembre-2025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401143" y="1059627"/>
            <a:ext cx="2097128" cy="857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AFEE5B-83A6-3E25-5E16-EE4CE2A5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86BCD33-715D-0F5D-138F-1619CBFB8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400" dirty="0"/>
          </a:p>
          <a:p>
            <a:r>
              <a:rPr lang="fr-FR" sz="2400" dirty="0"/>
              <a:t>Pour fonctionner correctement, les milliards de cellules de notre organisme ont besoin de dioxygène. </a:t>
            </a:r>
          </a:p>
          <a:p>
            <a:pPr lvl="1"/>
            <a:r>
              <a:rPr lang="fr-FR" sz="2000" dirty="0"/>
              <a:t>L’appareil respiratoire a pour rôle de prélever l’oxygène de l’atmosphère et de la distribuer aux cellules de notre organisme.</a:t>
            </a:r>
          </a:p>
          <a:p>
            <a:pPr marL="150876" lvl="1" indent="0">
              <a:buNone/>
            </a:pPr>
            <a:endParaRPr lang="fr-FR" sz="2000" dirty="0"/>
          </a:p>
          <a:p>
            <a:pPr marL="150876" lvl="1" indent="0">
              <a:buNone/>
            </a:pPr>
            <a:r>
              <a:rPr lang="fr-FR" sz="2400" dirty="0"/>
              <a:t>Lorsque nos cellules travaillent, elles libèrent du dioxyde de carbone, substance nocive pour notre organisme.</a:t>
            </a:r>
          </a:p>
          <a:p>
            <a:pPr lvl="1"/>
            <a:r>
              <a:rPr lang="fr-FR" sz="2000" dirty="0"/>
              <a:t>L’appareil respiratoire a pour rôle de débarrasser les cellules de notre organisme de </a:t>
            </a:r>
            <a:r>
              <a:rPr lang="fr-FR" sz="2000"/>
              <a:t>ce CO2</a:t>
            </a: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EF89E9-87A3-6927-D494-DAEB1C8A1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36563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58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395536" y="1628800"/>
            <a:ext cx="7543800" cy="4022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La respiration regroupe un ensemble de processus mécaniques et biochimiques. </a:t>
            </a:r>
          </a:p>
          <a:p>
            <a:pPr marL="0" indent="0">
              <a:buNone/>
            </a:pPr>
            <a:r>
              <a:rPr lang="fr-FR" sz="2400" dirty="0"/>
              <a:t>La ventilation pulmonaire permet les échanges gazeux avec l’extérieur.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>
                <a:hlinkClick r:id="rId2"/>
              </a:rPr>
              <a:t>https://www.youtube.com/watch?v=tYTbbPSGIHk</a:t>
            </a:r>
            <a:endParaRPr lang="fr-FR" sz="2400" dirty="0"/>
          </a:p>
          <a:p>
            <a:pPr marL="0" indent="0">
              <a:buNone/>
            </a:pPr>
            <a:r>
              <a:rPr lang="fr-FR" sz="2400" dirty="0"/>
              <a:t>Au cœur des organes, la respiration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EF89E9-87A3-6927-D494-DAEB1C8A1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36563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381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I. Anatomie de l ’appareil respiratoire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132856"/>
            <a:ext cx="3240360" cy="3993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L’appareil respiratoire assure l’entrée du dioxygène dans l’organisme, et rejette le dioxyde de carbone.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Il est composé des voies respiratoires et des poumons.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44824"/>
            <a:ext cx="4536504" cy="4292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21B305-4F70-5CA8-9B4B-7DB2E4735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7667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237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Pour pénétrer à l’intérieur des poumons, l’air doit emprunter les voies aériennes supérieures (nez, larynx, pharynx et trachée) et inférieures (bronches et poumons) qui sont tapissées d’une muqueuse .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dirty="0"/>
              <a:t>Elles ont pour fonction de purifier, d’humidifier et de réchauffer l’air inspiré.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4CB87B-5257-65D3-76F6-87926C269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36563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08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6418263" cy="72072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1.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395537" y="1124744"/>
            <a:ext cx="2952328" cy="51125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u="sng" dirty="0"/>
              <a:t>Les voies aériennes supérieures.</a:t>
            </a:r>
          </a:p>
          <a:p>
            <a:pPr marL="0" indent="0">
              <a:buNone/>
            </a:pPr>
            <a:r>
              <a:rPr lang="fr-FR" sz="2400" dirty="0"/>
              <a:t>L’air pénètre par le </a:t>
            </a:r>
            <a:r>
              <a:rPr lang="fr-FR" sz="2400" b="1" dirty="0"/>
              <a:t>nez</a:t>
            </a:r>
            <a:r>
              <a:rPr lang="fr-FR" sz="2400" dirty="0"/>
              <a:t> dans  les </a:t>
            </a:r>
            <a:r>
              <a:rPr lang="fr-FR" sz="2400" b="1" dirty="0"/>
              <a:t>fosses nasales. </a:t>
            </a:r>
          </a:p>
          <a:p>
            <a:pPr marL="0" indent="0">
              <a:buNone/>
            </a:pPr>
            <a:r>
              <a:rPr lang="fr-FR" sz="2400" dirty="0"/>
              <a:t>Dans les fosses nasales se trouvent :</a:t>
            </a:r>
          </a:p>
          <a:p>
            <a:r>
              <a:rPr lang="fr-FR" sz="2400" dirty="0"/>
              <a:t>Les </a:t>
            </a:r>
            <a:r>
              <a:rPr lang="fr-FR" sz="2400" b="1" dirty="0"/>
              <a:t>sinus:</a:t>
            </a:r>
            <a:r>
              <a:rPr lang="fr-FR" sz="2400" dirty="0"/>
              <a:t> cavités osseuses</a:t>
            </a:r>
          </a:p>
          <a:p>
            <a:r>
              <a:rPr lang="fr-FR" sz="2400" dirty="0"/>
              <a:t>Les </a:t>
            </a:r>
            <a:r>
              <a:rPr lang="fr-FR" sz="2400" b="1" dirty="0"/>
              <a:t>conduits lacrymaux </a:t>
            </a:r>
            <a:r>
              <a:rPr lang="fr-FR" sz="2400" dirty="0"/>
              <a:t>venant des </a:t>
            </a:r>
            <a:r>
              <a:rPr lang="fr-FR" sz="2400" b="1" dirty="0"/>
              <a:t>glandes lacrymales </a:t>
            </a:r>
            <a:r>
              <a:rPr lang="fr-FR" sz="2400" dirty="0"/>
              <a:t>(larmes)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940152" y="1879296"/>
            <a:ext cx="2016224" cy="25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77956D-4A4C-4319-807D-DF19507DD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861048"/>
            <a:ext cx="4514850" cy="24003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7331FC-F61A-4A52-B40A-2ECDD2314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268760"/>
            <a:ext cx="4454638" cy="2505734"/>
          </a:xfrm>
          <a:prstGeom prst="rect">
            <a:avLst/>
          </a:prstGeom>
        </p:spPr>
      </p:pic>
      <p:pic>
        <p:nvPicPr>
          <p:cNvPr id="6" name="Image 3">
            <a:extLst>
              <a:ext uri="{FF2B5EF4-FFF2-40B4-BE49-F238E27FC236}">
                <a16:creationId xmlns:a16="http://schemas.microsoft.com/office/drawing/2014/main" id="{BEB19114-A7B2-B391-2D69-9EDD93287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45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6491288" cy="72072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1.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07505" y="1340768"/>
            <a:ext cx="4176464" cy="4968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u="sng" dirty="0"/>
              <a:t>Les voies aériennes supérieures.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Les fosses nasales sont tapissées d’une muqueuse qui contient:</a:t>
            </a:r>
          </a:p>
          <a:p>
            <a:r>
              <a:rPr lang="fr-FR" sz="2000" dirty="0">
                <a:solidFill>
                  <a:srgbClr val="0070C0"/>
                </a:solidFill>
              </a:rPr>
              <a:t>Des cellules olfactives pour la perception des odeurs</a:t>
            </a:r>
          </a:p>
          <a:p>
            <a:r>
              <a:rPr lang="fr-FR" sz="2000" dirty="0">
                <a:solidFill>
                  <a:srgbClr val="0070C0"/>
                </a:solidFill>
              </a:rPr>
              <a:t>Des poils qui filtrent la poussière</a:t>
            </a:r>
          </a:p>
          <a:p>
            <a:r>
              <a:rPr lang="fr-FR" sz="2000" dirty="0">
                <a:solidFill>
                  <a:srgbClr val="0070C0"/>
                </a:solidFill>
              </a:rPr>
              <a:t>Des cellules à mucus (= gel visqueux) qui agglomèrent les poussières et humidifient l’air</a:t>
            </a:r>
          </a:p>
          <a:p>
            <a:r>
              <a:rPr lang="fr-FR" sz="2000" dirty="0">
                <a:solidFill>
                  <a:srgbClr val="0070C0"/>
                </a:solidFill>
              </a:rPr>
              <a:t>Des cils vibratiles qui repoussent les poussières vers l’arrière.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70C0"/>
                </a:solidFill>
              </a:rPr>
              <a:t>=&gt; En passant dans les voies respiratoires l’air est humidifié, filtré et réchauffé.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4864"/>
            <a:ext cx="3903705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26B174ED-CDAD-C4A7-B05C-67F49653F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36563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3DD225-87ED-4AE1-8AA1-8B4CC6990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839" y="2132856"/>
            <a:ext cx="2158171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1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2072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1.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636588" y="4941888"/>
            <a:ext cx="8507412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Puis l’air passe dans le </a:t>
            </a:r>
            <a:r>
              <a:rPr lang="fr-FR" sz="2800" b="1" dirty="0">
                <a:solidFill>
                  <a:srgbClr val="0070C0"/>
                </a:solidFill>
              </a:rPr>
              <a:t>pharynx</a:t>
            </a:r>
            <a:r>
              <a:rPr lang="fr-FR" sz="2800" dirty="0">
                <a:solidFill>
                  <a:srgbClr val="0070C0"/>
                </a:solidFill>
              </a:rPr>
              <a:t>, carrefour aérodigestif, c’est à dire où les voies respiratoires (fosses nasales -&gt; larynx) et digestives (bouche -&gt; œsophage) se séparent.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8" y="1250829"/>
            <a:ext cx="4599910" cy="330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40152" y="1879296"/>
            <a:ext cx="2016224" cy="25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69C9D3-949D-49AE-8FCF-65D71A38A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556792"/>
            <a:ext cx="2497460" cy="33798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20EFB7-4C3D-4406-A386-559151E2E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817" y="1281838"/>
            <a:ext cx="2158171" cy="256054"/>
          </a:xfrm>
          <a:prstGeom prst="rect">
            <a:avLst/>
          </a:prstGeom>
        </p:spPr>
      </p:pic>
      <p:pic>
        <p:nvPicPr>
          <p:cNvPr id="7" name="Image 3">
            <a:extLst>
              <a:ext uri="{FF2B5EF4-FFF2-40B4-BE49-F238E27FC236}">
                <a16:creationId xmlns:a16="http://schemas.microsoft.com/office/drawing/2014/main" id="{78171F12-2B6C-D577-C1D2-20D1B856C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0648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42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1</a:t>
            </a:r>
            <a:r>
              <a:rPr lang="fr-FR" dirty="0">
                <a:solidFill>
                  <a:srgbClr val="0070C0"/>
                </a:solidFill>
              </a:rPr>
              <a:t>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16832"/>
            <a:ext cx="3312368" cy="4032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800" dirty="0"/>
              <a:t>Le </a:t>
            </a:r>
            <a:r>
              <a:rPr lang="fr-FR" sz="2800" b="1" dirty="0">
                <a:solidFill>
                  <a:srgbClr val="0070C0"/>
                </a:solidFill>
              </a:rPr>
              <a:t>larynx </a:t>
            </a:r>
            <a:r>
              <a:rPr lang="fr-FR" sz="2800" dirty="0">
                <a:solidFill>
                  <a:schemeClr val="tx1"/>
                </a:solidFill>
              </a:rPr>
              <a:t>est un </a:t>
            </a:r>
            <a:r>
              <a:rPr lang="fr-FR" sz="2800" dirty="0"/>
              <a:t>tube creux constitué d’os (os hyoïde), de cartilage (cartilage thyroïde = pomme d’Adam), de ligaments, de muscles. </a:t>
            </a:r>
          </a:p>
          <a:p>
            <a:pPr marL="0" indent="0">
              <a:buNone/>
            </a:pPr>
            <a:r>
              <a:rPr lang="fr-FR" sz="2800" dirty="0"/>
              <a:t>Il est tapissé d’une muqueuse, et il permet le passage de l’air vers la trachée.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888432" cy="288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98A093-213D-4F71-A973-13E4BD3C3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212976"/>
            <a:ext cx="4220135" cy="29896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0C5D29-3CAE-4545-BDCE-146ABE270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332656"/>
            <a:ext cx="2017951" cy="3142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80A8A6-80C5-62E7-05AD-00B12C7A5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88640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53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5122863" cy="720725"/>
          </a:xfrm>
        </p:spPr>
        <p:txBody>
          <a:bodyPr>
            <a:normAutofit/>
          </a:bodyPr>
          <a:lstStyle/>
          <a:p>
            <a:r>
              <a:rPr lang="fr-FR" dirty="0"/>
              <a:t>1.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79512" y="1124744"/>
            <a:ext cx="2592288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rgbClr val="0070C0"/>
                </a:solidFill>
              </a:rPr>
              <a:t>3 fonctions du larynx:</a:t>
            </a:r>
          </a:p>
          <a:p>
            <a:r>
              <a:rPr lang="fr-FR" sz="2000" dirty="0">
                <a:solidFill>
                  <a:srgbClr val="0070C0"/>
                </a:solidFill>
              </a:rPr>
              <a:t>La respiration</a:t>
            </a:r>
          </a:p>
          <a:p>
            <a:r>
              <a:rPr lang="fr-FR" sz="2000" dirty="0">
                <a:solidFill>
                  <a:srgbClr val="0070C0"/>
                </a:solidFill>
              </a:rPr>
              <a:t>La déglutition.</a:t>
            </a:r>
          </a:p>
          <a:p>
            <a:pPr marL="457200" lvl="1" indent="0">
              <a:buNone/>
            </a:pPr>
            <a:r>
              <a:rPr lang="fr-FR" sz="2000" dirty="0"/>
              <a:t>-&gt; la respiration est </a:t>
            </a:r>
            <a:r>
              <a:rPr lang="fr-FR" sz="2000" dirty="0">
                <a:solidFill>
                  <a:schemeClr val="tx1"/>
                </a:solidFill>
              </a:rPr>
              <a:t>impossible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La phonation.</a:t>
            </a:r>
          </a:p>
          <a:p>
            <a:pPr marL="400050" lvl="1" indent="0">
              <a:buNone/>
            </a:pPr>
            <a:r>
              <a:rPr lang="fr-FR" sz="1900" dirty="0"/>
              <a:t>L’air est chassé vers l’extérieur avec  +/- de force, faisant vibrer les cordes vocales. Le son est ensuite modulé par la bouche: lèvres, langue, voile du palais, les fosses nasales servant de caisse de résonnance.</a:t>
            </a:r>
          </a:p>
          <a:p>
            <a:pPr marL="400050" lvl="1" indent="0">
              <a:buNone/>
            </a:pPr>
            <a:endParaRPr lang="fr-FR" sz="1900" dirty="0"/>
          </a:p>
          <a:p>
            <a:pPr marL="400050" lvl="1" indent="0">
              <a:buNone/>
            </a:pPr>
            <a:endParaRPr lang="fr-FR" sz="1900" dirty="0"/>
          </a:p>
          <a:p>
            <a:pPr marL="400050" lvl="1" indent="0">
              <a:buNone/>
            </a:pPr>
            <a:endParaRPr lang="fr-FR" sz="1900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92696"/>
            <a:ext cx="3363728" cy="249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4CAB8-7EB7-4498-9D40-5D1F160E7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4077072"/>
            <a:ext cx="3723550" cy="22436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CE5063-74CE-47D7-A927-6B851529F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3861048"/>
            <a:ext cx="3319002" cy="648072"/>
          </a:xfrm>
          <a:prstGeom prst="rect">
            <a:avLst/>
          </a:prstGeom>
        </p:spPr>
      </p:pic>
      <p:pic>
        <p:nvPicPr>
          <p:cNvPr id="1026" name="Picture 2" descr="Résultat d’images pour cordes vocales image">
            <a:extLst>
              <a:ext uri="{FF2B5EF4-FFF2-40B4-BE49-F238E27FC236}">
                <a16:creationId xmlns:a16="http://schemas.microsoft.com/office/drawing/2014/main" id="{74B8D338-3559-4C5D-FA90-BC2DB3A78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564904"/>
            <a:ext cx="28956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2A60317C-62A9-5DC6-E1C4-1B7EB2777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42F0FF-34DC-FFAA-479E-F138846E3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692696"/>
            <a:ext cx="2017951" cy="31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9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2072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1. Les voies respiratoires.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0" y="980728"/>
            <a:ext cx="3096344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La </a:t>
            </a:r>
            <a:r>
              <a:rPr lang="fr-FR" sz="2400" b="1" dirty="0">
                <a:solidFill>
                  <a:srgbClr val="0070C0"/>
                </a:solidFill>
              </a:rPr>
              <a:t>trachée</a:t>
            </a:r>
            <a:r>
              <a:rPr lang="fr-FR" sz="2400" dirty="0">
                <a:solidFill>
                  <a:srgbClr val="0070C0"/>
                </a:solidFill>
              </a:rPr>
              <a:t> est un long tube  maintenu ouvert grâce aux anneaux cartilagineux empilés les uns sur les autres. 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Elle est tapissée d’une muqueuse à cils vibratiles et à cellules sécrétant du mucus.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En sa partie inférieure, elle se divise en 2, pour donner les bronches.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940152" y="1879296"/>
            <a:ext cx="2016224" cy="25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3B3AAB-7254-4D05-8B3A-F7ABB8C80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836712"/>
            <a:ext cx="3284688" cy="20745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BD8D9C-E34F-4083-85C9-FA2E7F810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2996952"/>
            <a:ext cx="4351704" cy="3059792"/>
          </a:xfrm>
          <a:prstGeom prst="rect">
            <a:avLst/>
          </a:prstGeom>
        </p:spPr>
      </p:pic>
      <p:pic>
        <p:nvPicPr>
          <p:cNvPr id="7" name="Image 3">
            <a:extLst>
              <a:ext uri="{FF2B5EF4-FFF2-40B4-BE49-F238E27FC236}">
                <a16:creationId xmlns:a16="http://schemas.microsoft.com/office/drawing/2014/main" id="{1C4E669E-C49C-CCC7-AC42-4E5B0F9A2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04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8636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1. Les voies respiratoires</a:t>
            </a:r>
            <a:r>
              <a:rPr lang="fr-FR" dirty="0"/>
              <a:t>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1" y="1052736"/>
            <a:ext cx="3816424" cy="518457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u="sng" dirty="0">
                <a:solidFill>
                  <a:srgbClr val="0070C0"/>
                </a:solidFill>
              </a:rPr>
              <a:t>Les voies aériennes inférieures.</a:t>
            </a:r>
          </a:p>
          <a:p>
            <a:pPr marL="0" indent="0">
              <a:buNone/>
            </a:pPr>
            <a:r>
              <a:rPr lang="fr-FR" sz="2000" dirty="0"/>
              <a:t>Les bronches sont au nombre de deux au départ, les </a:t>
            </a:r>
            <a:r>
              <a:rPr lang="fr-FR" sz="2000" b="1" dirty="0">
                <a:solidFill>
                  <a:srgbClr val="0070C0"/>
                </a:solidFill>
              </a:rPr>
              <a:t>bronches souches droite et gauche </a:t>
            </a:r>
            <a:r>
              <a:rPr lang="fr-FR" sz="2000" dirty="0">
                <a:solidFill>
                  <a:srgbClr val="0070C0"/>
                </a:solidFill>
              </a:rPr>
              <a:t>, </a:t>
            </a:r>
            <a:r>
              <a:rPr lang="fr-FR" sz="2000" dirty="0"/>
              <a:t>chacune pénétrant dans un poumon, avec les veines et les artères pulmonaires, au niveau du </a:t>
            </a:r>
            <a:r>
              <a:rPr lang="fr-FR" sz="2000" b="1" dirty="0">
                <a:solidFill>
                  <a:srgbClr val="0070C0"/>
                </a:solidFill>
              </a:rPr>
              <a:t>hile</a:t>
            </a:r>
            <a:r>
              <a:rPr lang="fr-FR" sz="20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fr-FR" sz="2000" dirty="0"/>
              <a:t>Elles se ramifient en </a:t>
            </a:r>
            <a:r>
              <a:rPr lang="fr-FR" sz="2000" b="1" dirty="0"/>
              <a:t>bronches lobaires </a:t>
            </a:r>
            <a:r>
              <a:rPr lang="fr-FR" sz="2000" dirty="0"/>
              <a:t>(une pour chaque lobe), puis en bronches de plus en plus petites, les </a:t>
            </a:r>
            <a:r>
              <a:rPr lang="fr-FR" sz="2000" b="1" dirty="0">
                <a:solidFill>
                  <a:srgbClr val="0070C0"/>
                </a:solidFill>
              </a:rPr>
              <a:t>bronchioles</a:t>
            </a:r>
            <a:r>
              <a:rPr lang="fr-FR" sz="2000" dirty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r>
              <a:rPr lang="fr-FR" sz="2000" dirty="0"/>
              <a:t>Les bronchioles se terminent par les </a:t>
            </a:r>
            <a:r>
              <a:rPr lang="fr-FR" sz="2000" b="1" dirty="0">
                <a:solidFill>
                  <a:srgbClr val="0070C0"/>
                </a:solidFill>
              </a:rPr>
              <a:t>sacs alvéolaires</a:t>
            </a:r>
            <a:r>
              <a:rPr lang="fr-FR" sz="2000" dirty="0">
                <a:solidFill>
                  <a:srgbClr val="0070C0"/>
                </a:solidFill>
              </a:rPr>
              <a:t>,</a:t>
            </a:r>
            <a:r>
              <a:rPr lang="fr-FR" sz="2000" dirty="0"/>
              <a:t> formés de nombreuses </a:t>
            </a:r>
            <a:r>
              <a:rPr lang="fr-FR" sz="2000" b="1" dirty="0">
                <a:solidFill>
                  <a:srgbClr val="0070C0"/>
                </a:solidFill>
              </a:rPr>
              <a:t>alvéoles pulmonaires</a:t>
            </a:r>
            <a:r>
              <a:rPr lang="fr-FR" sz="2000" dirty="0"/>
              <a:t>. Chacune des alvéoles est reliée à un capillaire artériel et un capillaire veineux.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64"/>
            <a:ext cx="3691905" cy="276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1F7F9B-0EA5-4A26-BDA0-008E09667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3356992"/>
            <a:ext cx="2736304" cy="29383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7CFB9B-E5C5-A164-3CBC-B0FAACBA9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4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863600"/>
          </a:xfrm>
        </p:spPr>
        <p:txBody>
          <a:bodyPr/>
          <a:lstStyle/>
          <a:p>
            <a:r>
              <a:rPr lang="fr-FR" dirty="0"/>
              <a:t>2. Les poumons.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323528" y="1196752"/>
            <a:ext cx="3853185" cy="496909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Les deux poumons , situés dans la cage thoracique, sont des organes mous, spongieux et élastiques.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Ils sont séparés par le cœur et les gros vaisseaux (médiastin)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Face externe appliquée au gril costal, base appliquée au diaphragme, sommet au niveau des clavicules.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Le poumon gauche est divisé en deux lobes, le poumon droit en trois.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la plèvre (membrane à deux feuillets) entoure et protège chaque poumon.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3240360" cy="325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ED3968-A4AB-4131-88F0-D04882E86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212977"/>
            <a:ext cx="3960440" cy="3084316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5D1E5669-D85E-3D95-15E6-23FD7C355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19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863600"/>
          </a:xfrm>
        </p:spPr>
        <p:txBody>
          <a:bodyPr/>
          <a:lstStyle/>
          <a:p>
            <a:r>
              <a:rPr lang="fr-FR" dirty="0"/>
              <a:t>2. Les poumons.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1052737"/>
            <a:ext cx="3671888" cy="5184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Ils ont: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une circulation propre, nutritive par les artères et les veines pulmonaires,  qui dépend de la grande circulation.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une circulation fonctionnelle qui dépend de la petite circulation.</a:t>
            </a:r>
          </a:p>
          <a:p>
            <a:pPr marL="5715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Le sang veineux arrive du ventricule droit par l’artère pulmonaire qui se ramifie en un réseau de capillaires pulmonaires qui tapissent la paroi des alvéoles. A ce niveau les veines pulmonaires se chargent de sang oxygéné, et le ramène au cœur gauche (oreillette gauche).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99208"/>
            <a:ext cx="5436096" cy="435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BCE07A-3F9D-22BC-5B7D-7BEC7BB11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08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863600"/>
          </a:xfrm>
        </p:spPr>
        <p:txBody>
          <a:bodyPr/>
          <a:lstStyle/>
          <a:p>
            <a:r>
              <a:rPr lang="fr-FR" dirty="0"/>
              <a:t>2. Les poumons.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251521" y="1268760"/>
            <a:ext cx="3168352" cy="4968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La membrane des alvéoles pulmonaires, constituée d’une seule couche de cellules , permet les échanges de gaz respiratoires entre l’air et le sang des capillaires.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Une substance tensioactive, le </a:t>
            </a:r>
            <a:r>
              <a:rPr lang="fr-FR" sz="2400" b="1" dirty="0"/>
              <a:t>surfactant </a:t>
            </a:r>
            <a:r>
              <a:rPr lang="fr-FR" sz="2400" dirty="0"/>
              <a:t>, empêche les parois d’adhérer entre-elles.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03567"/>
            <a:ext cx="5177180" cy="3669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7380312" y="1700808"/>
            <a:ext cx="1080120" cy="324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31832" y="1573168"/>
            <a:ext cx="457200" cy="117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BDD26DED-60FA-60D2-CC62-7304D69D7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19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58162"/>
          </a:xfrm>
        </p:spPr>
        <p:txBody>
          <a:bodyPr/>
          <a:lstStyle/>
          <a:p>
            <a:r>
              <a:rPr lang="fr-FR" dirty="0"/>
              <a:t>3. Les organes de la respiration.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2024844"/>
            <a:ext cx="8352927" cy="45725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La cage thoracique, souple, elle se déforme pendant les mouvements respiratoires en augmentant ses différents diamètres à l’inspiration, en les diminuant à l’expiration. </a:t>
            </a:r>
          </a:p>
          <a:p>
            <a:pPr marL="0" indent="0">
              <a:buNone/>
            </a:pPr>
            <a:endParaRPr lang="fr-FR" sz="2400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b="1" u="sng" dirty="0">
                <a:solidFill>
                  <a:srgbClr val="0070C0"/>
                </a:solidFill>
              </a:rPr>
              <a:t>Les muscles.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</a:rPr>
              <a:t>Muscles inspirateurs: intercostaux, pectoraux, et surtout le diaphragme. Sa contraction à l’inspiration= </a:t>
            </a:r>
            <a:r>
              <a:rPr lang="fr-FR" sz="2400" dirty="0">
                <a:solidFill>
                  <a:srgbClr val="0070C0"/>
                </a:solidFill>
                <a:sym typeface="Wingdings"/>
              </a:rPr>
              <a:t>cage thoracique, du volume des poumons, des viscères=&gt; dépression intra-thoracique =&gt; appel d’air.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  <a:sym typeface="Wingdings"/>
              </a:rPr>
              <a:t>Muscles expirateurs: n’interviennent que dans l’expiration forcée.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80312" y="1700808"/>
            <a:ext cx="1080120" cy="324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31832" y="1573168"/>
            <a:ext cx="457200" cy="117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09F05135-FCE7-6C8E-7CE7-3103D0AF6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86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12168"/>
          </a:xfrm>
        </p:spPr>
        <p:txBody>
          <a:bodyPr/>
          <a:lstStyle/>
          <a:p>
            <a:r>
              <a:rPr lang="fr-FR" dirty="0"/>
              <a:t>3. Les organes de la respiration.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988840"/>
            <a:ext cx="8280920" cy="432048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u="sng" dirty="0">
                <a:solidFill>
                  <a:srgbClr val="0070C0"/>
                </a:solidFill>
              </a:rPr>
              <a:t>La plèvre.</a:t>
            </a:r>
          </a:p>
          <a:p>
            <a:pPr marL="400050" lvl="1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Enveloppe séreuse des poumons. Formée de 2 feuillets: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sz="2400" dirty="0"/>
              <a:t>Pariétal (= contre la paroi), à la face profonde des côtes, et adhérent à elles.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sz="2400" dirty="0"/>
              <a:t>Viscéral (= contre les viscères), accolé au poumon.</a:t>
            </a:r>
          </a:p>
          <a:p>
            <a:pPr marL="400050" lvl="1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Entre les 2 feuillets, la cavité pleurale contenant un peu de liquide permettant aux 2 feuillets de glisser l’un sur l’autre. </a:t>
            </a:r>
          </a:p>
          <a:p>
            <a:pPr marL="400050" lvl="1" indent="0">
              <a:buNone/>
            </a:pPr>
            <a:r>
              <a:rPr lang="fr-FR" sz="2400" dirty="0"/>
              <a:t>La plèvre augmente la mobilité des poumons, les soutient, les protège.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i="1" dirty="0">
                <a:solidFill>
                  <a:srgbClr val="0070C0"/>
                </a:solidFill>
              </a:rPr>
              <a:t>C’est par la solidarité cage thoracique/plèvre/poumons que les mouvements sont transmis aux poumons pendant la respiration.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380312" y="1700808"/>
            <a:ext cx="1080120" cy="324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31832" y="1573168"/>
            <a:ext cx="457200" cy="117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B3C428DE-EE4E-7F69-6838-414C7B8F1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8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74186"/>
          </a:xfrm>
        </p:spPr>
        <p:txBody>
          <a:bodyPr/>
          <a:lstStyle/>
          <a:p>
            <a:r>
              <a:rPr lang="fr-FR" dirty="0"/>
              <a:t>3. Les organes de la respiration.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2276872"/>
            <a:ext cx="6696744" cy="35283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u="sng" dirty="0">
                <a:solidFill>
                  <a:srgbClr val="0070C0"/>
                </a:solidFill>
              </a:rPr>
              <a:t>Les centres nerveux</a:t>
            </a:r>
          </a:p>
          <a:p>
            <a:pPr marL="400050" lvl="1" indent="0">
              <a:buNone/>
            </a:pPr>
            <a:endParaRPr lang="fr-FR" sz="2400" dirty="0">
              <a:solidFill>
                <a:srgbClr val="0070C0"/>
              </a:solidFill>
            </a:endParaRPr>
          </a:p>
          <a:p>
            <a:pPr marL="400050" lvl="1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Placés dans la région bulbaire du cerveau (bulbe rachidien).</a:t>
            </a:r>
          </a:p>
          <a:p>
            <a:pPr marL="400050" lvl="1" indent="0">
              <a:buNone/>
            </a:pPr>
            <a:r>
              <a:rPr lang="fr-FR" sz="2400" dirty="0"/>
              <a:t>Ils commandent la respiration automatique, indépendante de la volonté ( mais qui peut être modulée par la volonté).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80312" y="1700808"/>
            <a:ext cx="1080120" cy="324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31832" y="1573168"/>
            <a:ext cx="457200" cy="117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C327FC4B-183F-0953-39F4-16FF3227E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344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384528"/>
          </a:xfrm>
        </p:spPr>
        <p:txBody>
          <a:bodyPr/>
          <a:lstStyle/>
          <a:p>
            <a:r>
              <a:rPr lang="fr-FR" dirty="0"/>
              <a:t>3. Les organes de la respiration.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9" y="1700808"/>
            <a:ext cx="6840760" cy="446449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u="sng" dirty="0">
                <a:solidFill>
                  <a:srgbClr val="0070C0"/>
                </a:solidFill>
              </a:rPr>
              <a:t>La muqueuse.</a:t>
            </a:r>
          </a:p>
          <a:p>
            <a:pPr marL="0" indent="0">
              <a:buNone/>
            </a:pPr>
            <a:r>
              <a:rPr lang="fr-FR" sz="2400" dirty="0"/>
              <a:t>Continuité de la peau à l’intérieur de l’organisme.</a:t>
            </a:r>
          </a:p>
          <a:p>
            <a:pPr marL="0" indent="0">
              <a:buNone/>
            </a:pPr>
            <a:r>
              <a:rPr lang="fr-FR" sz="2400" dirty="0"/>
              <a:t>Constituée d’une seule couche de cellules.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Cette muqueuse est: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Richement vascularisée -&gt; réchauffe l’air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Contient des cils vibratiles -&gt; retiennent les poussières et les repoussent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Contient des cellules à mucus -&gt; humidifient la muqueuse et agglutinent les impuretés de l’air inspiré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sz="2400" b="1" dirty="0">
              <a:solidFill>
                <a:srgbClr val="0070C0"/>
              </a:solidFill>
            </a:endParaRPr>
          </a:p>
          <a:p>
            <a:pPr lvl="1">
              <a:buFont typeface="Symbol"/>
              <a:buChar char="Þ"/>
            </a:pPr>
            <a:r>
              <a:rPr lang="fr-FR" sz="2400" b="1" dirty="0">
                <a:solidFill>
                  <a:srgbClr val="0070C0"/>
                </a:solidFill>
              </a:rPr>
              <a:t>Protège les poumons.</a:t>
            </a:r>
          </a:p>
          <a:p>
            <a:pPr lvl="1">
              <a:buFont typeface="Symbol"/>
              <a:buChar char="Þ"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380312" y="1700808"/>
            <a:ext cx="1080120" cy="324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31832" y="1573168"/>
            <a:ext cx="457200" cy="117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7983A139-C1D2-F2D6-77B1-056A1C5CC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52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II. Physiologie.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420888"/>
            <a:ext cx="822960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La ventilation pulmonaire est assurée par les mouvements respiratoires. Ceux-ci permettent les échanges gazeux au niveau des poumons entre l’air extérieur et le sang. 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Le sang est oxygéné, et débarrassé du gaz carbonique, déchet émis par les cellules. </a:t>
            </a:r>
            <a:r>
              <a:rPr lang="fr-FR" sz="2800" b="1" dirty="0">
                <a:solidFill>
                  <a:srgbClr val="0070C0"/>
                </a:solidFill>
              </a:rPr>
              <a:t>C’est l’hématose.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73D82A-4088-AE0D-EB9A-6E5778383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598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A. La mécanique ventilatoire.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3478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800" dirty="0"/>
              <a:t>La mécanique ventilatoire représente l’ensemble des processus mis en jeu au cours des mouvements respiratoires. 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Un mouvement respiratoire comprend 2 phases: inspiration et expiration.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La fréquence respiratoire normale est de </a:t>
            </a:r>
            <a:r>
              <a:rPr lang="fr-FR" sz="2800" b="1" dirty="0">
                <a:solidFill>
                  <a:srgbClr val="0070C0"/>
                </a:solidFill>
              </a:rPr>
              <a:t>12 à 20 mouvements respiratoires par minute</a:t>
            </a:r>
            <a:r>
              <a:rPr lang="fr-FR" sz="28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fr-FR" sz="2800" dirty="0"/>
              <a:t>Le volume pulmonaire total , ou capacité totale est d’environ 5 litres.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7BA46F-885A-7881-57FC-FBAE74183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96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A. La mécanique ventilatoire.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38870"/>
            <a:ext cx="8229600" cy="46424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La respiration est réglée par le système nerveux central (bulbe rachidien).</a:t>
            </a:r>
          </a:p>
          <a:p>
            <a:pPr marL="0" indent="0">
              <a:buNone/>
            </a:pPr>
            <a:r>
              <a:rPr lang="fr-FR" sz="2000" dirty="0"/>
              <a:t>Elle peut être influencée par des facteurs qui contrôlent, régularisent, adaptent la respiration.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La volonté: modifie le rythme, l’amplitude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L’activité des autres centres bulbaires régulant la déglutition et les vomissements (-&gt; pauses respiratoires)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Le psychisme: le stress, la frayeur, les émotions -&gt; polypnées ou pauses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La circulation sanguine: la chute de la tension -&gt; augmentation de la ventilation, et inversement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La composition chimique du sang:</a:t>
            </a:r>
          </a:p>
          <a:p>
            <a:pPr marL="857250" lvl="1" indent="-457200">
              <a:buFont typeface="Wingdings"/>
              <a:buChar char="æ"/>
            </a:pPr>
            <a:r>
              <a:rPr lang="fr-FR" sz="2000" dirty="0">
                <a:solidFill>
                  <a:srgbClr val="0070C0"/>
                </a:solidFill>
                <a:sym typeface="Wingdings"/>
              </a:rPr>
              <a:t>O2 dans le sang +  CO2 =&gt;  ventilation pulmonaire</a:t>
            </a:r>
          </a:p>
          <a:p>
            <a:pPr marL="400050" lvl="1" indent="0">
              <a:buNone/>
            </a:pPr>
            <a:r>
              <a:rPr lang="fr-FR" sz="2000" dirty="0">
                <a:solidFill>
                  <a:srgbClr val="0070C0"/>
                </a:solidFill>
                <a:sym typeface="Wingdings"/>
              </a:rPr>
              <a:t>    O2 dans le sang +  CO2 =&gt;  ventilation pulmonaire</a:t>
            </a:r>
          </a:p>
          <a:p>
            <a:pPr marL="400050" lvl="1" indent="0">
              <a:buNone/>
            </a:pPr>
            <a:r>
              <a:rPr lang="fr-FR" sz="2000" dirty="0"/>
              <a:t>Le CO2 est le plus grand stimulant des centres respiratoires.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7A5596-BB4F-BE26-5BE0-A686E20EB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16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629817" y="260648"/>
            <a:ext cx="6012160" cy="576262"/>
          </a:xfrm>
        </p:spPr>
        <p:txBody>
          <a:bodyPr>
            <a:normAutofit/>
          </a:bodyPr>
          <a:lstStyle/>
          <a:p>
            <a:r>
              <a:rPr lang="fr-FR" dirty="0"/>
              <a:t>A. La mécanique ventilatoire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4294967295"/>
          </p:nvPr>
        </p:nvSpPr>
        <p:spPr>
          <a:xfrm>
            <a:off x="251521" y="1196752"/>
            <a:ext cx="3384376" cy="504056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70C0"/>
                </a:solidFill>
              </a:rPr>
              <a:t>L’inspiration.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Les muscles respiratoires se contractent. Les côtes, les muscles intercostaux, participent à ce mouvement. Le poumon suit grâce à la plèvre, qui le solidarise à la cage thoracique.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Le diaphragme s’abaisse, repoussant le contenu abdominal.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Le volume des poumons et de la cage thoracique augmente, permettant une modification de pression à l’intérieur des poumons. 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L’air chargé de dioxygène (21%) pénètre dans les poumons. 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C’est un phénomène actif.</a:t>
            </a:r>
          </a:p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28800"/>
            <a:ext cx="5244356" cy="320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2894BD-16C8-6988-242A-ADED4692C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28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557808" y="260450"/>
            <a:ext cx="6012160" cy="576262"/>
          </a:xfrm>
        </p:spPr>
        <p:txBody>
          <a:bodyPr>
            <a:normAutofit/>
          </a:bodyPr>
          <a:lstStyle/>
          <a:p>
            <a:r>
              <a:rPr lang="fr-FR" dirty="0"/>
              <a:t>A. La mécanique ventilatoire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4294967295"/>
          </p:nvPr>
        </p:nvSpPr>
        <p:spPr>
          <a:xfrm>
            <a:off x="323529" y="836712"/>
            <a:ext cx="3096344" cy="51841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L’expiration.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Les muscles respiratoires se relâchent. </a:t>
            </a:r>
          </a:p>
          <a:p>
            <a:pPr marL="0" indent="0">
              <a:buNone/>
            </a:pPr>
            <a:r>
              <a:rPr lang="fr-FR" sz="2400" dirty="0"/>
              <a:t>Le volume des poumons et de la cage thoracique diminue. </a:t>
            </a:r>
          </a:p>
          <a:p>
            <a:pPr marL="0" indent="0">
              <a:buNone/>
            </a:pPr>
            <a:r>
              <a:rPr lang="fr-FR" sz="2400" dirty="0"/>
              <a:t>L’air chargé de dioxyde de carbone provenant des cellules est chassé vers l’extérieur. 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C’est un phénomène passif.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542686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3">
            <a:extLst>
              <a:ext uri="{FF2B5EF4-FFF2-40B4-BE49-F238E27FC236}">
                <a16:creationId xmlns:a16="http://schemas.microsoft.com/office/drawing/2014/main" id="{E9392559-271A-EAB7-61B2-D80EE2DC5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10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r>
              <a:rPr lang="fr-FR" dirty="0"/>
              <a:t>B. Les échanges gazeux.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96752"/>
            <a:ext cx="4464496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Les </a:t>
            </a:r>
            <a:r>
              <a:rPr lang="fr-FR" sz="2000" b="1" dirty="0">
                <a:solidFill>
                  <a:srgbClr val="0070C0"/>
                </a:solidFill>
              </a:rPr>
              <a:t>échanges gazeux pulmonaires </a:t>
            </a:r>
            <a:r>
              <a:rPr lang="fr-FR" sz="2000" dirty="0">
                <a:solidFill>
                  <a:srgbClr val="0070C0"/>
                </a:solidFill>
              </a:rPr>
              <a:t>s’effectuent au travers de la </a:t>
            </a:r>
            <a:r>
              <a:rPr lang="fr-FR" sz="2000" b="1" dirty="0">
                <a:solidFill>
                  <a:srgbClr val="0070C0"/>
                </a:solidFill>
              </a:rPr>
              <a:t>membrane alvéolaire.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A l’inspiration le dioxygène de l’air extérieur diffuse dans le sang où il est transporté jusqu’aux cellules.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A l’expiration, le dioxyde de carbone contenu dans les vaisseaux sanguins, et provenant des tissus, passe dans les alvéoles pulmonaires et est rejeté par les voies respiratoires vers l’extérieur.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C’est l’</a:t>
            </a:r>
            <a:r>
              <a:rPr lang="fr-FR" sz="2000" b="1" dirty="0">
                <a:solidFill>
                  <a:srgbClr val="0070C0"/>
                </a:solidFill>
              </a:rPr>
              <a:t>hémoglobine</a:t>
            </a:r>
            <a:r>
              <a:rPr lang="fr-FR" sz="2000" dirty="0">
                <a:solidFill>
                  <a:srgbClr val="0070C0"/>
                </a:solidFill>
              </a:rPr>
              <a:t>, pigment des globules rouges du sang, qui véhicule l’O2 (oxyhémoglobine) et le CO2 (carbhémoglobine) entre le cœur, les organes, et les poumons.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824"/>
            <a:ext cx="4572000" cy="354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A848F2-9314-BBFA-1AAC-E08AB681F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45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115616" y="546969"/>
            <a:ext cx="5915025" cy="649287"/>
          </a:xfrm>
        </p:spPr>
        <p:txBody>
          <a:bodyPr>
            <a:normAutofit/>
          </a:bodyPr>
          <a:lstStyle/>
          <a:p>
            <a:r>
              <a:rPr lang="fr-FR" dirty="0"/>
              <a:t>B. Les échanges gazeux.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395536" y="2132856"/>
            <a:ext cx="8640763" cy="3168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Le mouvement de l’O2 et du CO2 se fait selon un phénomène de diffusion. </a:t>
            </a:r>
          </a:p>
          <a:p>
            <a:pPr marL="0" indent="0">
              <a:buNone/>
            </a:pPr>
            <a:r>
              <a:rPr lang="fr-FR" sz="2400" dirty="0"/>
              <a:t>Chacun des gaz se diffuse du milieu où sa pression est la plus élevée, vers le milieu où sa pression est la plus faible.</a:t>
            </a:r>
          </a:p>
          <a:p>
            <a:pPr marL="0" indent="0">
              <a:buNone/>
            </a:pPr>
            <a:r>
              <a:rPr lang="fr-FR" sz="2400" dirty="0"/>
              <a:t>Air inspiré (pression élevée): O2-&gt; sang-&gt; cellules (pression faible)</a:t>
            </a:r>
          </a:p>
          <a:p>
            <a:pPr marL="0" indent="0">
              <a:buNone/>
            </a:pPr>
            <a:r>
              <a:rPr lang="fr-FR" sz="2400" dirty="0"/>
              <a:t>Cellules :  CO2-&gt; sang -&gt;air alvéolaire (pression faible)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1C832B-B671-996F-29B3-DAADF2B2A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997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6059016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B. Les échanges gazeux.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786409"/>
              </p:ext>
            </p:extLst>
          </p:nvPr>
        </p:nvGraphicFramePr>
        <p:xfrm>
          <a:off x="35496" y="1124744"/>
          <a:ext cx="8784973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3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3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0100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Voies respiratoires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Poumons</a:t>
                      </a:r>
                    </a:p>
                    <a:p>
                      <a:endParaRPr lang="fr-FR" sz="18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Alvéoles pulmonaires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Capillaires pulmonaires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Cellules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0460">
                <a:tc>
                  <a:txBody>
                    <a:bodyPr/>
                    <a:lstStyle/>
                    <a:p>
                      <a:r>
                        <a:rPr lang="fr-FR" sz="1800" b="1" dirty="0"/>
                        <a:t>Inspiration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Arrivée d’air dans par les voies aériennes &gt; fosses nasales, pharynx,</a:t>
                      </a:r>
                      <a:r>
                        <a:rPr lang="fr-FR" sz="1800" baseline="0" dirty="0"/>
                        <a:t> larynx</a:t>
                      </a:r>
                      <a:r>
                        <a:rPr lang="fr-FR" sz="1800" dirty="0"/>
                        <a:t>,</a:t>
                      </a:r>
                      <a:r>
                        <a:rPr lang="fr-FR" sz="1800" baseline="0" dirty="0"/>
                        <a:t> puis voies aériennes &lt; (trachée, bronches, bronchioles, alvéoles)</a:t>
                      </a:r>
                    </a:p>
                    <a:p>
                      <a:endParaRPr lang="fr-FR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Gonflement de l’alvéole pulmonaire</a:t>
                      </a:r>
                    </a:p>
                    <a:p>
                      <a:endParaRPr lang="fr-FR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L’O2 gazeux franchit la paroi de l’alvéole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Et pénètre dans le capillaire veineux où il se fixe sur l’</a:t>
                      </a:r>
                      <a:r>
                        <a:rPr lang="fr-FR" sz="1800" dirty="0" err="1"/>
                        <a:t>Hb</a:t>
                      </a:r>
                      <a:r>
                        <a:rPr lang="fr-FR" sz="1800" dirty="0"/>
                        <a:t> des GR du sang, et se dissout dans le plasma. Il est ensuite véhiculé par la circulation générale pour gagner les cellules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L’O2 quitte le plasma, et franchit la paroi cellulaire pour être utilisé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Image 3">
            <a:extLst>
              <a:ext uri="{FF2B5EF4-FFF2-40B4-BE49-F238E27FC236}">
                <a16:creationId xmlns:a16="http://schemas.microsoft.com/office/drawing/2014/main" id="{E5C528E0-CC11-99EB-2595-AAF83E99D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0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225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417054"/>
            <a:ext cx="5122912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B. Les échanges gazeux.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783086"/>
              </p:ext>
            </p:extLst>
          </p:nvPr>
        </p:nvGraphicFramePr>
        <p:xfrm>
          <a:off x="179512" y="1340768"/>
          <a:ext cx="8712967" cy="4992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8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4446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Voies respiratoires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Poumons</a:t>
                      </a:r>
                    </a:p>
                    <a:p>
                      <a:endParaRPr lang="fr-FR" sz="18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Alvéoles pulmonaires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Capillaires pulmonaires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Cellules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0090">
                <a:tc>
                  <a:txBody>
                    <a:bodyPr/>
                    <a:lstStyle/>
                    <a:p>
                      <a:r>
                        <a:rPr lang="fr-FR" sz="1800" b="1" dirty="0"/>
                        <a:t>Expiration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Sortie de l’air expiré</a:t>
                      </a:r>
                    </a:p>
                    <a:p>
                      <a:endParaRPr lang="fr-FR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L’air chargé en CO2 passe des bronchioles, bronches, trachée, voies aériennes &gt;</a:t>
                      </a:r>
                    </a:p>
                    <a:p>
                      <a:endParaRPr lang="fr-FR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 pénètre dans l’alvéole, qui se rétracte et chasse l’air chargé de CO2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Le CO2 quitte l’</a:t>
                      </a:r>
                      <a:r>
                        <a:rPr lang="fr-FR" sz="1800" dirty="0" err="1"/>
                        <a:t>Hb</a:t>
                      </a:r>
                      <a:r>
                        <a:rPr lang="fr-FR" sz="1800" dirty="0"/>
                        <a:t>,</a:t>
                      </a:r>
                      <a:r>
                        <a:rPr lang="fr-FR" sz="1800" baseline="0" dirty="0"/>
                        <a:t> franchit la paroi du capillaire, et…</a:t>
                      </a:r>
                      <a:endParaRPr lang="fr-FR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cellule,</a:t>
                      </a:r>
                      <a:r>
                        <a:rPr lang="fr-FR" sz="1800" baseline="0" dirty="0"/>
                        <a:t> après avoir utilisé l’O2 rejette du CO2 qui franchit la paroi cellulaire, pénètre dans le capillaire veineux, pour rejoindre la circulation générale</a:t>
                      </a:r>
                      <a:endParaRPr lang="fr-FR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 3">
            <a:extLst>
              <a:ext uri="{FF2B5EF4-FFF2-40B4-BE49-F238E27FC236}">
                <a16:creationId xmlns:a16="http://schemas.microsoft.com/office/drawing/2014/main" id="{6C02D9CD-5F59-CF84-FABA-990A8136C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667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899592" y="429370"/>
            <a:ext cx="5364088" cy="792162"/>
          </a:xfrm>
        </p:spPr>
        <p:txBody>
          <a:bodyPr>
            <a:normAutofit/>
          </a:bodyPr>
          <a:lstStyle/>
          <a:p>
            <a:r>
              <a:rPr lang="fr-FR" dirty="0"/>
              <a:t>B. Les échanges gazeux.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79512" y="1737518"/>
            <a:ext cx="8352928" cy="3382963"/>
          </a:xfrm>
        </p:spPr>
        <p:txBody>
          <a:bodyPr>
            <a:normAutofit/>
          </a:bodyPr>
          <a:lstStyle/>
          <a:p>
            <a:r>
              <a:rPr lang="fr-FR" sz="2400" dirty="0"/>
              <a:t>L’O2 est transporté par le sang sous 2 formes: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1 faible partie dissoute dans le plasma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1 grande partie transportée par les GR du sang : </a:t>
            </a:r>
            <a:r>
              <a:rPr lang="fr-FR" sz="2400" dirty="0">
                <a:solidFill>
                  <a:srgbClr val="0070C0"/>
                </a:solidFill>
              </a:rPr>
              <a:t>oxyhémoglobine</a:t>
            </a:r>
          </a:p>
          <a:p>
            <a:r>
              <a:rPr lang="fr-FR" sz="2400" dirty="0"/>
              <a:t>Le CO2 est transporté sous 3 formes: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Forme combinée sous forme de bicarbonates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Combiné à l’</a:t>
            </a:r>
            <a:r>
              <a:rPr lang="fr-FR" sz="2400" dirty="0" err="1"/>
              <a:t>Hb</a:t>
            </a:r>
            <a:r>
              <a:rPr lang="fr-FR" sz="2400" dirty="0"/>
              <a:t>: </a:t>
            </a:r>
            <a:r>
              <a:rPr lang="fr-FR" sz="2400" dirty="0">
                <a:solidFill>
                  <a:srgbClr val="0070C0"/>
                </a:solidFill>
              </a:rPr>
              <a:t>carbhémoglobine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Dissous dans le plasma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F331EE-DB82-94B5-3236-B7958E0B7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94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576262"/>
          </a:xfrm>
        </p:spPr>
        <p:txBody>
          <a:bodyPr>
            <a:normAutofit/>
          </a:bodyPr>
          <a:lstStyle/>
          <a:p>
            <a:r>
              <a:rPr lang="fr-FR" dirty="0"/>
              <a:t>III. Rôle de l’AS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4294967295"/>
          </p:nvPr>
        </p:nvSpPr>
        <p:spPr>
          <a:xfrm>
            <a:off x="395536" y="1124744"/>
            <a:ext cx="5868144" cy="51125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La qualité de la respiration peut s’évaluer en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Observant la coloration des téguments au niveau des extrémités (ailes du nez, lèvres, lobes de l’oreille, extrémité des doigts).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850" dirty="0">
                <a:solidFill>
                  <a:srgbClr val="0070C0"/>
                </a:solidFill>
              </a:rPr>
              <a:t>Une coloration rosée prouve que la respiration est efficace.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850" dirty="0">
                <a:solidFill>
                  <a:srgbClr val="0070C0"/>
                </a:solidFill>
              </a:rPr>
              <a:t>Si elle tend vers le bleu, on parle de cyanose, qui signifie que la respiration apporte une quantité d’oxygène insuffisante.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Mesurant le rythme (fréquence) respiratoire 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</a:rPr>
              <a:t>Dyspnée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</a:rPr>
              <a:t>Bradypnée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</a:rPr>
              <a:t>Tachypnée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</a:rPr>
              <a:t>Apnée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Mesurant l’amplitude de la respiration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Prenant la saturation en O2: SaO2 (gaz du sang (IDE) ou SpO2 saturomètre (AS))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78" y="2276872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3">
            <a:extLst>
              <a:ext uri="{FF2B5EF4-FFF2-40B4-BE49-F238E27FC236}">
                <a16:creationId xmlns:a16="http://schemas.microsoft.com/office/drawing/2014/main" id="{FCDE95E0-F083-A631-041A-4B25ED7B3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2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>
            <a:normAutofit/>
          </a:bodyPr>
          <a:lstStyle/>
          <a:p>
            <a:r>
              <a:rPr lang="fr-FR" dirty="0"/>
              <a:t>III. Rôle de l’AS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1772816"/>
            <a:ext cx="7848872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La qualité de la respiration peut aussi s’évaluer 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</a:rPr>
              <a:t>Écoutant: absence ou présence de bruits (sifflements, râles, 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</a:rPr>
              <a:t>Vérifiant l’absence de signes anormaux (tirage, fatigue respiratoire, sueur intense…)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</a:rPr>
              <a:t>Etudiant la position adoptée par le patient (semi-assis, plusieurs oreillers au lit…)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</a:rPr>
              <a:t>Etudiant le comportement du patient (très agité, ou somnolent,…)</a:t>
            </a:r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95176EB0-12E5-7877-7C18-FCA29EDCE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67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23528"/>
          </a:xfrm>
        </p:spPr>
        <p:txBody>
          <a:bodyPr>
            <a:normAutofit/>
          </a:bodyPr>
          <a:lstStyle/>
          <a:p>
            <a:r>
              <a:rPr lang="fr-FR" dirty="0"/>
              <a:t>Vocabulaire médical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3"/>
            <a:ext cx="8229600" cy="3240360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70C0"/>
                </a:solidFill>
              </a:rPr>
              <a:t>Hypoxie: </a:t>
            </a:r>
            <a:r>
              <a:rPr lang="fr-FR" sz="3200" dirty="0">
                <a:solidFill>
                  <a:srgbClr val="0070C0"/>
                </a:solidFill>
                <a:sym typeface="Wingdings"/>
              </a:rPr>
              <a:t> du taux d’O2 dans le sang</a:t>
            </a:r>
          </a:p>
          <a:p>
            <a:r>
              <a:rPr lang="fr-FR" sz="3200" dirty="0">
                <a:solidFill>
                  <a:srgbClr val="0070C0"/>
                </a:solidFill>
                <a:sym typeface="Wingdings"/>
              </a:rPr>
              <a:t>Anoxie: manque d’O2 (hypoxie extrême)</a:t>
            </a:r>
          </a:p>
          <a:p>
            <a:r>
              <a:rPr lang="fr-FR" sz="3200" dirty="0">
                <a:solidFill>
                  <a:srgbClr val="0070C0"/>
                </a:solidFill>
                <a:sym typeface="Wingdings"/>
              </a:rPr>
              <a:t>Hypocapnie: du taux de CO2 dans le sang</a:t>
            </a:r>
          </a:p>
          <a:p>
            <a:r>
              <a:rPr lang="fr-FR" sz="3200" dirty="0">
                <a:solidFill>
                  <a:srgbClr val="0070C0"/>
                </a:solidFill>
                <a:sym typeface="Wingdings"/>
              </a:rPr>
              <a:t>Hypercapnie: du taux de CO2 dans le sang</a:t>
            </a:r>
          </a:p>
          <a:p>
            <a:r>
              <a:rPr lang="fr-FR" sz="3200" dirty="0">
                <a:solidFill>
                  <a:srgbClr val="0070C0"/>
                </a:solidFill>
                <a:sym typeface="Wingdings"/>
              </a:rPr>
              <a:t>Dyspnée: difficulté à respirer</a:t>
            </a:r>
            <a:endParaRPr lang="fr-FR" sz="3200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E5947A-B0CE-1CCD-BB43-CD4B0E813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6632"/>
            <a:ext cx="6556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702500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3151</TotalTime>
  <Words>2171</Words>
  <Application>Microsoft Office PowerPoint</Application>
  <PresentationFormat>Affichage à l'écran (4:3)</PresentationFormat>
  <Paragraphs>204</Paragraphs>
  <Slides>32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Calibri</vt:lpstr>
      <vt:lpstr>Calibri Light</vt:lpstr>
      <vt:lpstr>Symbol</vt:lpstr>
      <vt:lpstr>Trebuchet MS</vt:lpstr>
      <vt:lpstr>Wingdings</vt:lpstr>
      <vt:lpstr>Rétrospective</vt:lpstr>
      <vt:lpstr>L’appareil respiratoire </vt:lpstr>
      <vt:lpstr>Introduction</vt:lpstr>
      <vt:lpstr>Présentation PowerPoint</vt:lpstr>
      <vt:lpstr>I. Anatomie de l ’appareil respiratoire</vt:lpstr>
      <vt:lpstr>1. Les voies respiratoires.</vt:lpstr>
      <vt:lpstr>1. Les voies respiratoires.</vt:lpstr>
      <vt:lpstr>1. Les voies respiratoires.</vt:lpstr>
      <vt:lpstr>1. Les voies respiratoires.</vt:lpstr>
      <vt:lpstr>1. Les voies respiratoires.</vt:lpstr>
      <vt:lpstr>1. Les voies respiratoires.</vt:lpstr>
      <vt:lpstr>1. Les voies respiratoires.</vt:lpstr>
      <vt:lpstr>1. Les voies respiratoires.</vt:lpstr>
      <vt:lpstr>2. Les poumons.</vt:lpstr>
      <vt:lpstr>2. Les poumons.</vt:lpstr>
      <vt:lpstr>2. Les poumons.</vt:lpstr>
      <vt:lpstr>3. Les organes de la respiration.</vt:lpstr>
      <vt:lpstr>3. Les organes de la respiration.</vt:lpstr>
      <vt:lpstr>3. Les organes de la respiration.</vt:lpstr>
      <vt:lpstr>3. Les organes de la respiration.</vt:lpstr>
      <vt:lpstr>II. Physiologie.</vt:lpstr>
      <vt:lpstr>A. La mécanique ventilatoire.</vt:lpstr>
      <vt:lpstr>A. La mécanique ventilatoire.</vt:lpstr>
      <vt:lpstr>A. La mécanique ventilatoire</vt:lpstr>
      <vt:lpstr>A. La mécanique ventilatoire</vt:lpstr>
      <vt:lpstr>B. Les échanges gazeux.</vt:lpstr>
      <vt:lpstr>B. Les échanges gazeux.</vt:lpstr>
      <vt:lpstr>B. Les échanges gazeux.</vt:lpstr>
      <vt:lpstr>B. Les échanges gazeux.</vt:lpstr>
      <vt:lpstr>B. Les échanges gazeux.</vt:lpstr>
      <vt:lpstr>III. Rôle de l’AS</vt:lpstr>
      <vt:lpstr>III. Rôle de l’AS</vt:lpstr>
      <vt:lpstr>Vocabulaire médical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L’APPAREIL RESPIRATOIRE</dc:title>
  <dc:creator>sylvie</dc:creator>
  <cp:lastModifiedBy>GARRIEN-MAIRE Fabienne (CHLP)</cp:lastModifiedBy>
  <cp:revision>140</cp:revision>
  <dcterms:created xsi:type="dcterms:W3CDTF">2017-11-03T17:53:03Z</dcterms:created>
  <dcterms:modified xsi:type="dcterms:W3CDTF">2025-06-02T08:00:24Z</dcterms:modified>
</cp:coreProperties>
</file>