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4"/>
  </p:notesMasterIdLst>
  <p:sldIdLst>
    <p:sldId id="284" r:id="rId3"/>
    <p:sldId id="257" r:id="rId4"/>
    <p:sldId id="258" r:id="rId5"/>
    <p:sldId id="259" r:id="rId6"/>
    <p:sldId id="260" r:id="rId7"/>
    <p:sldId id="285" r:id="rId8"/>
    <p:sldId id="261" r:id="rId9"/>
    <p:sldId id="286" r:id="rId10"/>
    <p:sldId id="262" r:id="rId11"/>
    <p:sldId id="263" r:id="rId12"/>
    <p:sldId id="264" r:id="rId13"/>
    <p:sldId id="266" r:id="rId14"/>
    <p:sldId id="287" r:id="rId15"/>
    <p:sldId id="267" r:id="rId16"/>
    <p:sldId id="278" r:id="rId17"/>
    <p:sldId id="288" r:id="rId18"/>
    <p:sldId id="289" r:id="rId19"/>
    <p:sldId id="269" r:id="rId20"/>
    <p:sldId id="290" r:id="rId21"/>
    <p:sldId id="268" r:id="rId22"/>
    <p:sldId id="272" r:id="rId23"/>
    <p:sldId id="277" r:id="rId24"/>
    <p:sldId id="283" r:id="rId25"/>
    <p:sldId id="281" r:id="rId26"/>
    <p:sldId id="282" r:id="rId27"/>
    <p:sldId id="271" r:id="rId28"/>
    <p:sldId id="275" r:id="rId29"/>
    <p:sldId id="276" r:id="rId30"/>
    <p:sldId id="273" r:id="rId31"/>
    <p:sldId id="280" r:id="rId32"/>
    <p:sldId id="279" r:id="rId3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350BD-710C-492A-B2B0-3A6A0CEF858C}" type="datetimeFigureOut">
              <a:rPr lang="fr-FR" smtClean="0"/>
              <a:t>05/09/2025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A7325-F797-4228-A1AD-85208427D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94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67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6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6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6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6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74057-CCDF-4886-A1C4-4FD0429652D5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71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89D3-30BF-45DE-A45D-D71CA62E6CB6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6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EBC9-ECDF-4BCD-B8B2-F85A6F9EA3FC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38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3FE1-0216-4FFF-9497-A6C1B6F9B963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26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166B-47D8-4B1C-8EB7-ACDCFE15F0D6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3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F2CE-7281-4C00-A70D-DF09823F174E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99B9-D0D7-4132-A2B3-7325154A7CB7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6EAAD0E-4C55-42C8-B891-690054620E1F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1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CF69-80C6-42BD-ABBA-C4A0C7294FE9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6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84F1-8848-4B5F-87E9-6489AE3D203B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4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8AD4-7C7B-4038-92B6-A6D2F6511F5C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48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4960-D8E7-4234-9D3A-D0696C176668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41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3300A-880E-4AE3-96F3-B7896929A949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 ">
            <a:extLst>
              <a:ext uri="{FF2B5EF4-FFF2-40B4-BE49-F238E27FC236}">
                <a16:creationId xmlns:a16="http://schemas.microsoft.com/office/drawing/2014/main" id="{E251DD04-3C1C-47B4-8DF3-2249ACC0FC2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04"/>
          <a:stretch/>
        </p:blipFill>
        <p:spPr bwMode="auto">
          <a:xfrm>
            <a:off x="7553217" y="626393"/>
            <a:ext cx="521494" cy="628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6950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B532-6AD6-4C5F-836F-B11FAD8AC7E6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456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DE77-C23F-4F13-B94C-C50EAF6DBE0A}" type="datetime1">
              <a:rPr lang="en-US" smtClean="0"/>
              <a:t>9/5/2025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632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5855-93D4-43E5-BB42-9153C076E080}" type="datetime1">
              <a:rPr lang="en-US" smtClean="0"/>
              <a:t>9/5/2025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623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1516-5068-4175-8187-E34D120D84D4}" type="datetime1">
              <a:rPr lang="en-US" smtClean="0"/>
              <a:t>9/5/2025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165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0A9B5-E6B4-4F7A-B17F-E931341AB20D}" type="datetime1">
              <a:rPr lang="en-US" smtClean="0"/>
              <a:t>9/5/2025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FGM-2025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220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DFAA83F-8438-47C1-8AAD-67631878E51F}" type="datetime1">
              <a:rPr lang="en-US" smtClean="0"/>
              <a:t>9/5/2025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FGM-2025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459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E131F-7AFD-4CD0-980B-2266722CACE5}" type="datetime1">
              <a:rPr lang="en-US" smtClean="0"/>
              <a:t>9/5/2025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233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04E1-DF36-4585-8D52-DAD797A113E0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876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B2B0E-3633-4E72-B82F-86CA3EB668F8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40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9332501A-1866-498A-9AF8-DCA84AD6E3A6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FGM-2025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50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DB162A19-889A-4C3B-8F61-ADD4DF335945}" type="datetime1">
              <a:rPr lang="en-US" smtClean="0"/>
              <a:t>9/5/2025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FGM-2025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473FA913-13CA-49EF-AC84-9CBC8B86B89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62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BZyKYoh2BU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BZyKYoh2B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Trebuchet MS" panose="020B0603020202020204" pitchFamily="34" charset="0"/>
              </a:rPr>
              <a:t>L’appareil </a:t>
            </a:r>
            <a:r>
              <a:rPr lang="fr-FR" dirty="0" err="1">
                <a:latin typeface="Trebuchet MS" panose="020B0603020202020204" pitchFamily="34" charset="0"/>
              </a:rPr>
              <a:t>cardio-circulatoire</a:t>
            </a:r>
            <a:br>
              <a:rPr lang="fr-FR" dirty="0">
                <a:latin typeface="Trebuchet MS" panose="020B0603020202020204" pitchFamily="34" charset="0"/>
              </a:rPr>
            </a:b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Bloc 2 module 3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>
                <a:latin typeface="Calibri" panose="020F0502020204030204"/>
              </a:rPr>
              <a:t>FGM-2025</a:t>
            </a:r>
            <a:endParaRPr lang="en-US" dirty="0"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01143" y="1059627"/>
            <a:ext cx="2097128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4E15DD-7E99-47EE-917A-4696EEA1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4462" y="2996952"/>
            <a:ext cx="7543800" cy="2303346"/>
          </a:xfrm>
        </p:spPr>
        <p:txBody>
          <a:bodyPr/>
          <a:lstStyle/>
          <a:p>
            <a:pPr marL="0" indent="0" algn="ctr">
              <a:buNone/>
            </a:pPr>
            <a:r>
              <a:rPr lang="fr-FR" sz="2400" dirty="0"/>
              <a:t>Vidéo: Au cœur des organes, cœur et vaisseaux</a:t>
            </a:r>
          </a:p>
          <a:p>
            <a:pPr marL="0" indent="0" algn="ctr">
              <a:buNone/>
            </a:pPr>
            <a:r>
              <a:rPr lang="fr-FR" dirty="0">
                <a:hlinkClick r:id="rId2"/>
              </a:rPr>
              <a:t>https://www.youtube.com/watch?v=rBZyKYoh2BU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549C81-514A-4B6D-8B01-C42B000E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4CC9C4-8CD3-4D63-B387-AE02843A3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982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Les cellules des organes du corps survivent et assurent leurs fonctions grâce à leur irrigation permanente par le courant sanguin. </a:t>
            </a:r>
          </a:p>
          <a:p>
            <a:pPr marL="0" indent="0">
              <a:buNone/>
            </a:pPr>
            <a:r>
              <a:rPr lang="fr-FR" sz="2400" dirty="0"/>
              <a:t>Elles puisent dans le sang, les éléments nutritifs et l’O2 indispensables et elles y rejettent leurs déchets.</a:t>
            </a:r>
          </a:p>
          <a:p>
            <a:pPr marL="0" indent="0">
              <a:buNone/>
            </a:pPr>
            <a:r>
              <a:rPr lang="fr-FR" sz="2400" dirty="0"/>
              <a:t>Le sang circule grâce à une pompe, le cœur, dans un système de vaisseaux.</a:t>
            </a:r>
          </a:p>
          <a:p>
            <a:pPr marL="0" indent="0">
              <a:buNone/>
            </a:pPr>
            <a:r>
              <a:rPr lang="fr-FR" sz="2400" dirty="0"/>
              <a:t>L’appareil cardio-vasculaire se compose du cœur, des vaisseaux sanguins, du sang, et du système lymphatique.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53428D-07E7-472C-ACB7-8CD56B24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FFE7FE-4DA1-4F54-99B0-D28C5BE1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65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u="sng" dirty="0"/>
              <a:t>I. Le cœur.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597D9E-1ABC-4518-9FA5-DACA4E12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5E6FC6-F7BB-4643-BDC5-0E8EFF05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4</a:t>
            </a:fld>
            <a:endParaRPr lang="fr-FR"/>
          </a:p>
        </p:txBody>
      </p:sp>
      <p:pic>
        <p:nvPicPr>
          <p:cNvPr id="1026" name="Picture 2" descr="Cœur : anatomie, rôle, opération">
            <a:extLst>
              <a:ext uri="{FF2B5EF4-FFF2-40B4-BE49-F238E27FC236}">
                <a16:creationId xmlns:a16="http://schemas.microsoft.com/office/drawing/2014/main" id="{3EEE9E6B-E7B3-4874-AEDE-04735B88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44" y="1916832"/>
            <a:ext cx="57150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195257-0272-4D99-B689-D5A37A137C56}"/>
              </a:ext>
            </a:extLst>
          </p:cNvPr>
          <p:cNvSpPr txBox="1"/>
          <p:nvPr/>
        </p:nvSpPr>
        <p:spPr>
          <a:xfrm>
            <a:off x="2195736" y="5253714"/>
            <a:ext cx="3969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sang rouge est riche en dioxygène O2</a:t>
            </a:r>
          </a:p>
          <a:p>
            <a:r>
              <a:rPr lang="fr-FR" dirty="0"/>
              <a:t>Le sang bleu est pauvre en dioxygène O2</a:t>
            </a:r>
          </a:p>
        </p:txBody>
      </p:sp>
    </p:spTree>
    <p:extLst>
      <p:ext uri="{BB962C8B-B14F-4D97-AF65-F5344CB8AC3E}">
        <p14:creationId xmlns:p14="http://schemas.microsoft.com/office/powerpoint/2010/main" val="346255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 marL="0" indent="0">
              <a:buNone/>
            </a:pPr>
            <a:r>
              <a:rPr lang="fr-FR" sz="2400" dirty="0"/>
              <a:t>Muscle creux, situé dans le thorax, entre les 2 poumons, au-dessus du diaphragme, derrière le sternum et le gril costal, dans le </a:t>
            </a: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médiastin</a:t>
            </a:r>
            <a:r>
              <a:rPr lang="fr-FR" sz="24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78390"/>
            <a:ext cx="37433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2BA2B5-5A48-4CA4-B0D7-A768EA4A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4DBBB5-09B9-4F8A-964E-ACFEE3B9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9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0363" y="2593537"/>
            <a:ext cx="4968552" cy="2555736"/>
          </a:xfrm>
        </p:spPr>
        <p:txBody>
          <a:bodyPr>
            <a:no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 marL="0" indent="0">
              <a:buNone/>
            </a:pPr>
            <a:r>
              <a:rPr lang="fr-FR" sz="2400" dirty="0"/>
              <a:t>Sa face externe est parcourue par les </a:t>
            </a:r>
            <a:r>
              <a:rPr lang="fr-FR" sz="2400" dirty="0">
                <a:solidFill>
                  <a:srgbClr val="0070C0"/>
                </a:solidFill>
              </a:rPr>
              <a:t>artères et les veines coronaires</a:t>
            </a:r>
            <a:r>
              <a:rPr lang="fr-FR" sz="2400" dirty="0"/>
              <a:t>, vaisseaux nourriciers du cœur.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ED7C78-5005-4F2A-B1FF-B351FCEDD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0E493F-59F2-4525-926F-980D5581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6</a:t>
            </a:fld>
            <a:endParaRPr lang="fr-FR"/>
          </a:p>
        </p:txBody>
      </p:sp>
      <p:pic>
        <p:nvPicPr>
          <p:cNvPr id="2050" name="Picture 2" descr="Dossier : la première maladie cardiovasculaire au monde">
            <a:extLst>
              <a:ext uri="{FF2B5EF4-FFF2-40B4-BE49-F238E27FC236}">
                <a16:creationId xmlns:a16="http://schemas.microsoft.com/office/drawing/2014/main" id="{B8C8B545-8BC6-4E51-B94A-4B6DB3CDB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23" y="2821736"/>
            <a:ext cx="2858188" cy="231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96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0363" y="2060848"/>
            <a:ext cx="4968552" cy="3779872"/>
          </a:xfrm>
        </p:spPr>
        <p:txBody>
          <a:bodyPr>
            <a:no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 marL="0" indent="0">
              <a:buNone/>
            </a:pPr>
            <a:r>
              <a:rPr lang="fr-FR" sz="2400" dirty="0"/>
              <a:t>Il est constitué d’un tissu musculaire spécial, le </a:t>
            </a:r>
            <a:r>
              <a:rPr lang="fr-FR" sz="2400" dirty="0">
                <a:solidFill>
                  <a:srgbClr val="0070C0"/>
                </a:solidFill>
              </a:rPr>
              <a:t>myocarde, </a:t>
            </a:r>
            <a:r>
              <a:rPr lang="fr-FR" sz="2400" dirty="0"/>
              <a:t>muscle strié obéissant au système nerveux végétatif, tapissé intérieurement par </a:t>
            </a:r>
            <a:r>
              <a:rPr lang="fr-FR" sz="2400" dirty="0">
                <a:solidFill>
                  <a:srgbClr val="0070C0"/>
                </a:solidFill>
              </a:rPr>
              <a:t>l’endocarde</a:t>
            </a:r>
            <a:r>
              <a:rPr lang="fr-FR" sz="2400" dirty="0"/>
              <a:t>, et enveloppé extérieurement par le </a:t>
            </a:r>
            <a:r>
              <a:rPr lang="fr-FR" sz="2400" dirty="0">
                <a:solidFill>
                  <a:srgbClr val="0070C0"/>
                </a:solidFill>
              </a:rPr>
              <a:t>péricarde, </a:t>
            </a:r>
            <a:r>
              <a:rPr lang="fr-FR" sz="2400" dirty="0"/>
              <a:t>composé de 2 feuillets qui permettent les mouvements de glissement lors des contractions cardiaques.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40" y="2420888"/>
            <a:ext cx="2991620" cy="224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ED7C78-5005-4F2A-B1FF-B351FCEDD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0E493F-59F2-4525-926F-980D5581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31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1152880"/>
            <a:ext cx="4978896" cy="432048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1321" y="3102421"/>
            <a:ext cx="4520719" cy="2232248"/>
          </a:xfrm>
        </p:spPr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 marL="0" indent="0">
              <a:buNone/>
            </a:pPr>
            <a:r>
              <a:rPr lang="fr-FR" sz="2400" dirty="0"/>
              <a:t>Divisé intérieurement en 2 parties, le </a:t>
            </a:r>
            <a:r>
              <a:rPr lang="fr-FR" sz="2400" dirty="0">
                <a:solidFill>
                  <a:srgbClr val="0070C0"/>
                </a:solidFill>
              </a:rPr>
              <a:t>cœur droit </a:t>
            </a:r>
            <a:r>
              <a:rPr lang="fr-FR" sz="2400" dirty="0"/>
              <a:t>et le </a:t>
            </a:r>
            <a:r>
              <a:rPr lang="fr-FR" sz="2400" dirty="0">
                <a:solidFill>
                  <a:srgbClr val="0070C0"/>
                </a:solidFill>
              </a:rPr>
              <a:t>cœur gauche </a:t>
            </a:r>
            <a:r>
              <a:rPr lang="fr-FR" sz="2400" dirty="0"/>
              <a:t>par une cloison verticale, </a:t>
            </a:r>
            <a:r>
              <a:rPr lang="fr-FR" sz="2400" dirty="0">
                <a:solidFill>
                  <a:srgbClr val="0070C0"/>
                </a:solidFill>
              </a:rPr>
              <a:t>le septum</a:t>
            </a:r>
            <a:r>
              <a:rPr lang="fr-FR" sz="2400" dirty="0"/>
              <a:t>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51E36D-E8EE-4644-A525-C737B6957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1D7ED3-247F-4AE3-B06C-BD57797C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8</a:t>
            </a:fld>
            <a:endParaRPr lang="fr-FR"/>
          </a:p>
        </p:txBody>
      </p:sp>
      <p:pic>
        <p:nvPicPr>
          <p:cNvPr id="3074" name="Picture 2" descr="coeur - BLOG TOOMED">
            <a:extLst>
              <a:ext uri="{FF2B5EF4-FFF2-40B4-BE49-F238E27FC236}">
                <a16:creationId xmlns:a16="http://schemas.microsoft.com/office/drawing/2014/main" id="{F49B1F65-3496-49BD-9D72-6CC7C3CAC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816424" cy="31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16C85A-259B-4583-A3A2-BBC156028C9E}"/>
              </a:ext>
            </a:extLst>
          </p:cNvPr>
          <p:cNvSpPr/>
          <p:nvPr/>
        </p:nvSpPr>
        <p:spPr>
          <a:xfrm>
            <a:off x="514806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D3A03DE-0FB5-4129-A9AC-CA0A23CA72BB}"/>
              </a:ext>
            </a:extLst>
          </p:cNvPr>
          <p:cNvCxnSpPr>
            <a:cxnSpLocks/>
          </p:cNvCxnSpPr>
          <p:nvPr/>
        </p:nvCxnSpPr>
        <p:spPr>
          <a:xfrm flipH="1" flipV="1">
            <a:off x="7308304" y="5013176"/>
            <a:ext cx="117040" cy="642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3D34D505-7515-4086-BA43-2CAB25C07744}"/>
              </a:ext>
            </a:extLst>
          </p:cNvPr>
          <p:cNvSpPr txBox="1"/>
          <p:nvPr/>
        </p:nvSpPr>
        <p:spPr>
          <a:xfrm>
            <a:off x="6876256" y="5612560"/>
            <a:ext cx="98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Septum</a:t>
            </a:r>
          </a:p>
        </p:txBody>
      </p:sp>
    </p:spTree>
    <p:extLst>
      <p:ext uri="{BB962C8B-B14F-4D97-AF65-F5344CB8AC3E}">
        <p14:creationId xmlns:p14="http://schemas.microsoft.com/office/powerpoint/2010/main" val="136277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1152880"/>
            <a:ext cx="4978896" cy="432048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924944"/>
            <a:ext cx="4520719" cy="1944216"/>
          </a:xfrm>
        </p:spPr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 marL="0" indent="0">
              <a:buNone/>
            </a:pPr>
            <a:r>
              <a:rPr lang="fr-FR" sz="2400" dirty="0"/>
              <a:t>Chaque partie est elle-même divisée en 2: en haut </a:t>
            </a:r>
            <a:r>
              <a:rPr lang="fr-FR" sz="2400" dirty="0">
                <a:solidFill>
                  <a:srgbClr val="0070C0"/>
                </a:solidFill>
              </a:rPr>
              <a:t>l’oreillette (=atrium), </a:t>
            </a:r>
            <a:r>
              <a:rPr lang="fr-FR" sz="2400" dirty="0"/>
              <a:t>faiblement musclée, en bas le </a:t>
            </a:r>
            <a:r>
              <a:rPr lang="fr-FR" sz="2400" dirty="0">
                <a:solidFill>
                  <a:srgbClr val="0070C0"/>
                </a:solidFill>
              </a:rPr>
              <a:t>ventricule</a:t>
            </a:r>
            <a:r>
              <a:rPr lang="fr-FR" sz="2400" dirty="0"/>
              <a:t>, fortement musclé.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51E36D-E8EE-4644-A525-C737B6957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1D7ED3-247F-4AE3-B06C-BD57797C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9</a:t>
            </a:fld>
            <a:endParaRPr lang="fr-FR"/>
          </a:p>
        </p:txBody>
      </p:sp>
      <p:pic>
        <p:nvPicPr>
          <p:cNvPr id="3074" name="Picture 2" descr="coeur - BLOG TOOMED">
            <a:extLst>
              <a:ext uri="{FF2B5EF4-FFF2-40B4-BE49-F238E27FC236}">
                <a16:creationId xmlns:a16="http://schemas.microsoft.com/office/drawing/2014/main" id="{F49B1F65-3496-49BD-9D72-6CC7C3CAC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816424" cy="31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16C85A-259B-4583-A3A2-BBC156028C9E}"/>
              </a:ext>
            </a:extLst>
          </p:cNvPr>
          <p:cNvSpPr/>
          <p:nvPr/>
        </p:nvSpPr>
        <p:spPr>
          <a:xfrm>
            <a:off x="514806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D3A03DE-0FB5-4129-A9AC-CA0A23CA72BB}"/>
              </a:ext>
            </a:extLst>
          </p:cNvPr>
          <p:cNvCxnSpPr>
            <a:cxnSpLocks/>
          </p:cNvCxnSpPr>
          <p:nvPr/>
        </p:nvCxnSpPr>
        <p:spPr>
          <a:xfrm flipH="1" flipV="1">
            <a:off x="7308304" y="5013176"/>
            <a:ext cx="117040" cy="642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3D34D505-7515-4086-BA43-2CAB25C07744}"/>
              </a:ext>
            </a:extLst>
          </p:cNvPr>
          <p:cNvSpPr txBox="1"/>
          <p:nvPr/>
        </p:nvSpPr>
        <p:spPr>
          <a:xfrm>
            <a:off x="6876256" y="5612560"/>
            <a:ext cx="98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Septum</a:t>
            </a:r>
          </a:p>
        </p:txBody>
      </p:sp>
    </p:spTree>
    <p:extLst>
      <p:ext uri="{BB962C8B-B14F-4D97-AF65-F5344CB8AC3E}">
        <p14:creationId xmlns:p14="http://schemas.microsoft.com/office/powerpoint/2010/main" val="31579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051232"/>
            <a:ext cx="5338936" cy="648072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7280" y="1744342"/>
            <a:ext cx="4896544" cy="4248472"/>
          </a:xfrm>
        </p:spPr>
        <p:txBody>
          <a:bodyPr>
            <a:no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</a:rPr>
              <a:t>Cœur droit: 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l’oreillette droite reçoit les </a:t>
            </a:r>
            <a:r>
              <a:rPr lang="fr-FR" sz="2400" dirty="0">
                <a:solidFill>
                  <a:srgbClr val="0070C0"/>
                </a:solidFill>
              </a:rPr>
              <a:t>2 veines caves</a:t>
            </a:r>
            <a:r>
              <a:rPr lang="fr-FR" sz="2400" dirty="0">
                <a:solidFill>
                  <a:srgbClr val="FFC000"/>
                </a:solidFill>
              </a:rPr>
              <a:t> </a:t>
            </a:r>
            <a:r>
              <a:rPr lang="fr-FR" sz="2400" dirty="0"/>
              <a:t>(&gt;et &lt;)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Entre oreillette et ventricule: </a:t>
            </a:r>
            <a:r>
              <a:rPr lang="fr-FR" sz="2400" dirty="0">
                <a:solidFill>
                  <a:srgbClr val="0070C0"/>
                </a:solidFill>
              </a:rPr>
              <a:t>l’orifice auriculo-ventriculaire (ou </a:t>
            </a:r>
            <a:r>
              <a:rPr lang="fr-FR" sz="2400" dirty="0" err="1">
                <a:solidFill>
                  <a:srgbClr val="0070C0"/>
                </a:solidFill>
              </a:rPr>
              <a:t>atrio</a:t>
            </a:r>
            <a:r>
              <a:rPr lang="fr-FR" sz="2400" dirty="0">
                <a:solidFill>
                  <a:srgbClr val="0070C0"/>
                </a:solidFill>
              </a:rPr>
              <a:t>-ventriculaire</a:t>
            </a:r>
            <a:r>
              <a:rPr lang="fr-FR" sz="2400" dirty="0"/>
              <a:t>, avec un système de valves anti-reflux</a:t>
            </a: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400" dirty="0">
                <a:solidFill>
                  <a:srgbClr val="0070C0"/>
                </a:solidFill>
              </a:rPr>
              <a:t>la valvule tricuspide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Le ventricule présente un orifice: </a:t>
            </a:r>
            <a:r>
              <a:rPr lang="fr-FR" sz="2400" dirty="0">
                <a:solidFill>
                  <a:srgbClr val="0070C0"/>
                </a:solidFill>
              </a:rPr>
              <a:t>l’artère pulmonaire</a:t>
            </a:r>
            <a:r>
              <a:rPr lang="fr-FR" sz="2400" dirty="0"/>
              <a:t>, avec système anti-reflux: la </a:t>
            </a:r>
            <a:r>
              <a:rPr lang="fr-FR" sz="2400" dirty="0">
                <a:solidFill>
                  <a:srgbClr val="0070C0"/>
                </a:solidFill>
              </a:rPr>
              <a:t>valvule pulmonaire.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A9B99D-2ADF-4F99-ABFB-D91691EC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E4434D-ADC6-4B62-B969-2DAB63E2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10</a:t>
            </a:fld>
            <a:endParaRPr lang="fr-FR"/>
          </a:p>
        </p:txBody>
      </p:sp>
      <p:pic>
        <p:nvPicPr>
          <p:cNvPr id="7" name="Picture 2" descr="coeur - BLOG TOOMED">
            <a:extLst>
              <a:ext uri="{FF2B5EF4-FFF2-40B4-BE49-F238E27FC236}">
                <a16:creationId xmlns:a16="http://schemas.microsoft.com/office/drawing/2014/main" id="{191BEEAF-E768-4169-975A-B208D47B0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816424" cy="31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A48267-0B87-4060-B793-1AFE721EBFEC}"/>
              </a:ext>
            </a:extLst>
          </p:cNvPr>
          <p:cNvSpPr/>
          <p:nvPr/>
        </p:nvSpPr>
        <p:spPr>
          <a:xfrm>
            <a:off x="514806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C5782E-8295-4886-B66C-5A9EDC60FD8C}"/>
              </a:ext>
            </a:extLst>
          </p:cNvPr>
          <p:cNvSpPr/>
          <p:nvPr/>
        </p:nvSpPr>
        <p:spPr>
          <a:xfrm>
            <a:off x="7342820" y="2424545"/>
            <a:ext cx="1590651" cy="3273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85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9207" y="1159737"/>
            <a:ext cx="4690864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44824"/>
            <a:ext cx="4824536" cy="4392488"/>
          </a:xfrm>
        </p:spPr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fr-FR" sz="2400" b="1" u="sng" dirty="0"/>
              <a:t>Le cœur.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</a:rPr>
              <a:t>Cœur gauche: 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l’oreillette (atrium) gauche reçoit les </a:t>
            </a:r>
            <a:r>
              <a:rPr lang="fr-FR" sz="2400" dirty="0">
                <a:solidFill>
                  <a:srgbClr val="0070C0"/>
                </a:solidFill>
              </a:rPr>
              <a:t>4 veines pulmonaires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Entre oreillette et ventricule: l’orifice auriculo-ventriculaire (ou </a:t>
            </a:r>
            <a:r>
              <a:rPr lang="fr-FR" sz="2400" dirty="0" err="1"/>
              <a:t>atrio</a:t>
            </a:r>
            <a:r>
              <a:rPr lang="fr-FR" sz="2400" dirty="0"/>
              <a:t>-ventriculaire, avec un système de valves anti-reflux: </a:t>
            </a:r>
            <a:r>
              <a:rPr lang="fr-FR" sz="2400" dirty="0">
                <a:solidFill>
                  <a:srgbClr val="0070C0"/>
                </a:solidFill>
              </a:rPr>
              <a:t>la valvule mitrale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/>
              <a:t>Le ventricule présente un orifice: </a:t>
            </a:r>
            <a:r>
              <a:rPr lang="fr-FR" sz="2400" dirty="0">
                <a:solidFill>
                  <a:srgbClr val="0070C0"/>
                </a:solidFill>
              </a:rPr>
              <a:t>l’aorte</a:t>
            </a:r>
            <a:r>
              <a:rPr lang="fr-FR" sz="2400" dirty="0"/>
              <a:t>, avec système anti-reflux: la </a:t>
            </a:r>
            <a:r>
              <a:rPr lang="fr-FR" sz="2400" dirty="0">
                <a:solidFill>
                  <a:srgbClr val="0070C0"/>
                </a:solidFill>
              </a:rPr>
              <a:t>valvule aortique.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534427-060B-45AB-BDF5-70115DF35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13C31E-066E-4A07-A455-96A9055F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11</a:t>
            </a:fld>
            <a:endParaRPr lang="fr-FR"/>
          </a:p>
        </p:txBody>
      </p:sp>
      <p:pic>
        <p:nvPicPr>
          <p:cNvPr id="7" name="Picture 2" descr="coeur - BLOG TOOMED">
            <a:extLst>
              <a:ext uri="{FF2B5EF4-FFF2-40B4-BE49-F238E27FC236}">
                <a16:creationId xmlns:a16="http://schemas.microsoft.com/office/drawing/2014/main" id="{6708A1CA-A448-4EFE-8D0C-687610BC6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816424" cy="31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E21DDB-AA2A-4ADE-851C-EEFF3F0F6148}"/>
              </a:ext>
            </a:extLst>
          </p:cNvPr>
          <p:cNvSpPr/>
          <p:nvPr/>
        </p:nvSpPr>
        <p:spPr>
          <a:xfrm>
            <a:off x="514806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9AD254-FC09-4A95-BB01-BA22B8771795}"/>
              </a:ext>
            </a:extLst>
          </p:cNvPr>
          <p:cNvSpPr/>
          <p:nvPr/>
        </p:nvSpPr>
        <p:spPr>
          <a:xfrm rot="20874766">
            <a:off x="5105551" y="2584653"/>
            <a:ext cx="1844804" cy="3400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6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049308"/>
            <a:ext cx="5122912" cy="648072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1" y="1772816"/>
            <a:ext cx="4464497" cy="4464496"/>
          </a:xfrm>
        </p:spPr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fr-FR" sz="1800" b="1" u="sng" dirty="0"/>
              <a:t>Le cœur.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>
                <a:solidFill>
                  <a:srgbClr val="0070C0"/>
                </a:solidFill>
              </a:rPr>
              <a:t>Physiologie: 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La contraction cardiaque est automatique, provoquée par un influx électrique. Son fonctionnement est spontané et         indépendant de la volonté. </a:t>
            </a:r>
          </a:p>
          <a:p>
            <a:pPr lvl="1">
              <a:buFont typeface="Wingdings" pitchFamily="2" charset="2"/>
              <a:buChar char="ü"/>
            </a:pPr>
            <a:endParaRPr lang="fr-FR" sz="1800" dirty="0"/>
          </a:p>
          <a:p>
            <a:pPr marL="150876" lvl="1" indent="0">
              <a:buNone/>
            </a:pPr>
            <a:endParaRPr lang="fr-FR" sz="1800" dirty="0"/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rgbClr val="0070C0"/>
                </a:solidFill>
              </a:rPr>
              <a:t>ECG (</a:t>
            </a:r>
            <a:r>
              <a:rPr lang="fr-FR" sz="1800" dirty="0" err="1">
                <a:solidFill>
                  <a:srgbClr val="0070C0"/>
                </a:solidFill>
              </a:rPr>
              <a:t>Eléctrocardiogramme</a:t>
            </a:r>
            <a:r>
              <a:rPr lang="fr-FR" sz="1800" dirty="0">
                <a:solidFill>
                  <a:srgbClr val="0070C0"/>
                </a:solidFill>
              </a:rPr>
              <a:t>): </a:t>
            </a:r>
            <a:r>
              <a:rPr lang="fr-FR" sz="1800" dirty="0"/>
              <a:t>enregistrement électrique du cœur.</a:t>
            </a:r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4075044" cy="210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00779E-260C-4442-A8E6-9D558168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3FB469-14E1-42D5-B89D-F8F18D8E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71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049308"/>
            <a:ext cx="5122912" cy="648072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1" y="1772816"/>
            <a:ext cx="4320481" cy="4464496"/>
          </a:xfrm>
        </p:spPr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fr-FR" sz="1800" b="1" u="sng" dirty="0"/>
              <a:t>Le cœur.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>
                <a:solidFill>
                  <a:srgbClr val="0070C0"/>
                </a:solidFill>
              </a:rPr>
              <a:t>Physiologie: </a:t>
            </a:r>
          </a:p>
          <a:p>
            <a:pPr marL="457200" lvl="1" indent="0">
              <a:buNone/>
            </a:pPr>
            <a:endParaRPr lang="fr-FR" sz="1800" dirty="0"/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Mais son fonctionnement peut être modifié par : </a:t>
            </a:r>
            <a:r>
              <a:rPr lang="fr-FR" sz="1800" dirty="0">
                <a:solidFill>
                  <a:srgbClr val="0070C0"/>
                </a:solidFill>
              </a:rPr>
              <a:t>le système nerveux végétatif </a:t>
            </a:r>
            <a:r>
              <a:rPr lang="fr-FR" sz="1800" dirty="0"/>
              <a:t>pour s’adapter aux besoins de l’organisme.</a:t>
            </a:r>
          </a:p>
          <a:p>
            <a:pPr marL="857250" lvl="2" indent="0">
              <a:buNone/>
            </a:pPr>
            <a:r>
              <a:rPr lang="fr-FR" sz="1800" dirty="0"/>
              <a:t>-</a:t>
            </a:r>
            <a:r>
              <a:rPr lang="fr-FR" sz="1800" dirty="0">
                <a:solidFill>
                  <a:srgbClr val="0070C0"/>
                </a:solidFill>
              </a:rPr>
              <a:t>système </a:t>
            </a:r>
            <a:r>
              <a:rPr lang="el-GR" sz="1800" dirty="0">
                <a:solidFill>
                  <a:srgbClr val="0070C0"/>
                </a:solidFill>
              </a:rPr>
              <a:t>Σ</a:t>
            </a:r>
            <a:r>
              <a:rPr lang="fr-FR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800" dirty="0"/>
              <a:t>accélère le cœur (adrénaline et noradrénaline)</a:t>
            </a:r>
          </a:p>
          <a:p>
            <a:pPr marL="857250" lvl="2" indent="0">
              <a:buNone/>
            </a:pPr>
            <a:r>
              <a:rPr lang="fr-FR" sz="1800" dirty="0"/>
              <a:t>-</a:t>
            </a:r>
            <a:r>
              <a:rPr lang="fr-FR" sz="1800" dirty="0">
                <a:solidFill>
                  <a:srgbClr val="0070C0"/>
                </a:solidFill>
              </a:rPr>
              <a:t>système para </a:t>
            </a:r>
            <a:r>
              <a:rPr lang="el-GR" sz="1800" dirty="0">
                <a:solidFill>
                  <a:srgbClr val="0070C0"/>
                </a:solidFill>
              </a:rPr>
              <a:t>Σ</a:t>
            </a:r>
            <a:r>
              <a:rPr lang="fr-FR" sz="1800" dirty="0">
                <a:solidFill>
                  <a:srgbClr val="0070C0"/>
                </a:solidFill>
              </a:rPr>
              <a:t> </a:t>
            </a:r>
            <a:r>
              <a:rPr lang="fr-FR" sz="1800" dirty="0"/>
              <a:t>(nerf vague) ralenti le cœur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432" y="2852936"/>
            <a:ext cx="4075044" cy="210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00779E-260C-4442-A8E6-9D558168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3FB469-14E1-42D5-B89D-F8F18D8E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26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869491"/>
            <a:ext cx="4978896" cy="792088"/>
          </a:xfrm>
        </p:spPr>
        <p:txBody>
          <a:bodyPr/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4464496" cy="4464496"/>
          </a:xfrm>
        </p:spPr>
        <p:txBody>
          <a:bodyPr>
            <a:normAutofit lnSpcReduction="10000"/>
          </a:bodyPr>
          <a:lstStyle/>
          <a:p>
            <a:pPr marL="571500" indent="-571500">
              <a:buAutoNum type="romanUcPeriod"/>
            </a:pPr>
            <a:r>
              <a:rPr lang="fr-FR" sz="1800" b="1" u="sng" dirty="0"/>
              <a:t>Le cœur.</a:t>
            </a:r>
          </a:p>
          <a:p>
            <a:pPr>
              <a:buFont typeface="Wingdings" pitchFamily="2" charset="2"/>
              <a:buChar char="Ø"/>
            </a:pPr>
            <a:r>
              <a:rPr lang="fr-FR" sz="1800" b="1" dirty="0">
                <a:solidFill>
                  <a:srgbClr val="0070C0"/>
                </a:solidFill>
              </a:rPr>
              <a:t>Physiologie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Alternance de contractions et de relâchements.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/>
              <a:t>Fréquence des battements:</a:t>
            </a:r>
            <a:r>
              <a:rPr lang="fr-FR" sz="1800" dirty="0">
                <a:solidFill>
                  <a:srgbClr val="0070C0"/>
                </a:solidFill>
              </a:rPr>
              <a:t> 60 à 80 battements par mn.</a:t>
            </a:r>
          </a:p>
          <a:p>
            <a:pPr lvl="1">
              <a:buFontTx/>
              <a:buChar char="-"/>
            </a:pPr>
            <a:r>
              <a:rPr lang="fr-FR" sz="1800" dirty="0"/>
              <a:t>Contraction des oreillettes = </a:t>
            </a:r>
            <a:r>
              <a:rPr lang="fr-FR" sz="1800" dirty="0">
                <a:solidFill>
                  <a:srgbClr val="0070C0"/>
                </a:solidFill>
              </a:rPr>
              <a:t>systole auriculaire</a:t>
            </a:r>
            <a:r>
              <a:rPr lang="fr-FR" sz="1800" dirty="0"/>
              <a:t>: chasse le sang vers les ventricules</a:t>
            </a:r>
          </a:p>
          <a:p>
            <a:pPr lvl="1">
              <a:buFontTx/>
              <a:buChar char="-"/>
            </a:pPr>
            <a:r>
              <a:rPr lang="fr-FR" sz="1800" dirty="0"/>
              <a:t>Contraction des ventricules =</a:t>
            </a:r>
            <a:r>
              <a:rPr lang="fr-FR" sz="1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800" dirty="0">
                <a:solidFill>
                  <a:srgbClr val="0070C0"/>
                </a:solidFill>
              </a:rPr>
              <a:t>systole ventriculaire</a:t>
            </a:r>
            <a:r>
              <a:rPr lang="fr-FR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800" dirty="0">
                <a:solidFill>
                  <a:srgbClr val="0070C0"/>
                </a:solidFill>
              </a:rPr>
              <a:t>: </a:t>
            </a:r>
            <a:r>
              <a:rPr lang="fr-FR" sz="1800" dirty="0"/>
              <a:t>chasse le sang dans l’aorte (VG par la valvule sigmoïde aortique), et dans l’artère pulmonaire (VD par la valvule sigmoïde pulmonaire)</a:t>
            </a:r>
          </a:p>
          <a:p>
            <a:pPr lvl="1">
              <a:buFontTx/>
              <a:buChar char="-"/>
            </a:pPr>
            <a:r>
              <a:rPr lang="fr-FR" sz="1800" dirty="0">
                <a:solidFill>
                  <a:srgbClr val="0070C0"/>
                </a:solidFill>
              </a:rPr>
              <a:t>Diastole générale</a:t>
            </a:r>
            <a:r>
              <a:rPr lang="fr-FR" sz="1800" dirty="0"/>
              <a:t>: repos des oreillettes et des ventricules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400" y="2852936"/>
            <a:ext cx="4113239" cy="1864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054CBB-5E3D-49B8-9393-D18CA489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0C5AE9-6E38-4FE5-A96D-85E8509DD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59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048" y="1845734"/>
            <a:ext cx="3112808" cy="4247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Artères</a:t>
            </a:r>
            <a:r>
              <a:rPr lang="fr-FR" sz="1600" dirty="0"/>
              <a:t>: vaisseaux qui expulsent le sang du cœur vers les organes. Leur paroi est épaisse, composée de 3 tuniques: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Externe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Moyenne, à fibres musculaires lisses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Interne, lisse pour empêcher la coagulation du sang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24587C-44CC-4524-8E11-A34AB115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DFA7BF-E044-469F-9237-A9B9B7D0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15</a:t>
            </a:fld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293" y="23227"/>
            <a:ext cx="1306469" cy="174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24812"/>
            <a:ext cx="3616864" cy="2034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81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911806"/>
            <a:ext cx="5201040" cy="2519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Veines</a:t>
            </a:r>
            <a:r>
              <a:rPr lang="fr-FR" sz="1600" dirty="0"/>
              <a:t>: vaisseaux qui amènent le sang au cœur. Leur paroi est mince et flasque, composée de 3 tuniques: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Externe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Moyenne, à fibres musculaires lisses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dirty="0"/>
              <a:t>Interne, tapissée de valvules pour faciliter le retour du sang.</a:t>
            </a:r>
          </a:p>
          <a:p>
            <a:pPr marL="150876" lvl="1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24587C-44CC-4524-8E11-A34AB115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DFA7BF-E044-469F-9237-A9B9B7D0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16</a:t>
            </a:fld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293" y="23227"/>
            <a:ext cx="1306469" cy="174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330" y="2939152"/>
            <a:ext cx="3616864" cy="2034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11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7064" y="2695414"/>
            <a:ext cx="4264936" cy="25913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u="sng" dirty="0"/>
              <a:t>II. Les vaisseaux</a:t>
            </a:r>
          </a:p>
          <a:p>
            <a:pPr marL="150876" lvl="1" indent="0">
              <a:buNone/>
            </a:pPr>
            <a:endParaRPr lang="fr-FR" sz="1600" dirty="0"/>
          </a:p>
          <a:p>
            <a:pPr>
              <a:buFont typeface="Wingdings" pitchFamily="2" charset="2"/>
              <a:buChar char="Ø"/>
            </a:pPr>
            <a:r>
              <a:rPr lang="fr-FR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Capillaires</a:t>
            </a:r>
            <a:r>
              <a:rPr lang="fr-FR" sz="1600" dirty="0"/>
              <a:t>: vaisseaux microscopiques, fins comme des cheveux. Ils font la jonction entre les artères et les veines. Paroi à une seule couche de cellule= perméable = échanges +++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24587C-44CC-4524-8E11-A34AB115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DFA7BF-E044-469F-9237-A9B9B7D0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17</a:t>
            </a:fld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1145"/>
            <a:ext cx="1306469" cy="174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023" y="3861048"/>
            <a:ext cx="2638215" cy="241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02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727" y="1153325"/>
            <a:ext cx="5338936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534" y="2788279"/>
            <a:ext cx="5688633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vasomotricité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fr-FR" dirty="0"/>
              <a:t>Assurée par les fibres musculaires des artères. </a:t>
            </a:r>
          </a:p>
          <a:p>
            <a:pPr marL="0" indent="0">
              <a:buNone/>
            </a:pPr>
            <a:r>
              <a:rPr lang="fr-FR" dirty="0"/>
              <a:t>Contraction=</a:t>
            </a:r>
            <a:r>
              <a:rPr lang="fr-FR" dirty="0">
                <a:solidFill>
                  <a:srgbClr val="0070C0"/>
                </a:solidFill>
              </a:rPr>
              <a:t>vasoconstriction </a:t>
            </a:r>
          </a:p>
          <a:p>
            <a:pPr marL="0" indent="0">
              <a:buNone/>
            </a:pPr>
            <a:r>
              <a:rPr lang="fr-FR" dirty="0"/>
              <a:t>Relâchement = </a:t>
            </a:r>
            <a:r>
              <a:rPr lang="fr-FR" dirty="0">
                <a:solidFill>
                  <a:srgbClr val="0070C0"/>
                </a:solidFill>
              </a:rPr>
              <a:t>vasodilatation. </a:t>
            </a:r>
          </a:p>
          <a:p>
            <a:pPr marL="0" indent="0">
              <a:buNone/>
            </a:pPr>
            <a:r>
              <a:rPr lang="fr-FR" dirty="0"/>
              <a:t>Permet d’adapter en permanence le volume sanguin aux besoins de l’organisme.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167" y="2543901"/>
            <a:ext cx="3168353" cy="281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266932-86C4-45DA-B960-ACCD53AE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4595B8-66DE-43AD-9FC2-D19245359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8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727" y="1153325"/>
            <a:ext cx="5338936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4480" y="2405108"/>
            <a:ext cx="5688633" cy="3096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vasomotricité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Système ∑ </a:t>
            </a:r>
            <a:r>
              <a:rPr lang="fr-FR" dirty="0"/>
              <a:t>=&gt; vasoconstriction, et accélération du cœur</a:t>
            </a:r>
          </a:p>
          <a:p>
            <a:pPr>
              <a:buFont typeface="Wingdings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Système para</a:t>
            </a:r>
            <a:r>
              <a:rPr lang="el-GR" dirty="0">
                <a:solidFill>
                  <a:srgbClr val="0070C0"/>
                </a:solidFill>
              </a:rPr>
              <a:t>∑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=&gt; vasodilatation et ralentissement du cœur.</a:t>
            </a:r>
          </a:p>
          <a:p>
            <a:pPr marL="0" indent="0">
              <a:buNone/>
            </a:pPr>
            <a:r>
              <a:rPr lang="fr-FR" dirty="0"/>
              <a:t>Ex: au froid = vasoconstriction périphérique pour diminuer le volume sanguin, donc les échanges thermiques avec l’extérieur. Inverse quand il fait chaud.</a:t>
            </a:r>
          </a:p>
          <a:p>
            <a:pPr marL="0" indent="0">
              <a:buNone/>
            </a:pPr>
            <a:r>
              <a:rPr lang="fr-FR" dirty="0"/>
              <a:t>Ex: pendant l’effort =vasodilatation des artères coronaires pour augmenter le volume sanguin nourricier , pour augmenter apport de nutriments et d’O2, et éliminer le CO2.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167" y="2543901"/>
            <a:ext cx="3168353" cy="281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266932-86C4-45DA-B960-ACCD53AE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4595B8-66DE-43AD-9FC2-D19245359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3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337543"/>
            <a:ext cx="4690864" cy="360040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4464496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La grande circulation</a:t>
            </a:r>
            <a:r>
              <a:rPr lang="fr-FR" sz="2000" dirty="0"/>
              <a:t>: circuit du cœur gauche au cœur droit. Le sang oxygéné et riche en substances alimentaires quitte le VG par </a:t>
            </a:r>
            <a:r>
              <a:rPr lang="fr-FR" sz="2000" dirty="0">
                <a:solidFill>
                  <a:srgbClr val="0070C0"/>
                </a:solidFill>
              </a:rPr>
              <a:t>l’aorte</a:t>
            </a:r>
            <a:r>
              <a:rPr lang="fr-FR" sz="2000" dirty="0"/>
              <a:t>, en direction de toutes les cellules des organes -&gt; apport d’éléments nutritifs et d’O2.</a:t>
            </a:r>
          </a:p>
          <a:p>
            <a:pPr marL="274320" lvl="1" indent="0">
              <a:buNone/>
            </a:pPr>
            <a:r>
              <a:rPr lang="fr-FR" sz="2000" dirty="0"/>
              <a:t>Le sang est ramené par le système veineux à l’OD par les </a:t>
            </a:r>
            <a:r>
              <a:rPr lang="fr-FR" sz="2000" dirty="0">
                <a:solidFill>
                  <a:srgbClr val="0070C0"/>
                </a:solidFill>
              </a:rPr>
              <a:t>veines caves</a:t>
            </a:r>
            <a:r>
              <a:rPr lang="fr-FR" sz="20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2 systèmes sont branchés en dérivation sur ce circuit principal: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/>
              <a:t>système gastroduodénal (enrichissement en éléments nutritif)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/>
              <a:t>Système rénal (épuration)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17" y="2204864"/>
            <a:ext cx="3958846" cy="312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906A87-B82C-4815-8F3B-1628109B5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BCFFFC-5FDD-468E-8AC8-30EA049CC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20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51A50B-C284-444B-BFFC-FDE7124BE38E}"/>
              </a:ext>
            </a:extLst>
          </p:cNvPr>
          <p:cNvSpPr/>
          <p:nvPr/>
        </p:nvSpPr>
        <p:spPr>
          <a:xfrm>
            <a:off x="5008517" y="2132856"/>
            <a:ext cx="3788190" cy="943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52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229531"/>
            <a:ext cx="4834880" cy="432048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4474840" cy="4248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u="sng" dirty="0"/>
              <a:t>II</a:t>
            </a:r>
            <a:r>
              <a:rPr lang="fr-FR" sz="2000" b="1" u="sng" dirty="0"/>
              <a:t>. Les vaisseaux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rgbClr val="0070C0"/>
                </a:solidFill>
              </a:rPr>
              <a:t>La petite circulation: circulation pulmonaire.</a:t>
            </a:r>
          </a:p>
          <a:p>
            <a:pPr marL="274320" lvl="1" indent="0">
              <a:buNone/>
            </a:pPr>
            <a:r>
              <a:rPr lang="fr-FR" sz="1800" dirty="0"/>
              <a:t>Du cœur droit au cœur gauche, à travers les poumons. Le sang chargé de CO2 revient des organes vers le cœur droit, qui le propulse par </a:t>
            </a:r>
            <a:r>
              <a:rPr lang="fr-FR" sz="1800" dirty="0">
                <a:solidFill>
                  <a:srgbClr val="0070C0"/>
                </a:solidFill>
              </a:rPr>
              <a:t>l’artère</a:t>
            </a:r>
            <a:r>
              <a:rPr lang="fr-FR" sz="1800" dirty="0">
                <a:solidFill>
                  <a:srgbClr val="FFC000"/>
                </a:solidFill>
              </a:rPr>
              <a:t> </a:t>
            </a:r>
            <a:r>
              <a:rPr lang="fr-FR" sz="1800" dirty="0">
                <a:solidFill>
                  <a:srgbClr val="0070C0"/>
                </a:solidFill>
              </a:rPr>
              <a:t>pulmonaire</a:t>
            </a:r>
            <a:r>
              <a:rPr lang="fr-FR" sz="1800" dirty="0">
                <a:solidFill>
                  <a:srgbClr val="FFC000"/>
                </a:solidFill>
              </a:rPr>
              <a:t> </a:t>
            </a:r>
            <a:r>
              <a:rPr lang="fr-FR" sz="1800" dirty="0"/>
              <a:t>vers les poumons, où la respiration lui permet de se débarrasser  du CO2, et de se charger en O2. </a:t>
            </a:r>
          </a:p>
          <a:p>
            <a:pPr marL="274320" lvl="1" indent="0">
              <a:buNone/>
            </a:pPr>
            <a:r>
              <a:rPr lang="fr-FR" sz="1800" dirty="0"/>
              <a:t>Retour ensuite au cœur G par les </a:t>
            </a:r>
            <a:r>
              <a:rPr lang="fr-FR" sz="1800" dirty="0">
                <a:solidFill>
                  <a:srgbClr val="0070C0"/>
                </a:solidFill>
              </a:rPr>
              <a:t>veines pulmonaires</a:t>
            </a:r>
            <a:r>
              <a:rPr lang="fr-FR" sz="1800" dirty="0">
                <a:solidFill>
                  <a:srgbClr val="FFC000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1800" dirty="0"/>
              <a:t>Le sang circule toujours dans le même sens, et passe tour à tour dans la petite et la grande circulation.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42" y="2969448"/>
            <a:ext cx="4160318" cy="313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1BAC7F-AAC9-4422-89A6-1486A6C7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692486-3C23-4B43-BEBE-6A95E130E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21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672023-8243-425E-8CB2-F67115583804}"/>
              </a:ext>
            </a:extLst>
          </p:cNvPr>
          <p:cNvSpPr/>
          <p:nvPr/>
        </p:nvSpPr>
        <p:spPr>
          <a:xfrm>
            <a:off x="4932040" y="4653136"/>
            <a:ext cx="4160318" cy="1555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8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047528"/>
            <a:ext cx="4978896" cy="648072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356" y="1754875"/>
            <a:ext cx="8856984" cy="1296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 u="sng" dirty="0"/>
              <a:t>II. Les vaisseaux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rgbClr val="0070C0"/>
                </a:solidFill>
              </a:rPr>
              <a:t>La petite circulation </a:t>
            </a:r>
            <a:r>
              <a:rPr lang="fr-F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r-FR" sz="1800" dirty="0"/>
              <a:t>= circulation pulmonaire): Les échanges gazeux.</a:t>
            </a:r>
          </a:p>
          <a:p>
            <a:pPr marL="0" indent="0">
              <a:buNone/>
            </a:pPr>
            <a:r>
              <a:rPr lang="fr-FR" sz="1800" dirty="0"/>
              <a:t>Le sang chargé de CO2 arrive par </a:t>
            </a:r>
            <a:r>
              <a:rPr lang="fr-FR" sz="1800" dirty="0">
                <a:solidFill>
                  <a:srgbClr val="0070C0"/>
                </a:solidFill>
              </a:rPr>
              <a:t>l’artère pulmonaire </a:t>
            </a:r>
            <a:r>
              <a:rPr lang="fr-FR" sz="1800" dirty="0"/>
              <a:t>vers les poumons, où la respiration lui permet de se débarrasser  du CO2, et de se charger en O2.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17" y="3167360"/>
            <a:ext cx="2760042" cy="301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71741"/>
            <a:ext cx="3414185" cy="290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458A63-C9D1-49BB-94E3-FF6A3850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7AD5BD-E8C4-471F-9B92-7B20691A2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264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4934817" cy="648072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793122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u="sng" dirty="0"/>
              <a:t>III. Le sang.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Assure 4 fonctions</a:t>
            </a:r>
            <a:r>
              <a:rPr lang="fr-FR" sz="2400" dirty="0"/>
              <a:t>: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u="sng" dirty="0"/>
              <a:t>Nutrition cellulaire</a:t>
            </a:r>
            <a:r>
              <a:rPr lang="fr-FR" sz="2400" dirty="0"/>
              <a:t>: apport d’O2 et d’éléments nutritifs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u="sng" dirty="0"/>
              <a:t>Excrétion cellulaire</a:t>
            </a:r>
            <a:r>
              <a:rPr lang="fr-FR" sz="2400" dirty="0"/>
              <a:t>: transport des déchets (CO2, urée…)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u="sng" dirty="0"/>
              <a:t>Equilibre thermique</a:t>
            </a:r>
            <a:r>
              <a:rPr lang="fr-FR" sz="2400" dirty="0"/>
              <a:t>: transport de chaleur. Le sang se réchauffe au contact des tissus profonds (foie) et se refroidit au contact de la surface cutanée et des alvéoles pulmonaires.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u="sng" dirty="0"/>
              <a:t>Transport des messages chimiques</a:t>
            </a:r>
            <a:r>
              <a:rPr lang="fr-FR" sz="2400" dirty="0"/>
              <a:t>: hormones, enzymes.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EE8F3F-950A-460F-8AAA-C70DD23E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18DB64-EE80-4C19-84E3-5DA4C979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1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229531"/>
            <a:ext cx="4430761" cy="432048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361710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u="sng" dirty="0"/>
              <a:t>III. Le sang.</a:t>
            </a:r>
          </a:p>
          <a:p>
            <a:pPr>
              <a:buFont typeface="Wingdings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Composition: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Le plasma: </a:t>
            </a:r>
            <a:r>
              <a:rPr lang="fr-FR" sz="2000" dirty="0"/>
              <a:t>eau et substances organiques et minérales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Les hématies (ou globules rouges): transportent les gaz respiratoires (O2 et CO2)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Les leucocytes </a:t>
            </a:r>
            <a:r>
              <a:rPr lang="fr-FR" sz="2000" dirty="0"/>
              <a:t>(ou globules blancs):interviennent dans la réponse de l’organisme à une infection microbienne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Les thrombocytes </a:t>
            </a:r>
            <a:r>
              <a:rPr lang="fr-FR" sz="2000" dirty="0"/>
              <a:t>(ou plaquettes): jouent un rôle dans la coagulation du sang. </a:t>
            </a:r>
          </a:p>
          <a:p>
            <a:pPr marL="320040" lvl="1" indent="0">
              <a:buNone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32856"/>
            <a:ext cx="4562940" cy="366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26558F-9BFF-4052-AED5-F945E7BF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5AC1BF-CF68-4C3A-AED7-06667027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01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265534"/>
            <a:ext cx="4574777" cy="432048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4871" y="1772815"/>
            <a:ext cx="4839177" cy="4536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dirty="0"/>
              <a:t>III. Le sang.</a:t>
            </a:r>
          </a:p>
          <a:p>
            <a:pPr>
              <a:buFont typeface="Wingdings" pitchFamily="2" charset="2"/>
              <a:buChar char="Ø"/>
            </a:pPr>
            <a:r>
              <a:rPr lang="fr-FR" sz="1400" b="1" dirty="0">
                <a:solidFill>
                  <a:srgbClr val="0070C0"/>
                </a:solidFill>
              </a:rPr>
              <a:t>Les groupes sanguins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0C0"/>
                </a:solidFill>
              </a:rPr>
              <a:t>Le système ABO.</a:t>
            </a:r>
          </a:p>
          <a:p>
            <a:pPr marL="320040" lvl="1" indent="0">
              <a:buNone/>
            </a:pPr>
            <a:r>
              <a:rPr lang="fr-FR" sz="1400" dirty="0"/>
              <a:t>A la surface des globules rouges , on trouve peut trouver </a:t>
            </a:r>
            <a:r>
              <a:rPr lang="fr-FR" sz="1400" dirty="0">
                <a:solidFill>
                  <a:srgbClr val="0070C0"/>
                </a:solidFill>
              </a:rPr>
              <a:t>l’antigène A </a:t>
            </a:r>
            <a:r>
              <a:rPr lang="fr-FR" sz="1400" dirty="0"/>
              <a:t>et/ou</a:t>
            </a:r>
            <a:r>
              <a:rPr lang="fr-FR" sz="1400" dirty="0">
                <a:solidFill>
                  <a:srgbClr val="FFCC00"/>
                </a:solidFill>
              </a:rPr>
              <a:t> </a:t>
            </a:r>
            <a:r>
              <a:rPr lang="fr-FR" sz="1400" dirty="0">
                <a:solidFill>
                  <a:srgbClr val="0070C0"/>
                </a:solidFill>
              </a:rPr>
              <a:t>l’antigène B</a:t>
            </a:r>
            <a:r>
              <a:rPr lang="fr-FR" sz="1400" dirty="0"/>
              <a:t>. Leur présence ou non sur les hématies permet de déterminer 4 groupes sanguins: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400" dirty="0"/>
              <a:t>Groupe A (hématies porteuses de l’antigène A)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400" dirty="0"/>
              <a:t>Groupe B (hématies porteuses de l’antigène B)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400" dirty="0"/>
              <a:t>Groupe AB (hématies porteuses de l’antigène A et B)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400" dirty="0"/>
              <a:t>Groupe O (hématies ne portant ni A ni B)</a:t>
            </a:r>
          </a:p>
          <a:p>
            <a:pPr marL="320040" lvl="1" indent="0">
              <a:buNone/>
            </a:pPr>
            <a:r>
              <a:rPr lang="fr-FR" sz="1400" dirty="0"/>
              <a:t>Dans le plasma il existe des anticorps dits naturels (les agglutinines) réagissant soit aux hématies porteuses de l’antigène A (</a:t>
            </a:r>
            <a:r>
              <a:rPr lang="fr-FR" sz="1400" dirty="0">
                <a:solidFill>
                  <a:srgbClr val="0070C0"/>
                </a:solidFill>
              </a:rPr>
              <a:t>anticorps anti-B</a:t>
            </a:r>
            <a:r>
              <a:rPr lang="fr-FR" sz="1400" dirty="0"/>
              <a:t>), soit aux hématies porteuses de l’antigène B (</a:t>
            </a:r>
            <a:r>
              <a:rPr lang="fr-FR" sz="1400" dirty="0">
                <a:solidFill>
                  <a:srgbClr val="0070C0"/>
                </a:solidFill>
              </a:rPr>
              <a:t>anticorps anti-A</a:t>
            </a:r>
            <a:r>
              <a:rPr lang="fr-FR" sz="1400" dirty="0"/>
              <a:t>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0C0"/>
                </a:solidFill>
              </a:rPr>
              <a:t>Le système rhésus.</a:t>
            </a:r>
          </a:p>
          <a:p>
            <a:pPr marL="320040" lvl="1" indent="0">
              <a:buNone/>
            </a:pPr>
            <a:r>
              <a:rPr lang="fr-FR" sz="1400" dirty="0"/>
              <a:t>Le facteur Rh (aussi appelé antigène D) est une protéine qui peut être absente (Rh-) ou présente (Rh+) à la surface des globules rouges.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4575EB-029E-4030-80C1-BC0E26202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243" y="2632507"/>
            <a:ext cx="3877886" cy="2817119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F41BE4-D5EA-40BB-A7D3-F364024C4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047CA4-EE87-45E6-9FBD-D4A9FE4C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7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132284"/>
            <a:ext cx="4978896" cy="562074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4360" y="2277625"/>
            <a:ext cx="8435280" cy="396044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r-FR" sz="6000" b="1" u="sng" dirty="0">
                <a:solidFill>
                  <a:srgbClr val="0070C0"/>
                </a:solidFill>
              </a:rPr>
              <a:t>IV. Le système lymphatique:</a:t>
            </a:r>
          </a:p>
          <a:p>
            <a:pPr marL="0" indent="0">
              <a:buNone/>
            </a:pPr>
            <a:endParaRPr lang="fr-FR" sz="6000" b="1" u="sng" dirty="0"/>
          </a:p>
          <a:p>
            <a:pPr marL="0" indent="0">
              <a:buNone/>
            </a:pPr>
            <a:r>
              <a:rPr lang="fr-FR" sz="6000" dirty="0"/>
              <a:t>Une partie du plasma sanguin traverse la paroi des capillaires, et forme la </a:t>
            </a:r>
            <a:r>
              <a:rPr lang="fr-FR" sz="6000" dirty="0">
                <a:solidFill>
                  <a:srgbClr val="0070C0"/>
                </a:solidFill>
              </a:rPr>
              <a:t>lymphe </a:t>
            </a:r>
            <a:r>
              <a:rPr lang="fr-FR" sz="6000" dirty="0"/>
              <a:t>qui imbibe toutes les cellules. Ce liquide va être récupéré par les</a:t>
            </a:r>
            <a:r>
              <a:rPr lang="fr-FR" sz="6000" dirty="0">
                <a:solidFill>
                  <a:srgbClr val="0070C0"/>
                </a:solidFill>
              </a:rPr>
              <a:t> capillaires lymphatiques</a:t>
            </a:r>
            <a:r>
              <a:rPr lang="fr-FR" sz="6000" dirty="0"/>
              <a:t>, qui assurent une circulation à sens unique de retour de la lymphe vers le sang. </a:t>
            </a:r>
            <a:endParaRPr lang="fr-FR" sz="6000" b="1" u="sng" dirty="0"/>
          </a:p>
          <a:p>
            <a:pPr marL="0" indent="0">
              <a:buNone/>
            </a:pPr>
            <a:endParaRPr lang="fr-FR" sz="6000" dirty="0"/>
          </a:p>
          <a:p>
            <a:pPr marL="0" indent="0">
              <a:buNone/>
            </a:pPr>
            <a:r>
              <a:rPr lang="fr-FR" sz="6000" dirty="0"/>
              <a:t>La lymphe contient de nombreux </a:t>
            </a:r>
            <a:r>
              <a:rPr lang="fr-FR" sz="6000" dirty="0">
                <a:solidFill>
                  <a:srgbClr val="0070C0"/>
                </a:solidFill>
              </a:rPr>
              <a:t>lymphocytes</a:t>
            </a:r>
            <a:r>
              <a:rPr lang="fr-FR" sz="6000" dirty="0"/>
              <a:t>, une famille de globules blancs produits dans la moelle osseuse qui </a:t>
            </a:r>
            <a:r>
              <a:rPr lang="fr-FR" sz="6000"/>
              <a:t>sont chargés </a:t>
            </a:r>
            <a:r>
              <a:rPr lang="fr-FR" sz="6000" dirty="0"/>
              <a:t>de défendre l’organisme contre les agressions extérieures (virus, bactéries)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79E9E8-8CDB-469A-A9AB-6BFC5F1AD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06D1D3-6893-4966-9B51-9D314F66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86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19638"/>
            <a:ext cx="5608608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19" y="1988840"/>
            <a:ext cx="3292572" cy="396554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3200" b="1" u="sng" dirty="0">
                <a:solidFill>
                  <a:srgbClr val="0070C0"/>
                </a:solidFill>
              </a:rPr>
              <a:t>IV. Le système lymphatique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900" dirty="0"/>
              <a:t>Au niveau des capillaires sanguins, une partie du plasma et des globules blancs traverse la paroi et vient baigner directement les cellules.</a:t>
            </a:r>
          </a:p>
          <a:p>
            <a:pPr marL="0" indent="0">
              <a:buNone/>
            </a:pPr>
            <a:r>
              <a:rPr lang="fr-FR" sz="2900" dirty="0"/>
              <a:t>Ce liquide interstitiel retourne à la circulation générale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900" dirty="0"/>
              <a:t>Par les capillaires sanguins, puis dans les veines et vers le cœur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900" dirty="0"/>
              <a:t>Ou par les capillaires lymphatiques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091" y="2276872"/>
            <a:ext cx="560860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B85703-61F0-4531-A6A0-DA873E7D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459EF4-9C13-4390-9EFA-66F64D50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858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164623"/>
            <a:ext cx="5050904" cy="562074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047934"/>
            <a:ext cx="7920880" cy="367240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3800" b="1" u="sng" dirty="0">
                <a:solidFill>
                  <a:srgbClr val="0070C0"/>
                </a:solidFill>
              </a:rPr>
              <a:t>IV. Le système lymphatique</a:t>
            </a:r>
          </a:p>
          <a:p>
            <a:pPr marL="0" indent="0">
              <a:buNone/>
            </a:pPr>
            <a:r>
              <a:rPr lang="fr-FR" sz="3100" dirty="0">
                <a:solidFill>
                  <a:srgbClr val="0070C0"/>
                </a:solidFill>
              </a:rPr>
              <a:t>Rôle de la lymphe: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100" u="sng" dirty="0"/>
              <a:t>Rôle nutritif: </a:t>
            </a:r>
            <a:r>
              <a:rPr lang="fr-FR" sz="3100" dirty="0"/>
              <a:t>certains canaux lymphatiques naissent dans les parois intestinales. Ils apportent au sang des lipides produits par la digestion.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100" u="sng" dirty="0"/>
              <a:t>Drainage et épuration</a:t>
            </a:r>
            <a:r>
              <a:rPr lang="fr-FR" sz="3100" dirty="0"/>
              <a:t>: la lymphe transporte des déchets cellulaires, et draine les excès de liquide des tissus.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100" u="sng" dirty="0"/>
              <a:t>Rôle défensif: </a:t>
            </a:r>
            <a:r>
              <a:rPr lang="fr-FR" sz="3100" dirty="0"/>
              <a:t>la lymphe contient de nombreux </a:t>
            </a:r>
            <a:r>
              <a:rPr lang="fr-FR" sz="3100" dirty="0">
                <a:solidFill>
                  <a:srgbClr val="0070C0"/>
                </a:solidFill>
              </a:rPr>
              <a:t>lymphocytes</a:t>
            </a:r>
            <a:r>
              <a:rPr lang="fr-FR" sz="3100" dirty="0"/>
              <a:t>, une famille de globules blancs produits dans la moelle osseuse qui sont chargés de défendre l’organisme contre les agressions extérieures (virus, bactéries)</a:t>
            </a:r>
          </a:p>
          <a:p>
            <a:pPr marL="274320" lvl="1" indent="0">
              <a:buNone/>
            </a:pPr>
            <a:endParaRPr lang="fr-FR" sz="3100" dirty="0"/>
          </a:p>
          <a:p>
            <a:pPr marL="274320" lvl="1" indent="0">
              <a:buNone/>
            </a:pPr>
            <a:r>
              <a:rPr lang="fr-FR" sz="3100" dirty="0"/>
              <a:t>Les ganglions sont un lieu de stockage des anticorps et des globules blancs.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B9F96D-11FB-4AC7-862E-8DD05B8E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E4CC2E-010F-49AD-8EA4-FBBFC869F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66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040299"/>
            <a:ext cx="5122912" cy="562074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72816"/>
            <a:ext cx="4824536" cy="44644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rgbClr val="0070C0"/>
                </a:solidFill>
              </a:rPr>
              <a:t>IV. L’appareil lymphatique</a:t>
            </a:r>
          </a:p>
          <a:p>
            <a:pPr marL="0" indent="0">
              <a:buNone/>
            </a:pPr>
            <a:r>
              <a:rPr lang="fr-FR" sz="2000" dirty="0"/>
              <a:t>La lymphe circule dans les vaisseaux lymphatiques, qui naissent dans les différents tissus du corps, et rejoignent les </a:t>
            </a:r>
            <a:r>
              <a:rPr lang="fr-FR" sz="2000" dirty="0">
                <a:solidFill>
                  <a:srgbClr val="0070C0"/>
                </a:solidFill>
              </a:rPr>
              <a:t>ganglions lymphatiques</a:t>
            </a:r>
            <a:r>
              <a:rPr lang="fr-FR" sz="2000" dirty="0"/>
              <a:t>, renflements isolés ou groupés en amas. </a:t>
            </a:r>
          </a:p>
          <a:p>
            <a:pPr marL="0" indent="0">
              <a:buNone/>
            </a:pPr>
            <a:r>
              <a:rPr lang="fr-FR" sz="2000" dirty="0"/>
              <a:t>Les ganglions servent de filtre, et sont un lieu de stockage des anticorps et des globules blancs qui sont libérés dans le sang en cas d’infection. </a:t>
            </a:r>
          </a:p>
          <a:p>
            <a:pPr marL="0" indent="0">
              <a:buNone/>
            </a:pPr>
            <a:r>
              <a:rPr lang="fr-FR" sz="2000" dirty="0"/>
              <a:t>Puis l’ensemble des vaisseaux lymphatiques rejoint la circulation veineuse (par la veine sous-clavière G, veine sous-clavière D, jugulaires)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3457453" cy="398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1EC883-1DFC-4E82-AA3F-B6CF42821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A59CCF-4850-4CC6-9B42-6855929F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73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108488"/>
            <a:ext cx="5050904" cy="562074"/>
          </a:xfrm>
        </p:spPr>
        <p:txBody>
          <a:bodyPr>
            <a:normAutofit/>
          </a:bodyPr>
          <a:lstStyle/>
          <a:p>
            <a:r>
              <a:rPr lang="fr-FR" dirty="0"/>
              <a:t>L’appareil cardio-vasculaire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0404" y="1988840"/>
            <a:ext cx="7643192" cy="417646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b="1" u="sng" dirty="0"/>
              <a:t>Les sources:</a:t>
            </a: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Ø"/>
            </a:pPr>
            <a:r>
              <a:rPr lang="fr-FR" sz="8000" dirty="0"/>
              <a:t>Internet: </a:t>
            </a:r>
            <a:r>
              <a:rPr lang="fr-FR" sz="8000" dirty="0">
                <a:solidFill>
                  <a:prstClr val="black"/>
                </a:solidFill>
              </a:rPr>
              <a:t>Vidéo </a:t>
            </a:r>
            <a:r>
              <a:rPr lang="fr-FR" sz="8000" dirty="0" err="1">
                <a:solidFill>
                  <a:prstClr val="black"/>
                </a:solidFill>
              </a:rPr>
              <a:t>youtube</a:t>
            </a:r>
            <a:r>
              <a:rPr lang="fr-FR" sz="8000" dirty="0">
                <a:solidFill>
                  <a:prstClr val="black"/>
                </a:solidFill>
              </a:rPr>
              <a:t>: Au cœur des organes, cœur et vaisseaux</a:t>
            </a:r>
          </a:p>
          <a:p>
            <a:pPr marL="0" lvl="0" indent="0">
              <a:buClr>
                <a:srgbClr val="D34817"/>
              </a:buClr>
              <a:buNone/>
            </a:pPr>
            <a:r>
              <a:rPr lang="fr-FR" sz="8000" dirty="0">
                <a:solidFill>
                  <a:prstClr val="black"/>
                </a:solidFill>
                <a:hlinkClick r:id="rId3"/>
              </a:rPr>
              <a:t>https://www.youtube.com/watch?v=rBZyKYoh2BU</a:t>
            </a:r>
            <a:endParaRPr lang="fr-FR" sz="8000" dirty="0">
              <a:solidFill>
                <a:prstClr val="black"/>
              </a:solidFill>
            </a:endParaRPr>
          </a:p>
          <a:p>
            <a:pPr marL="0" lvl="0" indent="0">
              <a:buClr>
                <a:srgbClr val="D34817"/>
              </a:buClr>
              <a:buNone/>
            </a:pPr>
            <a:endParaRPr lang="fr-FR" sz="800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Ø"/>
            </a:pPr>
            <a:r>
              <a:rPr lang="fr-FR" sz="8000" dirty="0">
                <a:solidFill>
                  <a:prstClr val="black"/>
                </a:solidFill>
              </a:rPr>
              <a:t>Livres: </a:t>
            </a:r>
          </a:p>
          <a:p>
            <a:pPr marL="320040" lvl="1" indent="0">
              <a:buClr>
                <a:srgbClr val="D34817"/>
              </a:buClr>
              <a:buNone/>
            </a:pPr>
            <a:r>
              <a:rPr lang="fr-FR" sz="7800" dirty="0">
                <a:solidFill>
                  <a:prstClr val="black"/>
                </a:solidFill>
              </a:rPr>
              <a:t>« DEAS Réussir le Diplôme d’Etat Aide-soignant », éditions Nathan</a:t>
            </a:r>
          </a:p>
          <a:p>
            <a:pPr marL="320040" lvl="1" indent="0">
              <a:buClr>
                <a:srgbClr val="D34817"/>
              </a:buClr>
              <a:buNone/>
            </a:pPr>
            <a:r>
              <a:rPr lang="fr-FR" sz="7800" dirty="0">
                <a:solidFill>
                  <a:prstClr val="black"/>
                </a:solidFill>
              </a:rPr>
              <a:t>« Petit manuel d’anatomie-physiologie », aides-soignants/auxiliaires de puériculture, éditions Vuibert</a:t>
            </a:r>
          </a:p>
          <a:p>
            <a:pPr lvl="1">
              <a:buClr>
                <a:srgbClr val="D34817"/>
              </a:buClr>
              <a:buFont typeface="Wingdings" panose="05000000000000000000" pitchFamily="2" charset="2"/>
              <a:buChar char="ü"/>
            </a:pPr>
            <a:endParaRPr lang="fr-FR" sz="7800" dirty="0">
              <a:solidFill>
                <a:prstClr val="black"/>
              </a:solidFill>
            </a:endParaRPr>
          </a:p>
          <a:p>
            <a:pPr lvl="1">
              <a:buClr>
                <a:srgbClr val="D34817"/>
              </a:buClr>
              <a:buFont typeface="Wingdings" panose="05000000000000000000" pitchFamily="2" charset="2"/>
              <a:buChar char="ü"/>
            </a:pPr>
            <a:endParaRPr lang="fr-FR" sz="780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Ø"/>
            </a:pPr>
            <a:endParaRPr lang="fr-FR" sz="8000" dirty="0">
              <a:solidFill>
                <a:prstClr val="black"/>
              </a:solidFill>
            </a:endParaRPr>
          </a:p>
          <a:p>
            <a:pPr marL="0" lvl="0" indent="0">
              <a:buClr>
                <a:srgbClr val="D34817"/>
              </a:buClr>
              <a:buNone/>
            </a:pPr>
            <a:endParaRPr lang="fr-FR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C8D315-992B-4A90-83D5-36E15748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131FB9-7644-4374-90B4-834A5D61F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62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67744" y="1916832"/>
            <a:ext cx="35577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Ce qu’il faut retenir…</a:t>
            </a:r>
          </a:p>
          <a:p>
            <a:r>
              <a:rPr lang="fr-FR" sz="3200" dirty="0"/>
              <a:t>Carte mentale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27D4559-41A0-4C92-AECE-0F35EA16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D5C35F-BCCC-425A-B603-F4032820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A913-13CA-49EF-AC84-9CBC8B86B89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565609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1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57DFDBB1-DBEC-429C-A1B1-73EC87A5F97E}" vid="{1E712DE7-9270-444F-A97D-5EA98172F48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1836</TotalTime>
  <Words>1823</Words>
  <Application>Microsoft Office PowerPoint</Application>
  <PresentationFormat>Affichage à l'écran (4:3)</PresentationFormat>
  <Paragraphs>256</Paragraphs>
  <Slides>31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Trebuchet MS</vt:lpstr>
      <vt:lpstr>Wingdings</vt:lpstr>
      <vt:lpstr>Rétrospective</vt:lpstr>
      <vt:lpstr>Thème1</vt:lpstr>
      <vt:lpstr>L’appareil cardio-circulatoire </vt:lpstr>
      <vt:lpstr>Présentation PowerPoint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L’appareil cardio-vasculaire</vt:lpstr>
      <vt:lpstr>Présentation PowerPoint</vt:lpstr>
    </vt:vector>
  </TitlesOfParts>
  <Company>CH Louis Pasteur Dole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L’appareil cardio-vasculaire</dc:title>
  <dc:creator>cesu-cads-01</dc:creator>
  <cp:lastModifiedBy>Salle de cours n°3 - Compte Elève</cp:lastModifiedBy>
  <cp:revision>120</cp:revision>
  <cp:lastPrinted>2024-08-22T14:43:29Z</cp:lastPrinted>
  <dcterms:created xsi:type="dcterms:W3CDTF">2017-09-12T12:16:44Z</dcterms:created>
  <dcterms:modified xsi:type="dcterms:W3CDTF">2025-09-05T09:44:30Z</dcterms:modified>
</cp:coreProperties>
</file>