
<file path=[Content_Types].xml><?xml version="1.0" encoding="utf-8"?>
<Types xmlns="http://schemas.openxmlformats.org/package/2006/content-types">
  <Default Extension="tmp" ContentType="image/pn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52"/>
  </p:notesMasterIdLst>
  <p:sldIdLst>
    <p:sldId id="282" r:id="rId2"/>
    <p:sldId id="285" r:id="rId3"/>
    <p:sldId id="257" r:id="rId4"/>
    <p:sldId id="280" r:id="rId5"/>
    <p:sldId id="286" r:id="rId6"/>
    <p:sldId id="287" r:id="rId7"/>
    <p:sldId id="284" r:id="rId8"/>
    <p:sldId id="288" r:id="rId9"/>
    <p:sldId id="289" r:id="rId10"/>
    <p:sldId id="290" r:id="rId11"/>
    <p:sldId id="291" r:id="rId12"/>
    <p:sldId id="292" r:id="rId13"/>
    <p:sldId id="293" r:id="rId14"/>
    <p:sldId id="295" r:id="rId15"/>
    <p:sldId id="294" r:id="rId16"/>
    <p:sldId id="296" r:id="rId17"/>
    <p:sldId id="297" r:id="rId18"/>
    <p:sldId id="298" r:id="rId19"/>
    <p:sldId id="299" r:id="rId20"/>
    <p:sldId id="311" r:id="rId21"/>
    <p:sldId id="300" r:id="rId22"/>
    <p:sldId id="312" r:id="rId23"/>
    <p:sldId id="301" r:id="rId24"/>
    <p:sldId id="313" r:id="rId25"/>
    <p:sldId id="302" r:id="rId26"/>
    <p:sldId id="303" r:id="rId27"/>
    <p:sldId id="314" r:id="rId28"/>
    <p:sldId id="304" r:id="rId29"/>
    <p:sldId id="305" r:id="rId30"/>
    <p:sldId id="306" r:id="rId31"/>
    <p:sldId id="281" r:id="rId32"/>
    <p:sldId id="261" r:id="rId33"/>
    <p:sldId id="268" r:id="rId34"/>
    <p:sldId id="263" r:id="rId35"/>
    <p:sldId id="307" r:id="rId36"/>
    <p:sldId id="315" r:id="rId37"/>
    <p:sldId id="316" r:id="rId38"/>
    <p:sldId id="267" r:id="rId39"/>
    <p:sldId id="308" r:id="rId40"/>
    <p:sldId id="278" r:id="rId41"/>
    <p:sldId id="265" r:id="rId42"/>
    <p:sldId id="270" r:id="rId43"/>
    <p:sldId id="272" r:id="rId44"/>
    <p:sldId id="273" r:id="rId45"/>
    <p:sldId id="274" r:id="rId46"/>
    <p:sldId id="275" r:id="rId47"/>
    <p:sldId id="276" r:id="rId48"/>
    <p:sldId id="277" r:id="rId49"/>
    <p:sldId id="279" r:id="rId50"/>
    <p:sldId id="310" r:id="rId5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22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20E7D-DBD5-429E-9EF2-73A3057DE3E6}" type="datetimeFigureOut">
              <a:rPr lang="fr-FR" smtClean="0"/>
              <a:t>24/09/2025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3E14FF-D4C7-4663-83B1-B67795DBC9EF}" type="slidenum">
              <a:rPr lang="fr-FR" smtClean="0"/>
              <a:t>‹N°›</a:t>
            </a:fld>
            <a:endParaRPr lang="fr-FR"/>
          </a:p>
        </p:txBody>
      </p:sp>
    </p:spTree>
    <p:extLst>
      <p:ext uri="{BB962C8B-B14F-4D97-AF65-F5344CB8AC3E}">
        <p14:creationId xmlns:p14="http://schemas.microsoft.com/office/powerpoint/2010/main" val="533046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A2D02C5-6D00-43C0-9B4A-BBB97C938E76}"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AL-WM-SG-ML-FGM-25</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Image 9" descr=" ">
            <a:extLst>
              <a:ext uri="{FF2B5EF4-FFF2-40B4-BE49-F238E27FC236}">
                <a16:creationId xmlns:a16="http://schemas.microsoft.com/office/drawing/2014/main" id="{69EA8601-C9CA-41AF-B81E-DFB62D2B7D73}"/>
              </a:ext>
            </a:extLst>
          </p:cNvPr>
          <p:cNvPicPr/>
          <p:nvPr userDrawn="1"/>
        </p:nvPicPr>
        <p:blipFill rotWithShape="1">
          <a:blip r:embed="rId2">
            <a:extLst>
              <a:ext uri="{28A0092B-C50C-407E-A947-70E740481C1C}">
                <a14:useLocalDpi xmlns:a14="http://schemas.microsoft.com/office/drawing/2010/main" val="0"/>
              </a:ext>
            </a:extLst>
          </a:blip>
          <a:srcRect b="43104"/>
          <a:stretch/>
        </p:blipFill>
        <p:spPr bwMode="auto">
          <a:xfrm>
            <a:off x="8644567" y="6384102"/>
            <a:ext cx="499433" cy="4905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488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80AF7FE-B1B9-4CBC-B72A-E98A9FD6FDE3}"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AL-WM-SG-ML-FGM-25</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373674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A1DBB8B3-F408-4B2B-AEE3-75F2737C50E8}"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AL-WM-SG-ML-FGM-25</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601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BB03B7D-5CEE-4015-9EC8-B5BE807EE7EE}" type="datetime1">
              <a:rPr lang="en-US" smtClean="0"/>
              <a:t>9/24/2025</a:t>
            </a:fld>
            <a:endParaRPr lang="en-US" dirty="0"/>
          </a:p>
        </p:txBody>
      </p:sp>
      <p:sp>
        <p:nvSpPr>
          <p:cNvPr id="6" name="Footer Placeholder 5"/>
          <p:cNvSpPr>
            <a:spLocks noGrp="1"/>
          </p:cNvSpPr>
          <p:nvPr>
            <p:ph type="ftr" sz="quarter" idx="11"/>
          </p:nvPr>
        </p:nvSpPr>
        <p:spPr/>
        <p:txBody>
          <a:bodyPr/>
          <a:lstStyle/>
          <a:p>
            <a:r>
              <a:rPr lang="en-US"/>
              <a:t>AL-WM-SG-ML-FGM-25</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552106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82296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466344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4B967EF-BC28-4AF9-A368-C5457C6581E0}" type="datetime1">
              <a:rPr lang="en-US" smtClean="0"/>
              <a:t>9/24/2025</a:t>
            </a:fld>
            <a:endParaRPr lang="en-US" dirty="0"/>
          </a:p>
        </p:txBody>
      </p:sp>
      <p:sp>
        <p:nvSpPr>
          <p:cNvPr id="8" name="Footer Placeholder 7"/>
          <p:cNvSpPr>
            <a:spLocks noGrp="1"/>
          </p:cNvSpPr>
          <p:nvPr>
            <p:ph type="ftr" sz="quarter" idx="11"/>
          </p:nvPr>
        </p:nvSpPr>
        <p:spPr/>
        <p:txBody>
          <a:bodyPr/>
          <a:lstStyle/>
          <a:p>
            <a:r>
              <a:rPr lang="en-US"/>
              <a:t>AL-WM-SG-ML-FGM-25</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433701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9CBA820-77AB-4D03-AA87-734742EF57E1}" type="datetime1">
              <a:rPr lang="en-US" smtClean="0"/>
              <a:t>9/24/2025</a:t>
            </a:fld>
            <a:endParaRPr lang="en-US" dirty="0"/>
          </a:p>
        </p:txBody>
      </p:sp>
      <p:sp>
        <p:nvSpPr>
          <p:cNvPr id="4" name="Footer Placeholder 3"/>
          <p:cNvSpPr>
            <a:spLocks noGrp="1"/>
          </p:cNvSpPr>
          <p:nvPr>
            <p:ph type="ftr" sz="quarter" idx="11"/>
          </p:nvPr>
        </p:nvSpPr>
        <p:spPr/>
        <p:txBody>
          <a:bodyPr/>
          <a:lstStyle/>
          <a:p>
            <a:r>
              <a:rPr lang="en-US"/>
              <a:t>AL-WM-SG-ML-FGM-25</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12472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D3A3F4F-7FC7-4487-B640-84CFF5A1F8C5}" type="datetime1">
              <a:rPr lang="en-US" smtClean="0"/>
              <a:t>9/24/2025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AL-WM-SG-ML-FGM-25</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623346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FF44BC18-17AE-4138-9892-4E3840025739}" type="datetime1">
              <a:rPr lang="en-US" smtClean="0"/>
              <a:t>9/24/2025</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AL-WM-SG-ML-FGM-25</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4200282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p:txBody>
          <a:bodyPr/>
          <a:lstStyle/>
          <a:p>
            <a:fld id="{A2685206-3270-4D4C-BE27-306C157F6EBB}" type="datetime1">
              <a:rPr lang="en-US" smtClean="0"/>
              <a:t>9/24/2025</a:t>
            </a:fld>
            <a:endParaRPr lang="en-US" dirty="0"/>
          </a:p>
        </p:txBody>
      </p:sp>
      <p:sp>
        <p:nvSpPr>
          <p:cNvPr id="6" name="Footer Placeholder 5"/>
          <p:cNvSpPr>
            <a:spLocks noGrp="1"/>
          </p:cNvSpPr>
          <p:nvPr>
            <p:ph type="ftr" sz="quarter" idx="11"/>
          </p:nvPr>
        </p:nvSpPr>
        <p:spPr/>
        <p:txBody>
          <a:bodyPr/>
          <a:lstStyle/>
          <a:p>
            <a:r>
              <a:rPr lang="en-US"/>
              <a:t>AL-WM-SG-ML-FGM-25</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1610388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F5548FD-3427-406B-ABF0-84C5BF0CDEE8}"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AL-WM-SG-ML-FGM-25</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162402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D00BFAC-CD2E-4E64-B835-9AE0DF6740A8}" type="datetime1">
              <a:rPr lang="en-US" smtClean="0"/>
              <a:t>9/24/2025</a:t>
            </a:fld>
            <a:endParaRPr lang="en-US" dirty="0"/>
          </a:p>
        </p:txBody>
      </p:sp>
      <p:sp>
        <p:nvSpPr>
          <p:cNvPr id="5" name="Footer Placeholder 4"/>
          <p:cNvSpPr>
            <a:spLocks noGrp="1"/>
          </p:cNvSpPr>
          <p:nvPr>
            <p:ph type="ftr" sz="quarter" idx="11"/>
          </p:nvPr>
        </p:nvSpPr>
        <p:spPr/>
        <p:txBody>
          <a:bodyPr/>
          <a:lstStyle/>
          <a:p>
            <a:r>
              <a:rPr lang="en-US"/>
              <a:t>AL-WM-SG-ML-FGM-25</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719366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6601ADEF-CA5D-451B-B075-0739E79D8EB5}" type="datetime1">
              <a:rPr lang="en-US" smtClean="0"/>
              <a:t>9/24/2025</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AL-WM-SG-ML-FGM-25</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Image 10" descr=" ">
            <a:extLst>
              <a:ext uri="{FF2B5EF4-FFF2-40B4-BE49-F238E27FC236}">
                <a16:creationId xmlns:a16="http://schemas.microsoft.com/office/drawing/2014/main" id="{1B5AE6BA-FCF0-42F5-BE07-C2C69AC7F576}"/>
              </a:ext>
            </a:extLst>
          </p:cNvPr>
          <p:cNvPicPr/>
          <p:nvPr userDrawn="1"/>
        </p:nvPicPr>
        <p:blipFill rotWithShape="1">
          <a:blip r:embed="rId13">
            <a:extLst>
              <a:ext uri="{28A0092B-C50C-407E-A947-70E740481C1C}">
                <a14:useLocalDpi xmlns:a14="http://schemas.microsoft.com/office/drawing/2010/main" val="0"/>
              </a:ext>
            </a:extLst>
          </a:blip>
          <a:srcRect b="43104"/>
          <a:stretch/>
        </p:blipFill>
        <p:spPr bwMode="auto">
          <a:xfrm>
            <a:off x="8574386" y="6399659"/>
            <a:ext cx="491678"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99358625"/>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s://www.santepubliquefrance.fr/maladies-et-traumatismes/maladies-liees-au-travail/troubles-musculo-squelettique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1.emf"/><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4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1.emf"/><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3" Type="http://schemas.openxmlformats.org/officeDocument/2006/relationships/hyperlink" Target="https://www.santepubliquefrance.fr/maladies-et-traumatismes/maladies-liees-au-travail/troubles-musculo-squelettiques/documents/enquetes-etudes/prevalence-de-tms-en-france-dans-la-population-generale-et-dans-la-population-des-actifs-occupes-selon-la-categorie-socioprofessionnelle-et-le-secteur" TargetMode="External"/><Relationship Id="rId2" Type="http://schemas.openxmlformats.org/officeDocument/2006/relationships/hyperlink" Target="https://www.santepubliquefrance.fr/les-actualites/2024/troubles-musculo-squelettiques-en-france-ou-en-est-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p:txBody>
          <a:bodyPr/>
          <a:lstStyle/>
          <a:p>
            <a:r>
              <a:rPr lang="fr-FR" dirty="0">
                <a:latin typeface="Trebuchet MS" panose="020B0603020202020204" pitchFamily="34" charset="0"/>
              </a:rPr>
              <a:t>La manutention des malades</a:t>
            </a:r>
            <a:br>
              <a:rPr lang="fr-FR" dirty="0">
                <a:latin typeface="Trebuchet MS" panose="020B0603020202020204" pitchFamily="34" charset="0"/>
              </a:rPr>
            </a:br>
            <a:endParaRPr lang="fr-FR"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a:xfrm>
            <a:off x="825038" y="4455620"/>
            <a:ext cx="3026882" cy="1143000"/>
          </a:xfrm>
        </p:spPr>
        <p:txBody>
          <a:bodyPr/>
          <a:lstStyle/>
          <a:p>
            <a:r>
              <a:rPr lang="fr-FR" dirty="0">
                <a:solidFill>
                  <a:schemeClr val="tx1"/>
                </a:solidFill>
              </a:rPr>
              <a:t>Bloc 2 module 5					</a:t>
            </a:r>
          </a:p>
        </p:txBody>
      </p:sp>
      <p:sp>
        <p:nvSpPr>
          <p:cNvPr id="4" name="Espace réservé du pied de page 3">
            <a:extLst>
              <a:ext uri="{FF2B5EF4-FFF2-40B4-BE49-F238E27FC236}">
                <a16:creationId xmlns:a16="http://schemas.microsoft.com/office/drawing/2014/main" id="{593E685E-0E97-413F-AB35-5E443B9A350D}"/>
              </a:ext>
            </a:extLst>
          </p:cNvPr>
          <p:cNvSpPr>
            <a:spLocks noGrp="1"/>
          </p:cNvSpPr>
          <p:nvPr>
            <p:ph type="ftr" sz="quarter" idx="11"/>
          </p:nvPr>
        </p:nvSpPr>
        <p:spPr/>
        <p:txBody>
          <a:bodyPr/>
          <a:lstStyle/>
          <a:p>
            <a:pPr defTabSz="342900"/>
            <a:r>
              <a:rPr lang="en-US">
                <a:latin typeface="Calibri" panose="020F0502020204030204"/>
              </a:rPr>
              <a:t>AL-WM-SG-ML-FGM-25</a:t>
            </a:r>
            <a:endParaRPr lang="en-US" dirty="0">
              <a:latin typeface="Calibri" panose="020F0502020204030204"/>
            </a:endParaRPr>
          </a:p>
        </p:txBody>
      </p:sp>
      <p:pic>
        <p:nvPicPr>
          <p:cNvPr id="6" name="Image 5">
            <a:extLst>
              <a:ext uri="{FF2B5EF4-FFF2-40B4-BE49-F238E27FC236}">
                <a16:creationId xmlns:a16="http://schemas.microsoft.com/office/drawing/2014/main" id="{B5ADD290-5821-4B1A-948E-8F3F3998AFB0}"/>
              </a:ext>
            </a:extLst>
          </p:cNvPr>
          <p:cNvPicPr/>
          <p:nvPr/>
        </p:nvPicPr>
        <p:blipFill rotWithShape="1">
          <a:blip r:embed="rId2" cstate="print">
            <a:extLst>
              <a:ext uri="{28A0092B-C50C-407E-A947-70E740481C1C}">
                <a14:useLocalDpi xmlns:a14="http://schemas.microsoft.com/office/drawing/2010/main" val="0"/>
              </a:ext>
            </a:extLst>
          </a:blip>
          <a:srcRect l="22652" t="32330" r="37500" b="40525"/>
          <a:stretch/>
        </p:blipFill>
        <p:spPr bwMode="auto">
          <a:xfrm>
            <a:off x="323528" y="265073"/>
            <a:ext cx="2097128" cy="857250"/>
          </a:xfrm>
          <a:prstGeom prst="rect">
            <a:avLst/>
          </a:prstGeom>
          <a:ln>
            <a:noFill/>
          </a:ln>
          <a:extLst>
            <a:ext uri="{53640926-AAD7-44D8-BBD7-CCE9431645EC}">
              <a14:shadowObscured xmlns:a14="http://schemas.microsoft.com/office/drawing/2010/main"/>
            </a:ext>
          </a:extLst>
        </p:spPr>
      </p:pic>
      <p:sp>
        <p:nvSpPr>
          <p:cNvPr id="5" name="Espace réservé de la date 4">
            <a:extLst>
              <a:ext uri="{FF2B5EF4-FFF2-40B4-BE49-F238E27FC236}">
                <a16:creationId xmlns:a16="http://schemas.microsoft.com/office/drawing/2014/main" id="{4FC47B31-DF6F-4F60-BD9A-53666C0E16CC}"/>
              </a:ext>
            </a:extLst>
          </p:cNvPr>
          <p:cNvSpPr>
            <a:spLocks noGrp="1"/>
          </p:cNvSpPr>
          <p:nvPr>
            <p:ph type="dt" sz="half" idx="10"/>
          </p:nvPr>
        </p:nvSpPr>
        <p:spPr/>
        <p:txBody>
          <a:bodyPr/>
          <a:lstStyle/>
          <a:p>
            <a:fld id="{034458EC-4145-47F3-81D5-6B75639B12C2}" type="datetime1">
              <a:rPr lang="en-US" smtClean="0"/>
              <a:t>9/24/2025</a:t>
            </a:fld>
            <a:endParaRPr lang="en-US" dirty="0"/>
          </a:p>
        </p:txBody>
      </p:sp>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31889A-C98C-4BCC-9DAF-BAFBFB371151}"/>
              </a:ext>
            </a:extLst>
          </p:cNvPr>
          <p:cNvSpPr>
            <a:spLocks noGrp="1"/>
          </p:cNvSpPr>
          <p:nvPr>
            <p:ph type="title"/>
          </p:nvPr>
        </p:nvSpPr>
        <p:spPr>
          <a:xfrm>
            <a:off x="800100" y="386183"/>
            <a:ext cx="7543800" cy="1450757"/>
          </a:xfrm>
        </p:spPr>
        <p:txBody>
          <a:bodyPr>
            <a:normAutofit/>
          </a:bodyPr>
          <a:lstStyle/>
          <a:p>
            <a:r>
              <a:rPr lang="fr-FR" dirty="0"/>
              <a:t>Pré test : </a:t>
            </a:r>
            <a:r>
              <a:rPr lang="fr-FR" sz="2000" dirty="0"/>
              <a:t>Ce test est anonyme ; l’adresse mail n’est pas récupérée</a:t>
            </a:r>
            <a:br>
              <a:rPr lang="fr-FR" sz="2000" dirty="0"/>
            </a:br>
            <a:r>
              <a:rPr lang="fr-FR" sz="2000" dirty="0"/>
              <a:t>Les réponses  collectées sont destinées uniquement à l’analyse en vue d’établir un état des lieux de vos connaissances.</a:t>
            </a:r>
          </a:p>
        </p:txBody>
      </p:sp>
      <p:pic>
        <p:nvPicPr>
          <p:cNvPr id="5" name="Espace réservé du contenu 4">
            <a:extLst>
              <a:ext uri="{FF2B5EF4-FFF2-40B4-BE49-F238E27FC236}">
                <a16:creationId xmlns:a16="http://schemas.microsoft.com/office/drawing/2014/main" id="{70E97DBF-2A10-4DD7-866F-92B0D8B3FDFC}"/>
              </a:ext>
            </a:extLst>
          </p:cNvPr>
          <p:cNvPicPr>
            <a:picLocks noGrp="1" noChangeAspect="1"/>
          </p:cNvPicPr>
          <p:nvPr>
            <p:ph idx="1"/>
          </p:nvPr>
        </p:nvPicPr>
        <p:blipFill>
          <a:blip r:embed="rId2"/>
          <a:stretch>
            <a:fillRect/>
          </a:stretch>
        </p:blipFill>
        <p:spPr>
          <a:xfrm>
            <a:off x="2582862" y="1846263"/>
            <a:ext cx="4022725" cy="4022725"/>
          </a:xfrm>
          <a:prstGeom prst="rect">
            <a:avLst/>
          </a:prstGeom>
        </p:spPr>
      </p:pic>
      <p:sp>
        <p:nvSpPr>
          <p:cNvPr id="4" name="Espace réservé du pied de page 3">
            <a:extLst>
              <a:ext uri="{FF2B5EF4-FFF2-40B4-BE49-F238E27FC236}">
                <a16:creationId xmlns:a16="http://schemas.microsoft.com/office/drawing/2014/main" id="{52FC356C-3FC6-424A-9D42-BE4DC05814D8}"/>
              </a:ext>
            </a:extLst>
          </p:cNvPr>
          <p:cNvSpPr>
            <a:spLocks noGrp="1"/>
          </p:cNvSpPr>
          <p:nvPr>
            <p:ph type="ftr" sz="quarter" idx="11"/>
          </p:nvPr>
        </p:nvSpPr>
        <p:spPr/>
        <p:txBody>
          <a:bodyPr/>
          <a:lstStyle/>
          <a:p>
            <a:r>
              <a:rPr lang="en-US"/>
              <a:t>AL-WM-SG-ML-FGM-25</a:t>
            </a:r>
            <a:endParaRPr lang="en-US" dirty="0"/>
          </a:p>
        </p:txBody>
      </p:sp>
      <p:sp>
        <p:nvSpPr>
          <p:cNvPr id="3" name="Espace réservé de la date 2">
            <a:extLst>
              <a:ext uri="{FF2B5EF4-FFF2-40B4-BE49-F238E27FC236}">
                <a16:creationId xmlns:a16="http://schemas.microsoft.com/office/drawing/2014/main" id="{52E12BA1-1E39-417C-9A28-A68CE64DBDEA}"/>
              </a:ext>
            </a:extLst>
          </p:cNvPr>
          <p:cNvSpPr>
            <a:spLocks noGrp="1"/>
          </p:cNvSpPr>
          <p:nvPr>
            <p:ph type="dt" sz="half" idx="10"/>
          </p:nvPr>
        </p:nvSpPr>
        <p:spPr/>
        <p:txBody>
          <a:bodyPr/>
          <a:lstStyle/>
          <a:p>
            <a:fld id="{46313429-B984-4B3A-8A60-D12E72EF3D27}" type="datetime1">
              <a:rPr lang="en-US" smtClean="0"/>
              <a:t>9/24/2025</a:t>
            </a:fld>
            <a:endParaRPr lang="en-US" dirty="0"/>
          </a:p>
        </p:txBody>
      </p:sp>
    </p:spTree>
    <p:extLst>
      <p:ext uri="{BB962C8B-B14F-4D97-AF65-F5344CB8AC3E}">
        <p14:creationId xmlns:p14="http://schemas.microsoft.com/office/powerpoint/2010/main" val="2896467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Pourquoi la manutention?</a:t>
            </a:r>
            <a:br>
              <a:rPr lang="fr-FR" dirty="0"/>
            </a:br>
            <a:endParaRPr lang="fr-F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192023" y="2559065"/>
            <a:ext cx="2804403" cy="2597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ce réservé du pied de page 2">
            <a:extLst>
              <a:ext uri="{FF2B5EF4-FFF2-40B4-BE49-F238E27FC236}">
                <a16:creationId xmlns:a16="http://schemas.microsoft.com/office/drawing/2014/main" id="{5008BC88-1D53-4E83-8B4A-76E3E860A436}"/>
              </a:ext>
            </a:extLst>
          </p:cNvPr>
          <p:cNvSpPr>
            <a:spLocks noGrp="1"/>
          </p:cNvSpPr>
          <p:nvPr>
            <p:ph type="ftr" sz="quarter" idx="11"/>
          </p:nvPr>
        </p:nvSpPr>
        <p:spPr/>
        <p:txBody>
          <a:bodyPr/>
          <a:lstStyle/>
          <a:p>
            <a:r>
              <a:rPr lang="en-US"/>
              <a:t>AL-WM-SG-ML-FGM-25</a:t>
            </a:r>
            <a:endParaRPr lang="en-US" dirty="0"/>
          </a:p>
        </p:txBody>
      </p:sp>
      <p:sp>
        <p:nvSpPr>
          <p:cNvPr id="4" name="Espace réservé de la date 3">
            <a:extLst>
              <a:ext uri="{FF2B5EF4-FFF2-40B4-BE49-F238E27FC236}">
                <a16:creationId xmlns:a16="http://schemas.microsoft.com/office/drawing/2014/main" id="{3AF64C1B-257C-45F8-882C-6BEC031479E4}"/>
              </a:ext>
            </a:extLst>
          </p:cNvPr>
          <p:cNvSpPr>
            <a:spLocks noGrp="1"/>
          </p:cNvSpPr>
          <p:nvPr>
            <p:ph type="dt" sz="half" idx="10"/>
          </p:nvPr>
        </p:nvSpPr>
        <p:spPr/>
        <p:txBody>
          <a:bodyPr/>
          <a:lstStyle/>
          <a:p>
            <a:fld id="{3D5800DF-3E05-4A16-AC0D-0920D0943988}" type="datetime1">
              <a:rPr lang="en-US" smtClean="0"/>
              <a:t>9/24/2025</a:t>
            </a:fld>
            <a:endParaRPr lang="en-US" dirty="0"/>
          </a:p>
        </p:txBody>
      </p:sp>
    </p:spTree>
    <p:extLst>
      <p:ext uri="{BB962C8B-B14F-4D97-AF65-F5344CB8AC3E}">
        <p14:creationId xmlns:p14="http://schemas.microsoft.com/office/powerpoint/2010/main" val="1010279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E212331C-9BCB-4FE3-B51C-779DAD227B75}"/>
              </a:ext>
            </a:extLst>
          </p:cNvPr>
          <p:cNvSpPr>
            <a:spLocks noGrp="1"/>
          </p:cNvSpPr>
          <p:nvPr>
            <p:ph type="ftr" sz="quarter" idx="11"/>
          </p:nvPr>
        </p:nvSpPr>
        <p:spPr/>
        <p:txBody>
          <a:bodyPr/>
          <a:lstStyle/>
          <a:p>
            <a:r>
              <a:rPr lang="en-US"/>
              <a:t>AL-WM-SG-ML-FGM-25</a:t>
            </a:r>
            <a:endParaRPr lang="en-US" dirty="0"/>
          </a:p>
        </p:txBody>
      </p:sp>
      <p:pic>
        <p:nvPicPr>
          <p:cNvPr id="4" name="Espace réservé du contenu 3">
            <a:extLst>
              <a:ext uri="{FF2B5EF4-FFF2-40B4-BE49-F238E27FC236}">
                <a16:creationId xmlns:a16="http://schemas.microsoft.com/office/drawing/2014/main" id="{8DFD018B-76CD-452C-A724-DDE8286838FC}"/>
              </a:ext>
            </a:extLst>
          </p:cNvPr>
          <p:cNvPicPr>
            <a:picLocks noGrp="1" noChangeAspect="1"/>
          </p:cNvPicPr>
          <p:nvPr>
            <p:ph idx="4294967295"/>
          </p:nvPr>
        </p:nvPicPr>
        <p:blipFill>
          <a:blip r:embed="rId2"/>
          <a:stretch>
            <a:fillRect/>
          </a:stretch>
        </p:blipFill>
        <p:spPr>
          <a:xfrm>
            <a:off x="1691680" y="1268760"/>
            <a:ext cx="5122862" cy="4044950"/>
          </a:xfrm>
          <a:prstGeom prst="rect">
            <a:avLst/>
          </a:prstGeom>
        </p:spPr>
      </p:pic>
      <p:sp>
        <p:nvSpPr>
          <p:cNvPr id="2" name="Espace réservé de la date 1">
            <a:extLst>
              <a:ext uri="{FF2B5EF4-FFF2-40B4-BE49-F238E27FC236}">
                <a16:creationId xmlns:a16="http://schemas.microsoft.com/office/drawing/2014/main" id="{2CF10CDB-9D16-4F48-890B-5C8EBA6BBEF0}"/>
              </a:ext>
            </a:extLst>
          </p:cNvPr>
          <p:cNvSpPr>
            <a:spLocks noGrp="1"/>
          </p:cNvSpPr>
          <p:nvPr>
            <p:ph type="dt" sz="half" idx="10"/>
          </p:nvPr>
        </p:nvSpPr>
        <p:spPr/>
        <p:txBody>
          <a:bodyPr/>
          <a:lstStyle/>
          <a:p>
            <a:fld id="{0972399E-3092-435D-B402-CFBDBC873076}" type="datetime1">
              <a:rPr lang="en-US" smtClean="0"/>
              <a:t>9/24/2025</a:t>
            </a:fld>
            <a:endParaRPr lang="en-US" dirty="0"/>
          </a:p>
        </p:txBody>
      </p:sp>
      <p:pic>
        <p:nvPicPr>
          <p:cNvPr id="6" name="Image 5" descr=" ">
            <a:extLst>
              <a:ext uri="{FF2B5EF4-FFF2-40B4-BE49-F238E27FC236}">
                <a16:creationId xmlns:a16="http://schemas.microsoft.com/office/drawing/2014/main" id="{776F50CF-3DCD-4762-8AEF-067D67B99D70}"/>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741330" y="6404297"/>
            <a:ext cx="402670" cy="45189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824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4D1BE7-6C45-45CA-B793-9271DB8D8D52}"/>
              </a:ext>
            </a:extLst>
          </p:cNvPr>
          <p:cNvSpPr>
            <a:spLocks noGrp="1"/>
          </p:cNvSpPr>
          <p:nvPr>
            <p:ph type="title"/>
          </p:nvPr>
        </p:nvSpPr>
        <p:spPr/>
        <p:txBody>
          <a:bodyPr/>
          <a:lstStyle/>
          <a:p>
            <a:r>
              <a:rPr lang="fr-FR" dirty="0"/>
              <a:t>INTRODUCTION</a:t>
            </a:r>
          </a:p>
        </p:txBody>
      </p:sp>
      <p:sp>
        <p:nvSpPr>
          <p:cNvPr id="3" name="Espace réservé du contenu 2">
            <a:extLst>
              <a:ext uri="{FF2B5EF4-FFF2-40B4-BE49-F238E27FC236}">
                <a16:creationId xmlns:a16="http://schemas.microsoft.com/office/drawing/2014/main" id="{EA5B4C29-57A0-4028-BA21-34B3953F3CC9}"/>
              </a:ext>
            </a:extLst>
          </p:cNvPr>
          <p:cNvSpPr>
            <a:spLocks noGrp="1"/>
          </p:cNvSpPr>
          <p:nvPr>
            <p:ph idx="1"/>
          </p:nvPr>
        </p:nvSpPr>
        <p:spPr/>
        <p:txBody>
          <a:bodyPr>
            <a:normAutofit/>
          </a:bodyPr>
          <a:lstStyle/>
          <a:p>
            <a:pPr>
              <a:buFont typeface="Wingdings" panose="05000000000000000000" pitchFamily="2" charset="2"/>
              <a:buChar char="q"/>
            </a:pPr>
            <a:r>
              <a:rPr lang="fr-FR" sz="2800" dirty="0"/>
              <a:t>Nécessité de comprendre comment les structures du rachis en présence (vertèbres , disques intervertébraux…) bougent lorsque nous prenons différentes postures.</a:t>
            </a:r>
          </a:p>
          <a:p>
            <a:pPr>
              <a:buFont typeface="Wingdings" panose="05000000000000000000" pitchFamily="2" charset="2"/>
              <a:buChar char="q"/>
            </a:pPr>
            <a:r>
              <a:rPr lang="fr-FR" sz="2800" dirty="0"/>
              <a:t>Comprendre comment l’</a:t>
            </a:r>
            <a:r>
              <a:rPr lang="fr-FR" sz="2800" dirty="0" err="1"/>
              <a:t>hypersollicitation</a:t>
            </a:r>
            <a:r>
              <a:rPr lang="fr-FR" sz="2800" dirty="0"/>
              <a:t> du rachis lors de manutentions mal réalisées provoque chez les soignants un risque de pathologies dégénératives </a:t>
            </a:r>
          </a:p>
        </p:txBody>
      </p:sp>
      <p:sp>
        <p:nvSpPr>
          <p:cNvPr id="4" name="Espace réservé du pied de page 3">
            <a:extLst>
              <a:ext uri="{FF2B5EF4-FFF2-40B4-BE49-F238E27FC236}">
                <a16:creationId xmlns:a16="http://schemas.microsoft.com/office/drawing/2014/main" id="{140249B3-7CB0-4EE1-A6EF-43F2E5CA0520}"/>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2CFB0D6B-0283-4C11-B566-1FB2E8934205}"/>
              </a:ext>
            </a:extLst>
          </p:cNvPr>
          <p:cNvSpPr>
            <a:spLocks noGrp="1"/>
          </p:cNvSpPr>
          <p:nvPr>
            <p:ph type="dt" sz="half" idx="10"/>
          </p:nvPr>
        </p:nvSpPr>
        <p:spPr/>
        <p:txBody>
          <a:bodyPr/>
          <a:lstStyle/>
          <a:p>
            <a:fld id="{72D6678C-0F46-4378-81FA-D986AB860F34}" type="datetime1">
              <a:rPr lang="en-US" smtClean="0"/>
              <a:t>9/24/2025</a:t>
            </a:fld>
            <a:endParaRPr lang="en-US" dirty="0"/>
          </a:p>
        </p:txBody>
      </p:sp>
    </p:spTree>
    <p:extLst>
      <p:ext uri="{BB962C8B-B14F-4D97-AF65-F5344CB8AC3E}">
        <p14:creationId xmlns:p14="http://schemas.microsoft.com/office/powerpoint/2010/main" val="2109099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1FABE1F2-A129-42A0-A1A9-29D65E3208AE}"/>
              </a:ext>
            </a:extLst>
          </p:cNvPr>
          <p:cNvSpPr>
            <a:spLocks noGrp="1"/>
          </p:cNvSpPr>
          <p:nvPr>
            <p:ph type="ftr" sz="quarter" idx="11"/>
          </p:nvPr>
        </p:nvSpPr>
        <p:spPr/>
        <p:txBody>
          <a:bodyPr/>
          <a:lstStyle/>
          <a:p>
            <a:r>
              <a:rPr lang="en-US"/>
              <a:t>AL-WM-SG-ML-FGM-25</a:t>
            </a:r>
            <a:endParaRPr lang="en-US" dirty="0"/>
          </a:p>
        </p:txBody>
      </p:sp>
      <p:sp>
        <p:nvSpPr>
          <p:cNvPr id="2" name="Titre 1">
            <a:extLst>
              <a:ext uri="{FF2B5EF4-FFF2-40B4-BE49-F238E27FC236}">
                <a16:creationId xmlns:a16="http://schemas.microsoft.com/office/drawing/2014/main" id="{D9769784-BB6C-4348-ACCA-B691D768FC4A}"/>
              </a:ext>
            </a:extLst>
          </p:cNvPr>
          <p:cNvSpPr>
            <a:spLocks noGrp="1"/>
          </p:cNvSpPr>
          <p:nvPr>
            <p:ph type="title" idx="4294967295"/>
          </p:nvPr>
        </p:nvSpPr>
        <p:spPr>
          <a:xfrm>
            <a:off x="1691680" y="300434"/>
            <a:ext cx="4988024" cy="497681"/>
          </a:xfrm>
        </p:spPr>
        <p:txBody>
          <a:bodyPr>
            <a:normAutofit fontScale="90000"/>
          </a:bodyPr>
          <a:lstStyle/>
          <a:p>
            <a:r>
              <a:rPr lang="fr-FR" dirty="0"/>
              <a:t>Anatomie du rachis</a:t>
            </a:r>
          </a:p>
        </p:txBody>
      </p:sp>
      <p:sp>
        <p:nvSpPr>
          <p:cNvPr id="3" name="Espace réservé du contenu 2">
            <a:extLst>
              <a:ext uri="{FF2B5EF4-FFF2-40B4-BE49-F238E27FC236}">
                <a16:creationId xmlns:a16="http://schemas.microsoft.com/office/drawing/2014/main" id="{4708B98C-68A2-4296-B1C2-CD4010687FA4}"/>
              </a:ext>
            </a:extLst>
          </p:cNvPr>
          <p:cNvSpPr>
            <a:spLocks noGrp="1"/>
          </p:cNvSpPr>
          <p:nvPr>
            <p:ph idx="4294967295"/>
          </p:nvPr>
        </p:nvSpPr>
        <p:spPr>
          <a:xfrm>
            <a:off x="467544" y="798115"/>
            <a:ext cx="8402762" cy="5295181"/>
          </a:xfrm>
        </p:spPr>
        <p:txBody>
          <a:bodyPr>
            <a:noAutofit/>
          </a:bodyPr>
          <a:lstStyle/>
          <a:p>
            <a:pPr>
              <a:buFont typeface="Wingdings" panose="05000000000000000000" pitchFamily="2" charset="2"/>
              <a:buChar char="q"/>
            </a:pPr>
            <a:r>
              <a:rPr lang="fr-FR" sz="1600" b="1" dirty="0"/>
              <a:t>Axe du tronc, caractérisé chez l’être humain par sa position verticale.</a:t>
            </a:r>
          </a:p>
          <a:p>
            <a:pPr>
              <a:buFont typeface="Wingdings" panose="05000000000000000000" pitchFamily="2" charset="2"/>
              <a:buChar char="q"/>
            </a:pPr>
            <a:r>
              <a:rPr lang="fr-FR" sz="1600" dirty="0"/>
              <a:t>Il supporte la tête renfermant les organes sensoriels majeurs</a:t>
            </a:r>
          </a:p>
          <a:p>
            <a:pPr>
              <a:buFont typeface="Wingdings" panose="05000000000000000000" pitchFamily="2" charset="2"/>
              <a:buChar char="q"/>
            </a:pPr>
            <a:r>
              <a:rPr lang="fr-FR" sz="1600" dirty="0"/>
              <a:t>Il sert de support aux :</a:t>
            </a:r>
          </a:p>
          <a:p>
            <a:pPr lvl="1">
              <a:buFont typeface="Wingdings" panose="05000000000000000000" pitchFamily="2" charset="2"/>
              <a:buChar char="q"/>
            </a:pPr>
            <a:r>
              <a:rPr lang="fr-FR" sz="1600" dirty="0"/>
              <a:t>ceintures scapulaires (assurer la préhension): formées par les 2 clavicules et les 2 scapula ; relient les  membre supérieurs au thorax.</a:t>
            </a:r>
          </a:p>
          <a:p>
            <a:pPr lvl="1">
              <a:buFont typeface="Wingdings" panose="05000000000000000000" pitchFamily="2" charset="2"/>
              <a:buChar char="q"/>
            </a:pPr>
            <a:r>
              <a:rPr lang="fr-FR" sz="1600" dirty="0"/>
              <a:t>Ceintures pelviennes (assure la marche) : formées par les 2 os iliaques ; relient les  membres inférieurs au rachis.</a:t>
            </a:r>
          </a:p>
          <a:p>
            <a:pPr>
              <a:buFont typeface="Wingdings" panose="05000000000000000000" pitchFamily="2" charset="2"/>
              <a:buChar char="q"/>
            </a:pPr>
            <a:r>
              <a:rPr lang="fr-FR" sz="1600" dirty="0"/>
              <a:t>Il est composé de </a:t>
            </a:r>
            <a:r>
              <a:rPr lang="fr-FR" sz="1600" b="1" dirty="0"/>
              <a:t>24 vertèbres mobiles </a:t>
            </a:r>
          </a:p>
          <a:p>
            <a:pPr lvl="1">
              <a:buFont typeface="Wingdings" panose="05000000000000000000" pitchFamily="2" charset="2"/>
              <a:buChar char="q"/>
            </a:pPr>
            <a:r>
              <a:rPr lang="fr-FR" sz="1600" dirty="0"/>
              <a:t>7 cervicales</a:t>
            </a:r>
          </a:p>
          <a:p>
            <a:pPr lvl="1">
              <a:buFont typeface="Wingdings" panose="05000000000000000000" pitchFamily="2" charset="2"/>
              <a:buChar char="q"/>
            </a:pPr>
            <a:r>
              <a:rPr lang="fr-FR" sz="1600" dirty="0"/>
              <a:t>12 dorsales</a:t>
            </a:r>
          </a:p>
          <a:p>
            <a:pPr lvl="1">
              <a:buFont typeface="Wingdings" panose="05000000000000000000" pitchFamily="2" charset="2"/>
              <a:buChar char="q"/>
            </a:pPr>
            <a:r>
              <a:rPr lang="fr-FR" sz="1600" dirty="0"/>
              <a:t>5 lombaires</a:t>
            </a:r>
          </a:p>
          <a:p>
            <a:pPr>
              <a:buFont typeface="Wingdings" panose="05000000000000000000" pitchFamily="2" charset="2"/>
              <a:buChar char="q"/>
            </a:pPr>
            <a:r>
              <a:rPr lang="fr-FR" sz="1600" dirty="0"/>
              <a:t>Sacrum</a:t>
            </a:r>
          </a:p>
          <a:p>
            <a:pPr>
              <a:buFont typeface="Wingdings" panose="05000000000000000000" pitchFamily="2" charset="2"/>
              <a:buChar char="q"/>
            </a:pPr>
            <a:r>
              <a:rPr lang="fr-FR" sz="1600" dirty="0"/>
              <a:t>Dans un plan sagittale, il présente 3 courbures physiologiques mobiles augmentant sa résistance :</a:t>
            </a:r>
          </a:p>
          <a:p>
            <a:pPr lvl="1">
              <a:buFont typeface="Wingdings" panose="05000000000000000000" pitchFamily="2" charset="2"/>
              <a:buChar char="q"/>
            </a:pPr>
            <a:r>
              <a:rPr lang="fr-FR" sz="1600" dirty="0"/>
              <a:t>Lordose cervicale</a:t>
            </a:r>
          </a:p>
          <a:p>
            <a:pPr lvl="1">
              <a:buFont typeface="Wingdings" panose="05000000000000000000" pitchFamily="2" charset="2"/>
              <a:buChar char="q"/>
            </a:pPr>
            <a:r>
              <a:rPr lang="fr-FR" sz="1600" dirty="0"/>
              <a:t>Cyphose dorsale</a:t>
            </a:r>
          </a:p>
          <a:p>
            <a:pPr lvl="1">
              <a:buFont typeface="Wingdings" panose="05000000000000000000" pitchFamily="2" charset="2"/>
              <a:buChar char="q"/>
            </a:pPr>
            <a:r>
              <a:rPr lang="fr-FR" sz="1600" dirty="0"/>
              <a:t>Lordose lombaire</a:t>
            </a:r>
          </a:p>
          <a:p>
            <a:pPr>
              <a:buFont typeface="Wingdings" panose="05000000000000000000" pitchFamily="2" charset="2"/>
              <a:buChar char="q"/>
            </a:pPr>
            <a:r>
              <a:rPr lang="fr-FR" sz="1600" dirty="0"/>
              <a:t>A noter une absence de courbures sur le plan frontal</a:t>
            </a:r>
          </a:p>
        </p:txBody>
      </p:sp>
      <p:sp>
        <p:nvSpPr>
          <p:cNvPr id="5" name="Espace réservé de la date 4">
            <a:extLst>
              <a:ext uri="{FF2B5EF4-FFF2-40B4-BE49-F238E27FC236}">
                <a16:creationId xmlns:a16="http://schemas.microsoft.com/office/drawing/2014/main" id="{909E3DB0-A513-4A6E-981D-72F6B0581B09}"/>
              </a:ext>
            </a:extLst>
          </p:cNvPr>
          <p:cNvSpPr>
            <a:spLocks noGrp="1"/>
          </p:cNvSpPr>
          <p:nvPr>
            <p:ph type="dt" sz="half" idx="10"/>
          </p:nvPr>
        </p:nvSpPr>
        <p:spPr/>
        <p:txBody>
          <a:bodyPr/>
          <a:lstStyle/>
          <a:p>
            <a:fld id="{80273631-ED45-46CC-B5B8-2A6D5ABB3E3D}" type="datetime1">
              <a:rPr lang="en-US" smtClean="0"/>
              <a:t>9/24/2025</a:t>
            </a:fld>
            <a:endParaRPr lang="en-US" dirty="0"/>
          </a:p>
        </p:txBody>
      </p:sp>
      <p:pic>
        <p:nvPicPr>
          <p:cNvPr id="6" name="Image 5" descr=" ">
            <a:extLst>
              <a:ext uri="{FF2B5EF4-FFF2-40B4-BE49-F238E27FC236}">
                <a16:creationId xmlns:a16="http://schemas.microsoft.com/office/drawing/2014/main" id="{70F16C53-DA94-47EB-B71E-2B905948051E}"/>
              </a:ext>
            </a:extLst>
          </p:cNvPr>
          <p:cNvPicPr/>
          <p:nvPr/>
        </p:nvPicPr>
        <p:blipFill rotWithShape="1">
          <a:blip r:embed="rId2">
            <a:extLst>
              <a:ext uri="{28A0092B-C50C-407E-A947-70E740481C1C}">
                <a14:useLocalDpi xmlns:a14="http://schemas.microsoft.com/office/drawing/2010/main" val="0"/>
              </a:ext>
            </a:extLst>
          </a:blip>
          <a:srcRect b="43104"/>
          <a:stretch/>
        </p:blipFill>
        <p:spPr bwMode="auto">
          <a:xfrm>
            <a:off x="8632304" y="6358891"/>
            <a:ext cx="511696" cy="49910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0713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C4245A-E11C-48BA-A2AE-02EE0A2C163D}"/>
              </a:ext>
            </a:extLst>
          </p:cNvPr>
          <p:cNvSpPr>
            <a:spLocks noGrp="1"/>
          </p:cNvSpPr>
          <p:nvPr>
            <p:ph type="title"/>
          </p:nvPr>
        </p:nvSpPr>
        <p:spPr/>
        <p:txBody>
          <a:bodyPr/>
          <a:lstStyle/>
          <a:p>
            <a:r>
              <a:rPr lang="fr-FR" dirty="0"/>
              <a:t>ANATOMIE</a:t>
            </a:r>
          </a:p>
        </p:txBody>
      </p:sp>
      <p:pic>
        <p:nvPicPr>
          <p:cNvPr id="4" name="Espace réservé du contenu 3">
            <a:extLst>
              <a:ext uri="{FF2B5EF4-FFF2-40B4-BE49-F238E27FC236}">
                <a16:creationId xmlns:a16="http://schemas.microsoft.com/office/drawing/2014/main" id="{4EC63E32-2A42-4F29-B26B-4CDC459761D0}"/>
              </a:ext>
            </a:extLst>
          </p:cNvPr>
          <p:cNvPicPr>
            <a:picLocks noGrp="1" noChangeAspect="1"/>
          </p:cNvPicPr>
          <p:nvPr>
            <p:ph idx="1"/>
          </p:nvPr>
        </p:nvPicPr>
        <p:blipFill>
          <a:blip r:embed="rId2"/>
          <a:stretch>
            <a:fillRect/>
          </a:stretch>
        </p:blipFill>
        <p:spPr>
          <a:xfrm>
            <a:off x="300882" y="1747520"/>
            <a:ext cx="8843118" cy="4576784"/>
          </a:xfrm>
          <a:prstGeom prst="rect">
            <a:avLst/>
          </a:prstGeom>
        </p:spPr>
      </p:pic>
      <p:pic>
        <p:nvPicPr>
          <p:cNvPr id="5" name="Image 4">
            <a:extLst>
              <a:ext uri="{FF2B5EF4-FFF2-40B4-BE49-F238E27FC236}">
                <a16:creationId xmlns:a16="http://schemas.microsoft.com/office/drawing/2014/main" id="{E45BE3AF-83B7-4C05-8C18-D5DE9E77C047}"/>
              </a:ext>
            </a:extLst>
          </p:cNvPr>
          <p:cNvPicPr>
            <a:picLocks noChangeAspect="1"/>
          </p:cNvPicPr>
          <p:nvPr/>
        </p:nvPicPr>
        <p:blipFill>
          <a:blip r:embed="rId3"/>
          <a:stretch>
            <a:fillRect/>
          </a:stretch>
        </p:blipFill>
        <p:spPr>
          <a:xfrm>
            <a:off x="332581" y="6449628"/>
            <a:ext cx="4188315" cy="249958"/>
          </a:xfrm>
          <a:prstGeom prst="rect">
            <a:avLst/>
          </a:prstGeom>
        </p:spPr>
      </p:pic>
      <p:sp>
        <p:nvSpPr>
          <p:cNvPr id="3" name="Espace réservé du pied de page 2">
            <a:extLst>
              <a:ext uri="{FF2B5EF4-FFF2-40B4-BE49-F238E27FC236}">
                <a16:creationId xmlns:a16="http://schemas.microsoft.com/office/drawing/2014/main" id="{53BDB635-6AEF-465C-B449-D73CC6BD8F94}"/>
              </a:ext>
            </a:extLst>
          </p:cNvPr>
          <p:cNvSpPr>
            <a:spLocks noGrp="1"/>
          </p:cNvSpPr>
          <p:nvPr>
            <p:ph type="ftr" sz="quarter" idx="11"/>
          </p:nvPr>
        </p:nvSpPr>
        <p:spPr/>
        <p:txBody>
          <a:bodyPr/>
          <a:lstStyle/>
          <a:p>
            <a:r>
              <a:rPr lang="en-US"/>
              <a:t>AL-WM-SG-ML-FGM-25</a:t>
            </a:r>
            <a:endParaRPr lang="en-US" dirty="0"/>
          </a:p>
        </p:txBody>
      </p:sp>
      <p:sp>
        <p:nvSpPr>
          <p:cNvPr id="6" name="Espace réservé de la date 5">
            <a:extLst>
              <a:ext uri="{FF2B5EF4-FFF2-40B4-BE49-F238E27FC236}">
                <a16:creationId xmlns:a16="http://schemas.microsoft.com/office/drawing/2014/main" id="{27742211-B3F1-4E1B-B740-A27929A4469B}"/>
              </a:ext>
            </a:extLst>
          </p:cNvPr>
          <p:cNvSpPr>
            <a:spLocks noGrp="1"/>
          </p:cNvSpPr>
          <p:nvPr>
            <p:ph type="dt" sz="half" idx="10"/>
          </p:nvPr>
        </p:nvSpPr>
        <p:spPr/>
        <p:txBody>
          <a:bodyPr/>
          <a:lstStyle/>
          <a:p>
            <a:fld id="{A4935BFB-C04A-4964-9DDF-95BD89034D4D}" type="datetime1">
              <a:rPr lang="en-US" smtClean="0"/>
              <a:t>9/24/2025</a:t>
            </a:fld>
            <a:endParaRPr lang="en-US" dirty="0"/>
          </a:p>
        </p:txBody>
      </p:sp>
    </p:spTree>
    <p:extLst>
      <p:ext uri="{BB962C8B-B14F-4D97-AF65-F5344CB8AC3E}">
        <p14:creationId xmlns:p14="http://schemas.microsoft.com/office/powerpoint/2010/main" val="801625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28CEB2-C750-418D-9D12-9661A5973448}"/>
              </a:ext>
            </a:extLst>
          </p:cNvPr>
          <p:cNvSpPr>
            <a:spLocks noGrp="1"/>
          </p:cNvSpPr>
          <p:nvPr>
            <p:ph type="title"/>
          </p:nvPr>
        </p:nvSpPr>
        <p:spPr>
          <a:xfrm>
            <a:off x="611560" y="178546"/>
            <a:ext cx="7543800" cy="1450757"/>
          </a:xfrm>
        </p:spPr>
        <p:txBody>
          <a:bodyPr/>
          <a:lstStyle/>
          <a:p>
            <a:r>
              <a:rPr lang="fr-FR" dirty="0"/>
              <a:t>Rôle du rachis</a:t>
            </a:r>
          </a:p>
        </p:txBody>
      </p:sp>
      <p:sp>
        <p:nvSpPr>
          <p:cNvPr id="3" name="Espace réservé du contenu 2">
            <a:extLst>
              <a:ext uri="{FF2B5EF4-FFF2-40B4-BE49-F238E27FC236}">
                <a16:creationId xmlns:a16="http://schemas.microsoft.com/office/drawing/2014/main" id="{B86B0B56-DB55-42C6-8310-09A22FDDE582}"/>
              </a:ext>
            </a:extLst>
          </p:cNvPr>
          <p:cNvSpPr>
            <a:spLocks noGrp="1"/>
          </p:cNvSpPr>
          <p:nvPr>
            <p:ph idx="1"/>
          </p:nvPr>
        </p:nvSpPr>
        <p:spPr>
          <a:xfrm>
            <a:off x="611560" y="2776298"/>
            <a:ext cx="7543800" cy="2452902"/>
          </a:xfrm>
        </p:spPr>
        <p:txBody>
          <a:bodyPr/>
          <a:lstStyle/>
          <a:p>
            <a:pPr marL="0" indent="0">
              <a:buNone/>
            </a:pPr>
            <a:r>
              <a:rPr lang="fr-FR" sz="2800" b="1" dirty="0"/>
              <a:t>La mobilité :</a:t>
            </a:r>
          </a:p>
          <a:p>
            <a:pPr marL="0" indent="0">
              <a:buNone/>
            </a:pPr>
            <a:endParaRPr lang="fr-FR" sz="2800" b="1" dirty="0"/>
          </a:p>
          <a:p>
            <a:pPr lvl="1">
              <a:buFont typeface="Wingdings" panose="05000000000000000000" pitchFamily="2" charset="2"/>
              <a:buChar char="Ø"/>
            </a:pPr>
            <a:r>
              <a:rPr lang="fr-FR" sz="2800" dirty="0"/>
              <a:t>Flexion / extension</a:t>
            </a:r>
          </a:p>
          <a:p>
            <a:pPr lvl="1">
              <a:buFont typeface="Wingdings" panose="05000000000000000000" pitchFamily="2" charset="2"/>
              <a:buChar char="Ø"/>
            </a:pPr>
            <a:r>
              <a:rPr lang="fr-FR" sz="2800" dirty="0"/>
              <a:t>Inclinaison droite / gauche</a:t>
            </a:r>
          </a:p>
          <a:p>
            <a:pPr lvl="1">
              <a:buFont typeface="Wingdings" panose="05000000000000000000" pitchFamily="2" charset="2"/>
              <a:buChar char="Ø"/>
            </a:pPr>
            <a:r>
              <a:rPr lang="fr-FR" sz="2800" dirty="0"/>
              <a:t>Rotation droite / gauche</a:t>
            </a:r>
          </a:p>
          <a:p>
            <a:pPr lvl="1">
              <a:buFont typeface="Wingdings" panose="05000000000000000000" pitchFamily="2" charset="2"/>
              <a:buChar char="q"/>
            </a:pPr>
            <a:endParaRPr lang="fr-FR" dirty="0"/>
          </a:p>
          <a:p>
            <a:pPr>
              <a:buFont typeface="Wingdings" panose="05000000000000000000" pitchFamily="2" charset="2"/>
              <a:buChar char="q"/>
            </a:pPr>
            <a:endParaRPr lang="fr-FR" dirty="0"/>
          </a:p>
        </p:txBody>
      </p:sp>
      <p:sp>
        <p:nvSpPr>
          <p:cNvPr id="4" name="Espace réservé du pied de page 3">
            <a:extLst>
              <a:ext uri="{FF2B5EF4-FFF2-40B4-BE49-F238E27FC236}">
                <a16:creationId xmlns:a16="http://schemas.microsoft.com/office/drawing/2014/main" id="{C3055EFA-D244-4DD2-891F-B66055A5C2FF}"/>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45A0722D-F80D-4147-A5AB-A2ADCA57184B}"/>
              </a:ext>
            </a:extLst>
          </p:cNvPr>
          <p:cNvSpPr>
            <a:spLocks noGrp="1"/>
          </p:cNvSpPr>
          <p:nvPr>
            <p:ph type="dt" sz="half" idx="10"/>
          </p:nvPr>
        </p:nvSpPr>
        <p:spPr/>
        <p:txBody>
          <a:bodyPr/>
          <a:lstStyle/>
          <a:p>
            <a:fld id="{604F1636-F9D1-4CF6-B0F6-A6107E08E94B}" type="datetime1">
              <a:rPr lang="en-US" smtClean="0"/>
              <a:t>9/24/2025</a:t>
            </a:fld>
            <a:endParaRPr lang="en-US" dirty="0"/>
          </a:p>
        </p:txBody>
      </p:sp>
    </p:spTree>
    <p:extLst>
      <p:ext uri="{BB962C8B-B14F-4D97-AF65-F5344CB8AC3E}">
        <p14:creationId xmlns:p14="http://schemas.microsoft.com/office/powerpoint/2010/main" val="3942847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1D304930-166B-4964-B5D5-AF64434E7D4D}"/>
              </a:ext>
            </a:extLst>
          </p:cNvPr>
          <p:cNvSpPr>
            <a:spLocks noGrp="1"/>
          </p:cNvSpPr>
          <p:nvPr>
            <p:ph type="ftr" sz="quarter" idx="11"/>
          </p:nvPr>
        </p:nvSpPr>
        <p:spPr/>
        <p:txBody>
          <a:bodyPr/>
          <a:lstStyle/>
          <a:p>
            <a:r>
              <a:rPr lang="en-US"/>
              <a:t>AL-WM-SG-ML-FGM-25</a:t>
            </a:r>
            <a:endParaRPr lang="en-US" dirty="0"/>
          </a:p>
        </p:txBody>
      </p:sp>
      <p:pic>
        <p:nvPicPr>
          <p:cNvPr id="5" name="Image 4">
            <a:extLst>
              <a:ext uri="{FF2B5EF4-FFF2-40B4-BE49-F238E27FC236}">
                <a16:creationId xmlns:a16="http://schemas.microsoft.com/office/drawing/2014/main" id="{8682015C-D3D6-43F7-B430-84DAD4EA09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273309" y="-1257085"/>
            <a:ext cx="4237343" cy="8136905"/>
          </a:xfrm>
          <a:prstGeom prst="rect">
            <a:avLst/>
          </a:prstGeom>
        </p:spPr>
      </p:pic>
      <p:sp>
        <p:nvSpPr>
          <p:cNvPr id="2" name="Espace réservé de la date 1">
            <a:extLst>
              <a:ext uri="{FF2B5EF4-FFF2-40B4-BE49-F238E27FC236}">
                <a16:creationId xmlns:a16="http://schemas.microsoft.com/office/drawing/2014/main" id="{988479BD-14D9-4D93-B392-C66E9D29E8DE}"/>
              </a:ext>
            </a:extLst>
          </p:cNvPr>
          <p:cNvSpPr>
            <a:spLocks noGrp="1"/>
          </p:cNvSpPr>
          <p:nvPr>
            <p:ph type="dt" sz="half" idx="10"/>
          </p:nvPr>
        </p:nvSpPr>
        <p:spPr/>
        <p:txBody>
          <a:bodyPr/>
          <a:lstStyle/>
          <a:p>
            <a:fld id="{CDE14462-8580-4BA3-B450-03432A251812}" type="datetime1">
              <a:rPr lang="en-US" smtClean="0"/>
              <a:t>9/24/2025</a:t>
            </a:fld>
            <a:endParaRPr lang="en-US" dirty="0"/>
          </a:p>
        </p:txBody>
      </p:sp>
      <p:pic>
        <p:nvPicPr>
          <p:cNvPr id="6" name="Image 5" descr=" ">
            <a:extLst>
              <a:ext uri="{FF2B5EF4-FFF2-40B4-BE49-F238E27FC236}">
                <a16:creationId xmlns:a16="http://schemas.microsoft.com/office/drawing/2014/main" id="{8B7915E2-A9D4-43DB-9105-73FDAFADD2A8}"/>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580314" y="6399659"/>
            <a:ext cx="563686"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43908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283A2CC-B8ED-4AF1-B04D-83D55B53F3B7}"/>
              </a:ext>
            </a:extLst>
          </p:cNvPr>
          <p:cNvSpPr>
            <a:spLocks noGrp="1"/>
          </p:cNvSpPr>
          <p:nvPr>
            <p:ph type="title"/>
          </p:nvPr>
        </p:nvSpPr>
        <p:spPr>
          <a:xfrm>
            <a:off x="822960" y="263527"/>
            <a:ext cx="7520940" cy="725379"/>
          </a:xfrm>
        </p:spPr>
        <p:txBody>
          <a:bodyPr/>
          <a:lstStyle/>
          <a:p>
            <a:r>
              <a:rPr lang="fr-FR" dirty="0"/>
              <a:t>Rôle du rachis</a:t>
            </a:r>
          </a:p>
        </p:txBody>
      </p:sp>
      <p:sp>
        <p:nvSpPr>
          <p:cNvPr id="4" name="Espace réservé du contenu 3">
            <a:extLst>
              <a:ext uri="{FF2B5EF4-FFF2-40B4-BE49-F238E27FC236}">
                <a16:creationId xmlns:a16="http://schemas.microsoft.com/office/drawing/2014/main" id="{74FEEB68-F582-4A89-AED1-83A7CCCC5525}"/>
              </a:ext>
            </a:extLst>
          </p:cNvPr>
          <p:cNvSpPr>
            <a:spLocks noGrp="1"/>
          </p:cNvSpPr>
          <p:nvPr>
            <p:ph idx="1"/>
          </p:nvPr>
        </p:nvSpPr>
        <p:spPr>
          <a:xfrm>
            <a:off x="791398" y="2210859"/>
            <a:ext cx="7543800" cy="3239450"/>
          </a:xfrm>
        </p:spPr>
        <p:txBody>
          <a:bodyPr>
            <a:normAutofit/>
          </a:bodyPr>
          <a:lstStyle/>
          <a:p>
            <a:pPr>
              <a:buFont typeface="Wingdings" panose="05000000000000000000" pitchFamily="2" charset="2"/>
              <a:buChar char="Ø"/>
            </a:pPr>
            <a:r>
              <a:rPr lang="fr-FR" sz="2400" b="1" dirty="0"/>
              <a:t>Protection du SNC </a:t>
            </a:r>
            <a:r>
              <a:rPr lang="fr-FR" sz="2400" dirty="0"/>
              <a:t>: canal osseux dur et articulé au travers duquel se trouve la moelle épinière ;</a:t>
            </a:r>
          </a:p>
          <a:p>
            <a:pPr>
              <a:buFont typeface="Wingdings" panose="05000000000000000000" pitchFamily="2" charset="2"/>
              <a:buChar char="Ø"/>
            </a:pPr>
            <a:endParaRPr lang="fr-FR" sz="2400" dirty="0"/>
          </a:p>
          <a:p>
            <a:pPr marL="0" indent="0">
              <a:buNone/>
            </a:pPr>
            <a:endParaRPr lang="fr-FR" sz="2400" dirty="0"/>
          </a:p>
          <a:p>
            <a:pPr>
              <a:buFont typeface="Wingdings" panose="05000000000000000000" pitchFamily="2" charset="2"/>
              <a:buChar char="Ø"/>
            </a:pPr>
            <a:r>
              <a:rPr lang="fr-FR" sz="2400" b="1" dirty="0"/>
              <a:t>Support des organes </a:t>
            </a:r>
            <a:r>
              <a:rPr lang="fr-FR" sz="2400" dirty="0"/>
              <a:t>: « tuteur » sur lequel sont suspendus par des ligaments l’ensemble des organes contenus dans la cage thoracique et l’abdomen.</a:t>
            </a:r>
          </a:p>
        </p:txBody>
      </p:sp>
      <p:sp>
        <p:nvSpPr>
          <p:cNvPr id="2" name="Espace réservé du pied de page 1">
            <a:extLst>
              <a:ext uri="{FF2B5EF4-FFF2-40B4-BE49-F238E27FC236}">
                <a16:creationId xmlns:a16="http://schemas.microsoft.com/office/drawing/2014/main" id="{523353F6-AA23-4E48-AB69-FAB588C66E8B}"/>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10F45987-4165-4DF7-92DD-1593F5FB5DDA}"/>
              </a:ext>
            </a:extLst>
          </p:cNvPr>
          <p:cNvSpPr>
            <a:spLocks noGrp="1"/>
          </p:cNvSpPr>
          <p:nvPr>
            <p:ph type="dt" sz="half" idx="10"/>
          </p:nvPr>
        </p:nvSpPr>
        <p:spPr/>
        <p:txBody>
          <a:bodyPr/>
          <a:lstStyle/>
          <a:p>
            <a:fld id="{A7A0B5F5-4BB8-4332-A0F4-4714BB8C6529}" type="datetime1">
              <a:rPr lang="en-US" smtClean="0"/>
              <a:t>9/24/2025</a:t>
            </a:fld>
            <a:endParaRPr lang="en-US" dirty="0"/>
          </a:p>
        </p:txBody>
      </p:sp>
    </p:spTree>
    <p:extLst>
      <p:ext uri="{BB962C8B-B14F-4D97-AF65-F5344CB8AC3E}">
        <p14:creationId xmlns:p14="http://schemas.microsoft.com/office/powerpoint/2010/main" val="1323425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98F792BD-9E4C-49BD-B43D-344F067D6D88}"/>
              </a:ext>
            </a:extLst>
          </p:cNvPr>
          <p:cNvSpPr>
            <a:spLocks noGrp="1"/>
          </p:cNvSpPr>
          <p:nvPr>
            <p:ph type="ftr" sz="quarter" idx="11"/>
          </p:nvPr>
        </p:nvSpPr>
        <p:spPr/>
        <p:txBody>
          <a:bodyPr/>
          <a:lstStyle/>
          <a:p>
            <a:r>
              <a:rPr lang="en-US"/>
              <a:t>AL-WM-SG-ML-FGM-25</a:t>
            </a:r>
            <a:endParaRPr lang="en-US" dirty="0"/>
          </a:p>
        </p:txBody>
      </p:sp>
      <p:pic>
        <p:nvPicPr>
          <p:cNvPr id="5" name="Image 4">
            <a:extLst>
              <a:ext uri="{FF2B5EF4-FFF2-40B4-BE49-F238E27FC236}">
                <a16:creationId xmlns:a16="http://schemas.microsoft.com/office/drawing/2014/main" id="{858DCC83-8922-4E57-A2B3-5D2823180366}"/>
              </a:ext>
            </a:extLst>
          </p:cNvPr>
          <p:cNvPicPr>
            <a:picLocks noChangeAspect="1"/>
          </p:cNvPicPr>
          <p:nvPr/>
        </p:nvPicPr>
        <p:blipFill>
          <a:blip r:embed="rId2"/>
          <a:stretch>
            <a:fillRect/>
          </a:stretch>
        </p:blipFill>
        <p:spPr>
          <a:xfrm>
            <a:off x="1475656" y="404664"/>
            <a:ext cx="5898276" cy="5681696"/>
          </a:xfrm>
          <a:prstGeom prst="rect">
            <a:avLst/>
          </a:prstGeom>
        </p:spPr>
      </p:pic>
      <p:sp>
        <p:nvSpPr>
          <p:cNvPr id="2" name="Espace réservé de la date 1">
            <a:extLst>
              <a:ext uri="{FF2B5EF4-FFF2-40B4-BE49-F238E27FC236}">
                <a16:creationId xmlns:a16="http://schemas.microsoft.com/office/drawing/2014/main" id="{5BAFD0A9-BD8E-4D88-854A-81704177C2D5}"/>
              </a:ext>
            </a:extLst>
          </p:cNvPr>
          <p:cNvSpPr>
            <a:spLocks noGrp="1"/>
          </p:cNvSpPr>
          <p:nvPr>
            <p:ph type="dt" sz="half" idx="10"/>
          </p:nvPr>
        </p:nvSpPr>
        <p:spPr/>
        <p:txBody>
          <a:bodyPr/>
          <a:lstStyle/>
          <a:p>
            <a:fld id="{AC26F824-9145-4452-AAC4-7F77B34EEF78}" type="datetime1">
              <a:rPr lang="en-US" smtClean="0"/>
              <a:t>9/24/2025</a:t>
            </a:fld>
            <a:endParaRPr lang="en-US" dirty="0"/>
          </a:p>
        </p:txBody>
      </p:sp>
      <p:pic>
        <p:nvPicPr>
          <p:cNvPr id="6" name="Image 5" descr=" ">
            <a:extLst>
              <a:ext uri="{FF2B5EF4-FFF2-40B4-BE49-F238E27FC236}">
                <a16:creationId xmlns:a16="http://schemas.microsoft.com/office/drawing/2014/main" id="{D7B35644-8C5F-4585-B5EC-F7BC60765ACC}"/>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604448" y="6406677"/>
            <a:ext cx="539552" cy="45132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2429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28D7359-3EA5-4A1F-BA78-56261862C25C}"/>
              </a:ext>
            </a:extLst>
          </p:cNvPr>
          <p:cNvSpPr>
            <a:spLocks noGrp="1"/>
          </p:cNvSpPr>
          <p:nvPr>
            <p:ph type="title"/>
          </p:nvPr>
        </p:nvSpPr>
        <p:spPr/>
        <p:txBody>
          <a:bodyPr/>
          <a:lstStyle/>
          <a:p>
            <a:r>
              <a:rPr lang="fr-FR" dirty="0"/>
              <a:t>La vertèbre</a:t>
            </a:r>
          </a:p>
        </p:txBody>
      </p:sp>
      <p:sp>
        <p:nvSpPr>
          <p:cNvPr id="4" name="Espace réservé du contenu 3">
            <a:extLst>
              <a:ext uri="{FF2B5EF4-FFF2-40B4-BE49-F238E27FC236}">
                <a16:creationId xmlns:a16="http://schemas.microsoft.com/office/drawing/2014/main" id="{91B825BE-3C40-4181-8AC8-ADBE9B88C378}"/>
              </a:ext>
            </a:extLst>
          </p:cNvPr>
          <p:cNvSpPr>
            <a:spLocks noGrp="1"/>
          </p:cNvSpPr>
          <p:nvPr>
            <p:ph idx="1"/>
          </p:nvPr>
        </p:nvSpPr>
        <p:spPr>
          <a:xfrm>
            <a:off x="804844" y="3063875"/>
            <a:ext cx="7543800" cy="1583266"/>
          </a:xfrm>
        </p:spPr>
        <p:txBody>
          <a:bodyPr>
            <a:normAutofit/>
          </a:bodyPr>
          <a:lstStyle/>
          <a:p>
            <a:pPr>
              <a:buFont typeface="Wingdings" panose="05000000000000000000" pitchFamily="2" charset="2"/>
              <a:buChar char="Ø"/>
            </a:pPr>
            <a:r>
              <a:rPr lang="fr-FR" sz="2400" dirty="0"/>
              <a:t>Maillon de la chaîne formé par le rachis </a:t>
            </a:r>
          </a:p>
          <a:p>
            <a:pPr>
              <a:buFont typeface="Wingdings" panose="05000000000000000000" pitchFamily="2" charset="2"/>
              <a:buChar char="Ø"/>
            </a:pPr>
            <a:r>
              <a:rPr lang="fr-FR" sz="2400" dirty="0"/>
              <a:t> Elles s’empilent les unes sur les autres et sont stabilisées mécaniquement par différentes structures osseuses : le corps vertébral et les processus articulaires postérieurs</a:t>
            </a:r>
          </a:p>
        </p:txBody>
      </p:sp>
      <p:sp>
        <p:nvSpPr>
          <p:cNvPr id="2" name="Espace réservé du pied de page 1">
            <a:extLst>
              <a:ext uri="{FF2B5EF4-FFF2-40B4-BE49-F238E27FC236}">
                <a16:creationId xmlns:a16="http://schemas.microsoft.com/office/drawing/2014/main" id="{50D25305-2E77-4B3C-88CD-C8DB85509583}"/>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938E3238-A4FC-4B25-99A9-5613634D40CB}"/>
              </a:ext>
            </a:extLst>
          </p:cNvPr>
          <p:cNvSpPr>
            <a:spLocks noGrp="1"/>
          </p:cNvSpPr>
          <p:nvPr>
            <p:ph type="dt" sz="half" idx="10"/>
          </p:nvPr>
        </p:nvSpPr>
        <p:spPr/>
        <p:txBody>
          <a:bodyPr/>
          <a:lstStyle/>
          <a:p>
            <a:fld id="{39A83369-C952-4FC9-9AF3-8236DB615273}" type="datetime1">
              <a:rPr lang="en-US" smtClean="0"/>
              <a:t>9/24/2025</a:t>
            </a:fld>
            <a:endParaRPr lang="en-US" dirty="0"/>
          </a:p>
        </p:txBody>
      </p:sp>
    </p:spTree>
    <p:extLst>
      <p:ext uri="{BB962C8B-B14F-4D97-AF65-F5344CB8AC3E}">
        <p14:creationId xmlns:p14="http://schemas.microsoft.com/office/powerpoint/2010/main" val="3496431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7490364B-0D99-40AB-9959-950E3C5E4339}"/>
              </a:ext>
            </a:extLst>
          </p:cNvPr>
          <p:cNvSpPr>
            <a:spLocks noGrp="1"/>
          </p:cNvSpPr>
          <p:nvPr>
            <p:ph type="ftr" sz="quarter" idx="11"/>
          </p:nvPr>
        </p:nvSpPr>
        <p:spPr/>
        <p:txBody>
          <a:bodyPr/>
          <a:lstStyle/>
          <a:p>
            <a:r>
              <a:rPr lang="en-US"/>
              <a:t>AL-WM-SG-ML-FGM-25</a:t>
            </a:r>
            <a:endParaRPr lang="en-US" dirty="0"/>
          </a:p>
        </p:txBody>
      </p:sp>
      <p:pic>
        <p:nvPicPr>
          <p:cNvPr id="7" name="Espace réservé du contenu 6">
            <a:extLst>
              <a:ext uri="{FF2B5EF4-FFF2-40B4-BE49-F238E27FC236}">
                <a16:creationId xmlns:a16="http://schemas.microsoft.com/office/drawing/2014/main" id="{7ABC9F3A-75F7-4BA3-A76D-424BC6F3C0CF}"/>
              </a:ext>
            </a:extLst>
          </p:cNvPr>
          <p:cNvPicPr>
            <a:picLocks noGrp="1" noChangeAspect="1"/>
          </p:cNvPicPr>
          <p:nvPr>
            <p:ph idx="4294967295"/>
          </p:nvPr>
        </p:nvPicPr>
        <p:blipFill>
          <a:blip r:embed="rId2"/>
          <a:stretch>
            <a:fillRect/>
          </a:stretch>
        </p:blipFill>
        <p:spPr>
          <a:xfrm>
            <a:off x="1619672" y="260648"/>
            <a:ext cx="6323012" cy="5976938"/>
          </a:xfrm>
          <a:prstGeom prst="rect">
            <a:avLst/>
          </a:prstGeom>
        </p:spPr>
      </p:pic>
      <p:sp>
        <p:nvSpPr>
          <p:cNvPr id="2" name="Espace réservé de la date 1">
            <a:extLst>
              <a:ext uri="{FF2B5EF4-FFF2-40B4-BE49-F238E27FC236}">
                <a16:creationId xmlns:a16="http://schemas.microsoft.com/office/drawing/2014/main" id="{224DDAF3-16FD-49F7-97AE-0B165D8856F4}"/>
              </a:ext>
            </a:extLst>
          </p:cNvPr>
          <p:cNvSpPr>
            <a:spLocks noGrp="1"/>
          </p:cNvSpPr>
          <p:nvPr>
            <p:ph type="dt" sz="half" idx="10"/>
          </p:nvPr>
        </p:nvSpPr>
        <p:spPr/>
        <p:txBody>
          <a:bodyPr/>
          <a:lstStyle/>
          <a:p>
            <a:fld id="{16CE1FA0-DC44-4F45-AE2E-6857DACD2E3C}" type="datetime1">
              <a:rPr lang="en-US" smtClean="0"/>
              <a:t>9/24/2025</a:t>
            </a:fld>
            <a:endParaRPr lang="en-US" dirty="0"/>
          </a:p>
        </p:txBody>
      </p:sp>
      <p:pic>
        <p:nvPicPr>
          <p:cNvPr id="5" name="Image 4" descr=" ">
            <a:extLst>
              <a:ext uri="{FF2B5EF4-FFF2-40B4-BE49-F238E27FC236}">
                <a16:creationId xmlns:a16="http://schemas.microsoft.com/office/drawing/2014/main" id="{7BA89974-B164-4601-955C-5A1CB4AEEE5F}"/>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532440" y="6372285"/>
            <a:ext cx="611560" cy="48571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20817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38F7550-3EB7-47C5-9CDC-B933A2E36A38}"/>
              </a:ext>
            </a:extLst>
          </p:cNvPr>
          <p:cNvSpPr>
            <a:spLocks noGrp="1"/>
          </p:cNvSpPr>
          <p:nvPr>
            <p:ph type="title"/>
          </p:nvPr>
        </p:nvSpPr>
        <p:spPr/>
        <p:txBody>
          <a:bodyPr/>
          <a:lstStyle/>
          <a:p>
            <a:r>
              <a:rPr lang="fr-FR" dirty="0"/>
              <a:t>La vertèbre</a:t>
            </a:r>
          </a:p>
        </p:txBody>
      </p:sp>
      <p:sp>
        <p:nvSpPr>
          <p:cNvPr id="4" name="Espace réservé du contenu 3">
            <a:extLst>
              <a:ext uri="{FF2B5EF4-FFF2-40B4-BE49-F238E27FC236}">
                <a16:creationId xmlns:a16="http://schemas.microsoft.com/office/drawing/2014/main" id="{60F3E71B-3C24-4ED3-8DD8-2A973649A34B}"/>
              </a:ext>
            </a:extLst>
          </p:cNvPr>
          <p:cNvSpPr>
            <a:spLocks noGrp="1"/>
          </p:cNvSpPr>
          <p:nvPr>
            <p:ph idx="1"/>
          </p:nvPr>
        </p:nvSpPr>
        <p:spPr>
          <a:xfrm>
            <a:off x="800100" y="2273844"/>
            <a:ext cx="7543800" cy="2879410"/>
          </a:xfrm>
        </p:spPr>
        <p:txBody>
          <a:bodyPr/>
          <a:lstStyle/>
          <a:p>
            <a:pPr>
              <a:buFont typeface="Wingdings" panose="05000000000000000000" pitchFamily="2" charset="2"/>
              <a:buChar char="Ø"/>
            </a:pPr>
            <a:r>
              <a:rPr lang="fr-FR" sz="2000" dirty="0"/>
              <a:t>A chaque étage vertébral, à travers les orifices (foramens) intervertébraux sortent les racines nerveuses.</a:t>
            </a:r>
          </a:p>
          <a:p>
            <a:pPr>
              <a:buFont typeface="Wingdings" panose="05000000000000000000" pitchFamily="2" charset="2"/>
              <a:buChar char="Ø"/>
            </a:pPr>
            <a:r>
              <a:rPr lang="fr-FR" sz="2000" dirty="0"/>
              <a:t>Chaque racine nerveuse est responsable de l’innervation d’un territoire moteur et sensitif.</a:t>
            </a:r>
          </a:p>
          <a:p>
            <a:pPr>
              <a:buFont typeface="Wingdings" panose="05000000000000000000" pitchFamily="2" charset="2"/>
              <a:buChar char="Ø"/>
            </a:pPr>
            <a:r>
              <a:rPr lang="fr-FR" sz="2000" dirty="0"/>
              <a:t>Ce sont des zones sensibles : </a:t>
            </a:r>
          </a:p>
          <a:p>
            <a:pPr lvl="1">
              <a:buFont typeface="Wingdings" panose="05000000000000000000" pitchFamily="2" charset="2"/>
              <a:buChar char="q"/>
            </a:pPr>
            <a:r>
              <a:rPr lang="fr-FR" sz="2000" dirty="0"/>
              <a:t>Si diminution du diamètre (tassement des disques intervertébraux, arthrose) la racine nerveuse se retrouve comprimée provoquant des douleurs irradiantes (sciatiques, névralgies cervico-brachiales…)</a:t>
            </a:r>
          </a:p>
          <a:p>
            <a:pPr marL="0" indent="0">
              <a:buNone/>
            </a:pPr>
            <a:endParaRPr lang="fr-FR" dirty="0"/>
          </a:p>
        </p:txBody>
      </p:sp>
      <p:sp>
        <p:nvSpPr>
          <p:cNvPr id="2" name="Espace réservé du pied de page 1">
            <a:extLst>
              <a:ext uri="{FF2B5EF4-FFF2-40B4-BE49-F238E27FC236}">
                <a16:creationId xmlns:a16="http://schemas.microsoft.com/office/drawing/2014/main" id="{49983BF0-1460-4EE2-A079-71BBFBE5C56F}"/>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EC156679-DB0B-4CE0-92D2-5D2CE3AD51DF}"/>
              </a:ext>
            </a:extLst>
          </p:cNvPr>
          <p:cNvSpPr>
            <a:spLocks noGrp="1"/>
          </p:cNvSpPr>
          <p:nvPr>
            <p:ph type="dt" sz="half" idx="10"/>
          </p:nvPr>
        </p:nvSpPr>
        <p:spPr/>
        <p:txBody>
          <a:bodyPr/>
          <a:lstStyle/>
          <a:p>
            <a:fld id="{0FEE3331-DA3A-4D28-99E9-C05E0078AB8A}" type="datetime1">
              <a:rPr lang="en-US" smtClean="0"/>
              <a:t>9/24/2025</a:t>
            </a:fld>
            <a:endParaRPr lang="en-US" dirty="0"/>
          </a:p>
        </p:txBody>
      </p:sp>
    </p:spTree>
    <p:extLst>
      <p:ext uri="{BB962C8B-B14F-4D97-AF65-F5344CB8AC3E}">
        <p14:creationId xmlns:p14="http://schemas.microsoft.com/office/powerpoint/2010/main" val="2900605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9E912AB2-1605-4BF6-A392-5BDBD1F7CF52}"/>
              </a:ext>
            </a:extLst>
          </p:cNvPr>
          <p:cNvSpPr>
            <a:spLocks noGrp="1"/>
          </p:cNvSpPr>
          <p:nvPr>
            <p:ph type="ftr" sz="quarter" idx="11"/>
          </p:nvPr>
        </p:nvSpPr>
        <p:spPr/>
        <p:txBody>
          <a:bodyPr/>
          <a:lstStyle/>
          <a:p>
            <a:r>
              <a:rPr lang="en-US"/>
              <a:t>AL-WM-SG-ML-FGM-25</a:t>
            </a:r>
            <a:endParaRPr lang="en-US" dirty="0"/>
          </a:p>
        </p:txBody>
      </p:sp>
      <p:pic>
        <p:nvPicPr>
          <p:cNvPr id="6" name="Image 5">
            <a:extLst>
              <a:ext uri="{FF2B5EF4-FFF2-40B4-BE49-F238E27FC236}">
                <a16:creationId xmlns:a16="http://schemas.microsoft.com/office/drawing/2014/main" id="{3E8E9894-25A2-4DA7-9FC6-F6B551F8211F}"/>
              </a:ext>
            </a:extLst>
          </p:cNvPr>
          <p:cNvPicPr>
            <a:picLocks noChangeAspect="1"/>
          </p:cNvPicPr>
          <p:nvPr/>
        </p:nvPicPr>
        <p:blipFill>
          <a:blip r:embed="rId2"/>
          <a:stretch>
            <a:fillRect/>
          </a:stretch>
        </p:blipFill>
        <p:spPr>
          <a:xfrm>
            <a:off x="899592" y="136344"/>
            <a:ext cx="7516863" cy="5956952"/>
          </a:xfrm>
          <a:prstGeom prst="rect">
            <a:avLst/>
          </a:prstGeom>
        </p:spPr>
      </p:pic>
      <p:sp>
        <p:nvSpPr>
          <p:cNvPr id="2" name="Espace réservé de la date 1">
            <a:extLst>
              <a:ext uri="{FF2B5EF4-FFF2-40B4-BE49-F238E27FC236}">
                <a16:creationId xmlns:a16="http://schemas.microsoft.com/office/drawing/2014/main" id="{4CE822FB-DA9A-4D2A-9004-3FD4997D9DA1}"/>
              </a:ext>
            </a:extLst>
          </p:cNvPr>
          <p:cNvSpPr>
            <a:spLocks noGrp="1"/>
          </p:cNvSpPr>
          <p:nvPr>
            <p:ph type="dt" sz="half" idx="10"/>
          </p:nvPr>
        </p:nvSpPr>
        <p:spPr/>
        <p:txBody>
          <a:bodyPr/>
          <a:lstStyle/>
          <a:p>
            <a:fld id="{6587BCAC-5923-458F-85DD-0DC0383AB257}" type="datetime1">
              <a:rPr lang="en-US" smtClean="0"/>
              <a:t>9/24/2025</a:t>
            </a:fld>
            <a:endParaRPr lang="en-US" dirty="0"/>
          </a:p>
        </p:txBody>
      </p:sp>
      <p:pic>
        <p:nvPicPr>
          <p:cNvPr id="5" name="Image 4" descr=" ">
            <a:extLst>
              <a:ext uri="{FF2B5EF4-FFF2-40B4-BE49-F238E27FC236}">
                <a16:creationId xmlns:a16="http://schemas.microsoft.com/office/drawing/2014/main" id="{2EE22012-B221-4B59-96B9-699AFEFE3332}"/>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604448" y="6377173"/>
            <a:ext cx="539552" cy="48082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52713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CDA593F-35AC-481C-9E33-4078AFB98273}"/>
              </a:ext>
            </a:extLst>
          </p:cNvPr>
          <p:cNvSpPr>
            <a:spLocks noGrp="1"/>
          </p:cNvSpPr>
          <p:nvPr>
            <p:ph type="title"/>
          </p:nvPr>
        </p:nvSpPr>
        <p:spPr/>
        <p:txBody>
          <a:bodyPr/>
          <a:lstStyle/>
          <a:p>
            <a:r>
              <a:rPr lang="fr-FR" dirty="0"/>
              <a:t>Le disque intervertébral</a:t>
            </a:r>
          </a:p>
        </p:txBody>
      </p:sp>
      <p:sp>
        <p:nvSpPr>
          <p:cNvPr id="4" name="Espace réservé du contenu 3">
            <a:extLst>
              <a:ext uri="{FF2B5EF4-FFF2-40B4-BE49-F238E27FC236}">
                <a16:creationId xmlns:a16="http://schemas.microsoft.com/office/drawing/2014/main" id="{E8884422-0583-48B6-9D61-A6664E9CE128}"/>
              </a:ext>
            </a:extLst>
          </p:cNvPr>
          <p:cNvSpPr>
            <a:spLocks noGrp="1"/>
          </p:cNvSpPr>
          <p:nvPr>
            <p:ph idx="1"/>
          </p:nvPr>
        </p:nvSpPr>
        <p:spPr>
          <a:xfrm>
            <a:off x="323528" y="1845734"/>
            <a:ext cx="8424936" cy="4463586"/>
          </a:xfrm>
        </p:spPr>
        <p:txBody>
          <a:bodyPr>
            <a:noAutofit/>
          </a:bodyPr>
          <a:lstStyle/>
          <a:p>
            <a:pPr>
              <a:buFont typeface="Wingdings" panose="05000000000000000000" pitchFamily="2" charset="2"/>
              <a:buChar char="Ø"/>
            </a:pPr>
            <a:r>
              <a:rPr lang="fr-FR" sz="1800" dirty="0"/>
              <a:t>Structure fibro-cartilagineuse hydrophile</a:t>
            </a:r>
          </a:p>
          <a:p>
            <a:pPr>
              <a:buFont typeface="Wingdings" panose="05000000000000000000" pitchFamily="2" charset="2"/>
              <a:buChar char="Ø"/>
            </a:pPr>
            <a:r>
              <a:rPr lang="fr-FR" sz="1800" dirty="0"/>
              <a:t>Sépare les corps vertébraux de deux vertèbres juxtaposées</a:t>
            </a:r>
          </a:p>
          <a:p>
            <a:pPr>
              <a:buFont typeface="Wingdings" panose="05000000000000000000" pitchFamily="2" charset="2"/>
              <a:buChar char="Ø"/>
            </a:pPr>
            <a:r>
              <a:rPr lang="fr-FR" sz="1800" dirty="0"/>
              <a:t>Constitué d’un noyaux déformable mais incompressible en son centre et de lamelles concentriques en périphérie</a:t>
            </a:r>
          </a:p>
          <a:p>
            <a:pPr>
              <a:buFont typeface="Wingdings" panose="05000000000000000000" pitchFamily="2" charset="2"/>
              <a:buChar char="Ø"/>
            </a:pPr>
            <a:r>
              <a:rPr lang="fr-FR" sz="1800" b="1" dirty="0"/>
              <a:t>Rôle d’amortisseur hydro-élastique </a:t>
            </a:r>
            <a:r>
              <a:rPr lang="fr-FR" sz="1800" dirty="0"/>
              <a:t>: sous </a:t>
            </a:r>
            <a:r>
              <a:rPr lang="fr-FR" sz="1800"/>
              <a:t>les contraintes </a:t>
            </a:r>
            <a:r>
              <a:rPr lang="fr-FR" sz="1800" dirty="0"/>
              <a:t>de compression le noyau se déforme et pousse les parois élastiques qui l’entourent.</a:t>
            </a:r>
          </a:p>
          <a:p>
            <a:pPr>
              <a:buFont typeface="Wingdings" panose="05000000000000000000" pitchFamily="2" charset="2"/>
              <a:buChar char="Ø"/>
            </a:pPr>
            <a:r>
              <a:rPr lang="fr-FR" sz="1800" dirty="0"/>
              <a:t>Le noyau  central joue le rôle d’un pivot mobile sur lequel les vertèbres basculent en tout sens</a:t>
            </a:r>
          </a:p>
          <a:p>
            <a:pPr>
              <a:buFont typeface="Wingdings" panose="05000000000000000000" pitchFamily="2" charset="2"/>
              <a:buChar char="Ø"/>
            </a:pPr>
            <a:r>
              <a:rPr lang="fr-FR" sz="1800" dirty="0"/>
              <a:t>Le noyau a un comportement élastique et accepte des pressions importantes sans se détériorer</a:t>
            </a:r>
          </a:p>
          <a:p>
            <a:pPr>
              <a:buFont typeface="Wingdings" panose="05000000000000000000" pitchFamily="2" charset="2"/>
              <a:buChar char="Ø"/>
            </a:pPr>
            <a:r>
              <a:rPr lang="fr-FR" sz="1800" dirty="0"/>
              <a:t>Cet équilibre peut être rompu :</a:t>
            </a:r>
          </a:p>
          <a:p>
            <a:pPr lvl="1">
              <a:buFont typeface="Wingdings" panose="05000000000000000000" pitchFamily="2" charset="2"/>
              <a:buChar char="Ø"/>
            </a:pPr>
            <a:r>
              <a:rPr lang="fr-FR" sz="1800" dirty="0"/>
              <a:t>Chute brutale sur les fesses</a:t>
            </a:r>
          </a:p>
          <a:p>
            <a:pPr lvl="1">
              <a:buFont typeface="Wingdings" panose="05000000000000000000" pitchFamily="2" charset="2"/>
              <a:buChar char="Ø"/>
            </a:pPr>
            <a:r>
              <a:rPr lang="fr-FR" sz="1800" dirty="0"/>
              <a:t>Répétitions engendrant une fatigue des matériaux (fibres élastiques circulaires)</a:t>
            </a:r>
          </a:p>
        </p:txBody>
      </p:sp>
      <p:sp>
        <p:nvSpPr>
          <p:cNvPr id="2" name="Espace réservé du pied de page 1">
            <a:extLst>
              <a:ext uri="{FF2B5EF4-FFF2-40B4-BE49-F238E27FC236}">
                <a16:creationId xmlns:a16="http://schemas.microsoft.com/office/drawing/2014/main" id="{18D2C0E8-2408-48C4-BAF7-7CABE2F4B8C2}"/>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54D73BB3-4BA2-426C-BCDE-6A3F08AF54BC}"/>
              </a:ext>
            </a:extLst>
          </p:cNvPr>
          <p:cNvSpPr>
            <a:spLocks noGrp="1"/>
          </p:cNvSpPr>
          <p:nvPr>
            <p:ph type="dt" sz="half" idx="10"/>
          </p:nvPr>
        </p:nvSpPr>
        <p:spPr/>
        <p:txBody>
          <a:bodyPr/>
          <a:lstStyle/>
          <a:p>
            <a:fld id="{9936C6B5-FE8C-4303-8706-DB7450CC65F1}" type="datetime1">
              <a:rPr lang="en-US" smtClean="0"/>
              <a:t>9/24/2025</a:t>
            </a:fld>
            <a:endParaRPr lang="en-US" dirty="0"/>
          </a:p>
        </p:txBody>
      </p:sp>
    </p:spTree>
    <p:extLst>
      <p:ext uri="{BB962C8B-B14F-4D97-AF65-F5344CB8AC3E}">
        <p14:creationId xmlns:p14="http://schemas.microsoft.com/office/powerpoint/2010/main" val="2625893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58C90191-2C18-4035-964B-DC705CBAC173}"/>
              </a:ext>
            </a:extLst>
          </p:cNvPr>
          <p:cNvSpPr>
            <a:spLocks noGrp="1"/>
          </p:cNvSpPr>
          <p:nvPr>
            <p:ph type="ftr" sz="quarter" idx="11"/>
          </p:nvPr>
        </p:nvSpPr>
        <p:spPr/>
        <p:txBody>
          <a:bodyPr/>
          <a:lstStyle/>
          <a:p>
            <a:r>
              <a:rPr lang="en-US"/>
              <a:t>AL-WM-SG-ML-FGM-25</a:t>
            </a:r>
            <a:endParaRPr lang="en-US" dirty="0"/>
          </a:p>
        </p:txBody>
      </p:sp>
      <p:pic>
        <p:nvPicPr>
          <p:cNvPr id="6" name="Image 5">
            <a:extLst>
              <a:ext uri="{FF2B5EF4-FFF2-40B4-BE49-F238E27FC236}">
                <a16:creationId xmlns:a16="http://schemas.microsoft.com/office/drawing/2014/main" id="{5EEA97FE-9BC2-414D-90ED-47AFBDD23477}"/>
              </a:ext>
            </a:extLst>
          </p:cNvPr>
          <p:cNvPicPr>
            <a:picLocks noChangeAspect="1"/>
          </p:cNvPicPr>
          <p:nvPr/>
        </p:nvPicPr>
        <p:blipFill>
          <a:blip r:embed="rId2"/>
          <a:stretch>
            <a:fillRect/>
          </a:stretch>
        </p:blipFill>
        <p:spPr>
          <a:xfrm>
            <a:off x="1133699" y="1700808"/>
            <a:ext cx="6876602" cy="3240360"/>
          </a:xfrm>
          <a:prstGeom prst="rect">
            <a:avLst/>
          </a:prstGeom>
        </p:spPr>
      </p:pic>
      <p:sp>
        <p:nvSpPr>
          <p:cNvPr id="2" name="Espace réservé de la date 1">
            <a:extLst>
              <a:ext uri="{FF2B5EF4-FFF2-40B4-BE49-F238E27FC236}">
                <a16:creationId xmlns:a16="http://schemas.microsoft.com/office/drawing/2014/main" id="{3F57F582-F0C0-4134-A620-7E212178D62B}"/>
              </a:ext>
            </a:extLst>
          </p:cNvPr>
          <p:cNvSpPr>
            <a:spLocks noGrp="1"/>
          </p:cNvSpPr>
          <p:nvPr>
            <p:ph type="dt" sz="half" idx="10"/>
          </p:nvPr>
        </p:nvSpPr>
        <p:spPr/>
        <p:txBody>
          <a:bodyPr/>
          <a:lstStyle/>
          <a:p>
            <a:fld id="{DDC7216A-B739-4315-9473-9D4C022615B3}" type="datetime1">
              <a:rPr lang="en-US" smtClean="0"/>
              <a:t>9/24/2025</a:t>
            </a:fld>
            <a:endParaRPr lang="en-US" dirty="0"/>
          </a:p>
        </p:txBody>
      </p:sp>
      <p:pic>
        <p:nvPicPr>
          <p:cNvPr id="5" name="Image 4" descr=" ">
            <a:extLst>
              <a:ext uri="{FF2B5EF4-FFF2-40B4-BE49-F238E27FC236}">
                <a16:creationId xmlns:a16="http://schemas.microsoft.com/office/drawing/2014/main" id="{4C5E3D7A-4E71-49F0-BDF8-DD09187EBA4E}"/>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532440" y="6381328"/>
            <a:ext cx="600441" cy="47667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40985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A294E5-0E3B-4AFC-B4D2-22EC7F434B6C}"/>
              </a:ext>
            </a:extLst>
          </p:cNvPr>
          <p:cNvSpPr>
            <a:spLocks noGrp="1"/>
          </p:cNvSpPr>
          <p:nvPr>
            <p:ph type="title"/>
          </p:nvPr>
        </p:nvSpPr>
        <p:spPr/>
        <p:txBody>
          <a:bodyPr/>
          <a:lstStyle/>
          <a:p>
            <a:r>
              <a:rPr lang="fr-FR" dirty="0"/>
              <a:t>Physiopathologie</a:t>
            </a:r>
          </a:p>
        </p:txBody>
      </p:sp>
      <p:sp>
        <p:nvSpPr>
          <p:cNvPr id="3" name="Espace réservé du contenu 2">
            <a:extLst>
              <a:ext uri="{FF2B5EF4-FFF2-40B4-BE49-F238E27FC236}">
                <a16:creationId xmlns:a16="http://schemas.microsoft.com/office/drawing/2014/main" id="{6DB55413-FBA4-47FD-A3CA-45BC65A83260}"/>
              </a:ext>
            </a:extLst>
          </p:cNvPr>
          <p:cNvSpPr>
            <a:spLocks noGrp="1"/>
          </p:cNvSpPr>
          <p:nvPr>
            <p:ph idx="1"/>
          </p:nvPr>
        </p:nvSpPr>
        <p:spPr>
          <a:xfrm>
            <a:off x="800100" y="2348880"/>
            <a:ext cx="7543800" cy="3095434"/>
          </a:xfrm>
        </p:spPr>
        <p:txBody>
          <a:bodyPr/>
          <a:lstStyle/>
          <a:p>
            <a:r>
              <a:rPr lang="fr-FR" sz="2400" b="1" dirty="0"/>
              <a:t>Le risque rachidien représente le risque majeur pour le soignant lors de la manutention de personnes.</a:t>
            </a:r>
          </a:p>
          <a:p>
            <a:r>
              <a:rPr lang="fr-FR" sz="2400" dirty="0"/>
              <a:t>Les risques sont à :</a:t>
            </a:r>
          </a:p>
          <a:p>
            <a:pPr>
              <a:buFont typeface="Wingdings" panose="05000000000000000000" pitchFamily="2" charset="2"/>
              <a:buChar char="Ø"/>
            </a:pPr>
            <a:r>
              <a:rPr lang="fr-FR" sz="2400" dirty="0"/>
              <a:t>Court</a:t>
            </a:r>
          </a:p>
          <a:p>
            <a:pPr>
              <a:buFont typeface="Wingdings" panose="05000000000000000000" pitchFamily="2" charset="2"/>
              <a:buChar char="Ø"/>
            </a:pPr>
            <a:r>
              <a:rPr lang="fr-FR" sz="2400" dirty="0"/>
              <a:t>Moyen</a:t>
            </a:r>
          </a:p>
          <a:p>
            <a:pPr>
              <a:buFont typeface="Wingdings" panose="05000000000000000000" pitchFamily="2" charset="2"/>
              <a:buChar char="Ø"/>
            </a:pPr>
            <a:r>
              <a:rPr lang="fr-FR" sz="2400" dirty="0"/>
              <a:t>Long terme</a:t>
            </a:r>
          </a:p>
          <a:p>
            <a:pPr>
              <a:buFont typeface="Wingdings" panose="05000000000000000000" pitchFamily="2" charset="2"/>
              <a:buChar char="q"/>
            </a:pPr>
            <a:endParaRPr lang="fr-FR" dirty="0"/>
          </a:p>
        </p:txBody>
      </p:sp>
      <p:sp>
        <p:nvSpPr>
          <p:cNvPr id="4" name="Espace réservé du pied de page 3">
            <a:extLst>
              <a:ext uri="{FF2B5EF4-FFF2-40B4-BE49-F238E27FC236}">
                <a16:creationId xmlns:a16="http://schemas.microsoft.com/office/drawing/2014/main" id="{3814760C-30BD-453B-8A74-E20C68B9EA44}"/>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1CC03998-C889-4486-B4DC-71784C1CEB7C}"/>
              </a:ext>
            </a:extLst>
          </p:cNvPr>
          <p:cNvSpPr>
            <a:spLocks noGrp="1"/>
          </p:cNvSpPr>
          <p:nvPr>
            <p:ph type="dt" sz="half" idx="10"/>
          </p:nvPr>
        </p:nvSpPr>
        <p:spPr/>
        <p:txBody>
          <a:bodyPr/>
          <a:lstStyle/>
          <a:p>
            <a:fld id="{778B5D91-683A-4646-BB64-F4C72F5B5A9F}" type="datetime1">
              <a:rPr lang="en-US" smtClean="0"/>
              <a:t>9/24/2025</a:t>
            </a:fld>
            <a:endParaRPr lang="en-US" dirty="0"/>
          </a:p>
        </p:txBody>
      </p:sp>
    </p:spTree>
    <p:extLst>
      <p:ext uri="{BB962C8B-B14F-4D97-AF65-F5344CB8AC3E}">
        <p14:creationId xmlns:p14="http://schemas.microsoft.com/office/powerpoint/2010/main" val="589063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C96047-BB36-4BE5-92FE-BDD6BDED425F}"/>
              </a:ext>
            </a:extLst>
          </p:cNvPr>
          <p:cNvSpPr>
            <a:spLocks noGrp="1"/>
          </p:cNvSpPr>
          <p:nvPr>
            <p:ph type="title"/>
          </p:nvPr>
        </p:nvSpPr>
        <p:spPr/>
        <p:txBody>
          <a:bodyPr/>
          <a:lstStyle/>
          <a:p>
            <a:r>
              <a:rPr lang="fr-FR" dirty="0"/>
              <a:t>Les contraintes appliquées au rachis</a:t>
            </a:r>
          </a:p>
        </p:txBody>
      </p:sp>
      <p:sp>
        <p:nvSpPr>
          <p:cNvPr id="3" name="Espace réservé du contenu 2">
            <a:extLst>
              <a:ext uri="{FF2B5EF4-FFF2-40B4-BE49-F238E27FC236}">
                <a16:creationId xmlns:a16="http://schemas.microsoft.com/office/drawing/2014/main" id="{C1D3A434-AA8E-460B-996B-ABA60738FD33}"/>
              </a:ext>
            </a:extLst>
          </p:cNvPr>
          <p:cNvSpPr>
            <a:spLocks noGrp="1"/>
          </p:cNvSpPr>
          <p:nvPr>
            <p:ph idx="1"/>
          </p:nvPr>
        </p:nvSpPr>
        <p:spPr>
          <a:xfrm>
            <a:off x="837532" y="1844824"/>
            <a:ext cx="7543800" cy="4023360"/>
          </a:xfrm>
        </p:spPr>
        <p:txBody>
          <a:bodyPr/>
          <a:lstStyle/>
          <a:p>
            <a:r>
              <a:rPr lang="fr-FR" sz="2000" dirty="0"/>
              <a:t>Ces contraintes sont fonction de la position du rachis et du poids supporté par celui-ci.</a:t>
            </a:r>
          </a:p>
          <a:p>
            <a:r>
              <a:rPr lang="fr-FR" sz="2000" dirty="0"/>
              <a:t>Exemples de contraintes exercées sur L4-L5 pour différentes positions de la vie courante :</a:t>
            </a:r>
          </a:p>
          <a:p>
            <a:r>
              <a:rPr lang="fr-FR" sz="2000" b="1" dirty="0"/>
              <a:t>Plus le rachis est en position d’enroulement antérieur, plus la contrainte exercée sur le disque est importante</a:t>
            </a:r>
          </a:p>
          <a:p>
            <a:endParaRPr lang="fr-FR" b="1" dirty="0"/>
          </a:p>
          <a:p>
            <a:endParaRPr lang="fr-FR" b="1" dirty="0"/>
          </a:p>
          <a:p>
            <a:endParaRPr lang="fr-FR" b="1" dirty="0"/>
          </a:p>
          <a:p>
            <a:endParaRPr lang="fr-FR" b="1" dirty="0"/>
          </a:p>
          <a:p>
            <a:endParaRPr lang="fr-FR" b="1" dirty="0"/>
          </a:p>
          <a:p>
            <a:endParaRPr lang="fr-FR" b="1" dirty="0"/>
          </a:p>
          <a:p>
            <a:endParaRPr lang="fr-FR" b="1" dirty="0"/>
          </a:p>
          <a:p>
            <a:endParaRPr lang="fr-FR" b="1" dirty="0"/>
          </a:p>
        </p:txBody>
      </p:sp>
      <p:sp>
        <p:nvSpPr>
          <p:cNvPr id="4" name="Espace réservé du pied de page 3">
            <a:extLst>
              <a:ext uri="{FF2B5EF4-FFF2-40B4-BE49-F238E27FC236}">
                <a16:creationId xmlns:a16="http://schemas.microsoft.com/office/drawing/2014/main" id="{55B79C27-1767-45CE-94F1-DA8987565472}"/>
              </a:ext>
            </a:extLst>
          </p:cNvPr>
          <p:cNvSpPr>
            <a:spLocks noGrp="1"/>
          </p:cNvSpPr>
          <p:nvPr>
            <p:ph type="ftr" sz="quarter" idx="11"/>
          </p:nvPr>
        </p:nvSpPr>
        <p:spPr/>
        <p:txBody>
          <a:bodyPr/>
          <a:lstStyle/>
          <a:p>
            <a:r>
              <a:rPr lang="en-US"/>
              <a:t>AL-WM-SG-ML-FGM-25</a:t>
            </a:r>
            <a:endParaRPr lang="en-US" dirty="0"/>
          </a:p>
        </p:txBody>
      </p:sp>
      <p:pic>
        <p:nvPicPr>
          <p:cNvPr id="5" name="Image 4">
            <a:extLst>
              <a:ext uri="{FF2B5EF4-FFF2-40B4-BE49-F238E27FC236}">
                <a16:creationId xmlns:a16="http://schemas.microsoft.com/office/drawing/2014/main" id="{950BD855-EF71-4286-BC6A-5FE7B0696C14}"/>
              </a:ext>
            </a:extLst>
          </p:cNvPr>
          <p:cNvPicPr>
            <a:picLocks noChangeAspect="1"/>
          </p:cNvPicPr>
          <p:nvPr/>
        </p:nvPicPr>
        <p:blipFill rotWithShape="1">
          <a:blip r:embed="rId2"/>
          <a:srcRect l="9051" t="9285"/>
          <a:stretch/>
        </p:blipFill>
        <p:spPr>
          <a:xfrm>
            <a:off x="2123728" y="3931737"/>
            <a:ext cx="4429922" cy="2232248"/>
          </a:xfrm>
          <a:prstGeom prst="rect">
            <a:avLst/>
          </a:prstGeom>
        </p:spPr>
      </p:pic>
      <p:sp>
        <p:nvSpPr>
          <p:cNvPr id="6" name="Espace réservé de la date 5">
            <a:extLst>
              <a:ext uri="{FF2B5EF4-FFF2-40B4-BE49-F238E27FC236}">
                <a16:creationId xmlns:a16="http://schemas.microsoft.com/office/drawing/2014/main" id="{194D0179-42F4-4B79-ACD2-993DB03EF7FA}"/>
              </a:ext>
            </a:extLst>
          </p:cNvPr>
          <p:cNvSpPr>
            <a:spLocks noGrp="1"/>
          </p:cNvSpPr>
          <p:nvPr>
            <p:ph type="dt" sz="half" idx="10"/>
          </p:nvPr>
        </p:nvSpPr>
        <p:spPr/>
        <p:txBody>
          <a:bodyPr/>
          <a:lstStyle/>
          <a:p>
            <a:fld id="{44E27708-EB65-40F3-97F4-3B3A2CD983AD}" type="datetime1">
              <a:rPr lang="en-US" smtClean="0"/>
              <a:t>9/24/2025</a:t>
            </a:fld>
            <a:endParaRPr lang="en-US" dirty="0"/>
          </a:p>
        </p:txBody>
      </p:sp>
    </p:spTree>
    <p:extLst>
      <p:ext uri="{BB962C8B-B14F-4D97-AF65-F5344CB8AC3E}">
        <p14:creationId xmlns:p14="http://schemas.microsoft.com/office/powerpoint/2010/main" val="3688808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64A60FA0-EFA9-409B-9DA4-717AEA1DDA42}"/>
              </a:ext>
            </a:extLst>
          </p:cNvPr>
          <p:cNvSpPr>
            <a:spLocks noGrp="1"/>
          </p:cNvSpPr>
          <p:nvPr>
            <p:ph type="ftr" sz="quarter" idx="11"/>
          </p:nvPr>
        </p:nvSpPr>
        <p:spPr/>
        <p:txBody>
          <a:bodyPr/>
          <a:lstStyle/>
          <a:p>
            <a:r>
              <a:rPr lang="en-US"/>
              <a:t>AL-WM-SG-ML-FGM-25</a:t>
            </a:r>
            <a:endParaRPr lang="en-US" dirty="0"/>
          </a:p>
        </p:txBody>
      </p:sp>
      <p:pic>
        <p:nvPicPr>
          <p:cNvPr id="1026" name="Picture 2" descr="ii_19225b1fb8ef36008941">
            <a:extLst>
              <a:ext uri="{FF2B5EF4-FFF2-40B4-BE49-F238E27FC236}">
                <a16:creationId xmlns:a16="http://schemas.microsoft.com/office/drawing/2014/main" id="{33231F63-9A2D-44A3-A972-2DEE4AE57D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838128" y="-597768"/>
            <a:ext cx="3219450" cy="824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e la date 1">
            <a:extLst>
              <a:ext uri="{FF2B5EF4-FFF2-40B4-BE49-F238E27FC236}">
                <a16:creationId xmlns:a16="http://schemas.microsoft.com/office/drawing/2014/main" id="{CA663702-9220-4347-A74A-4D4382AC10B7}"/>
              </a:ext>
            </a:extLst>
          </p:cNvPr>
          <p:cNvSpPr>
            <a:spLocks noGrp="1"/>
          </p:cNvSpPr>
          <p:nvPr>
            <p:ph type="dt" sz="half" idx="10"/>
          </p:nvPr>
        </p:nvSpPr>
        <p:spPr/>
        <p:txBody>
          <a:bodyPr/>
          <a:lstStyle/>
          <a:p>
            <a:fld id="{674DC689-ABC5-4B00-B682-512C20B32E7F}" type="datetime1">
              <a:rPr lang="en-US" smtClean="0"/>
              <a:t>9/24/2025</a:t>
            </a:fld>
            <a:endParaRPr lang="en-US" dirty="0"/>
          </a:p>
        </p:txBody>
      </p:sp>
      <p:pic>
        <p:nvPicPr>
          <p:cNvPr id="5" name="Image 4" descr=" ">
            <a:extLst>
              <a:ext uri="{FF2B5EF4-FFF2-40B4-BE49-F238E27FC236}">
                <a16:creationId xmlns:a16="http://schemas.microsoft.com/office/drawing/2014/main" id="{AA262E38-E820-41F7-BD6F-2CFAF6752FB1}"/>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605358" y="6413177"/>
            <a:ext cx="563686"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90709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FD8F8D-834E-4530-8EA7-ED9BCE0E3C05}"/>
              </a:ext>
            </a:extLst>
          </p:cNvPr>
          <p:cNvSpPr>
            <a:spLocks noGrp="1"/>
          </p:cNvSpPr>
          <p:nvPr>
            <p:ph type="title"/>
          </p:nvPr>
        </p:nvSpPr>
        <p:spPr/>
        <p:txBody>
          <a:bodyPr/>
          <a:lstStyle/>
          <a:p>
            <a:r>
              <a:rPr lang="fr-FR" dirty="0"/>
              <a:t>Les risques à court terme</a:t>
            </a:r>
          </a:p>
        </p:txBody>
      </p:sp>
      <p:sp>
        <p:nvSpPr>
          <p:cNvPr id="3" name="Espace réservé du contenu 2">
            <a:extLst>
              <a:ext uri="{FF2B5EF4-FFF2-40B4-BE49-F238E27FC236}">
                <a16:creationId xmlns:a16="http://schemas.microsoft.com/office/drawing/2014/main" id="{DB0228BD-C0FE-4A44-97EB-695BAC2F1A63}"/>
              </a:ext>
            </a:extLst>
          </p:cNvPr>
          <p:cNvSpPr>
            <a:spLocks noGrp="1"/>
          </p:cNvSpPr>
          <p:nvPr>
            <p:ph idx="1"/>
          </p:nvPr>
        </p:nvSpPr>
        <p:spPr/>
        <p:txBody>
          <a:bodyPr/>
          <a:lstStyle/>
          <a:p>
            <a:pPr marL="0" indent="0">
              <a:buNone/>
            </a:pPr>
            <a:r>
              <a:rPr lang="fr-FR" sz="2400" b="1" dirty="0"/>
              <a:t>Les douleurs péri rachidiennes </a:t>
            </a:r>
            <a:r>
              <a:rPr lang="fr-FR" sz="2400" dirty="0"/>
              <a:t>: </a:t>
            </a:r>
          </a:p>
          <a:p>
            <a:pPr lvl="1">
              <a:buFont typeface="Wingdings" panose="05000000000000000000" pitchFamily="2" charset="2"/>
              <a:buChar char="q"/>
            </a:pPr>
            <a:r>
              <a:rPr lang="fr-FR" sz="2400" dirty="0"/>
              <a:t>Lombalgie douleur de la région lombaire</a:t>
            </a:r>
          </a:p>
          <a:p>
            <a:pPr lvl="1">
              <a:buFont typeface="Wingdings" panose="05000000000000000000" pitchFamily="2" charset="2"/>
              <a:buChar char="q"/>
            </a:pPr>
            <a:r>
              <a:rPr lang="fr-FR" sz="2400" dirty="0"/>
              <a:t>Dorsalgie douleur de la région dorsale</a:t>
            </a:r>
          </a:p>
          <a:p>
            <a:pPr lvl="1">
              <a:buFont typeface="Wingdings" panose="05000000000000000000" pitchFamily="2" charset="2"/>
              <a:buChar char="q"/>
            </a:pPr>
            <a:r>
              <a:rPr lang="fr-FR" sz="2400" dirty="0"/>
              <a:t>Cervicalgie douleur de la région cervicale</a:t>
            </a:r>
          </a:p>
          <a:p>
            <a:pPr marL="0" indent="0">
              <a:buNone/>
            </a:pPr>
            <a:r>
              <a:rPr lang="fr-FR" sz="2400" dirty="0"/>
              <a:t>Les étiologies sont diverses </a:t>
            </a:r>
          </a:p>
          <a:p>
            <a:pPr lvl="1">
              <a:buFont typeface="Wingdings" panose="05000000000000000000" pitchFamily="2" charset="2"/>
              <a:buChar char="q"/>
            </a:pPr>
            <a:r>
              <a:rPr lang="fr-FR" sz="2400" dirty="0"/>
              <a:t>Syndrome neuromusculaire : contracture musculaire douloureuse ayant pour origine le stress, les efforts musculaires importants, les postures néfastes maintenues dans le temps, les gestes répétitifs, le manque de repos physiologique, le froid…</a:t>
            </a:r>
          </a:p>
          <a:p>
            <a:pPr>
              <a:buFont typeface="Wingdings" panose="05000000000000000000" pitchFamily="2" charset="2"/>
              <a:buChar char="q"/>
            </a:pPr>
            <a:endParaRPr lang="fr-FR" dirty="0"/>
          </a:p>
        </p:txBody>
      </p:sp>
      <p:sp>
        <p:nvSpPr>
          <p:cNvPr id="4" name="Espace réservé du pied de page 3">
            <a:extLst>
              <a:ext uri="{FF2B5EF4-FFF2-40B4-BE49-F238E27FC236}">
                <a16:creationId xmlns:a16="http://schemas.microsoft.com/office/drawing/2014/main" id="{74DA346E-637C-4117-9244-79FDC745F84F}"/>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06D17B18-E8A4-400A-A1E6-56C7A15EFBD6}"/>
              </a:ext>
            </a:extLst>
          </p:cNvPr>
          <p:cNvSpPr>
            <a:spLocks noGrp="1"/>
          </p:cNvSpPr>
          <p:nvPr>
            <p:ph type="dt" sz="half" idx="10"/>
          </p:nvPr>
        </p:nvSpPr>
        <p:spPr/>
        <p:txBody>
          <a:bodyPr/>
          <a:lstStyle/>
          <a:p>
            <a:fld id="{7642A0B5-817D-47B6-BE13-29338102C946}" type="datetime1">
              <a:rPr lang="en-US" smtClean="0"/>
              <a:t>9/24/2025</a:t>
            </a:fld>
            <a:endParaRPr lang="en-US" dirty="0"/>
          </a:p>
        </p:txBody>
      </p:sp>
    </p:spTree>
    <p:extLst>
      <p:ext uri="{BB962C8B-B14F-4D97-AF65-F5344CB8AC3E}">
        <p14:creationId xmlns:p14="http://schemas.microsoft.com/office/powerpoint/2010/main" val="3388296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E3C945AA-6491-4890-BEB3-9351C5827915}"/>
              </a:ext>
            </a:extLst>
          </p:cNvPr>
          <p:cNvSpPr>
            <a:spLocks noGrp="1"/>
          </p:cNvSpPr>
          <p:nvPr>
            <p:ph type="ftr" sz="quarter" idx="11"/>
          </p:nvPr>
        </p:nvSpPr>
        <p:spPr/>
        <p:txBody>
          <a:bodyPr/>
          <a:lstStyle/>
          <a:p>
            <a:r>
              <a:rPr lang="en-US"/>
              <a:t>AL-WM-SG-ML-FGM-25</a:t>
            </a:r>
            <a:endParaRPr lang="en-US" dirty="0"/>
          </a:p>
        </p:txBody>
      </p:sp>
      <p:pic>
        <p:nvPicPr>
          <p:cNvPr id="2050" name="Picture 2" descr="ii_19225c3e8de5ab637691">
            <a:extLst>
              <a:ext uri="{FF2B5EF4-FFF2-40B4-BE49-F238E27FC236}">
                <a16:creationId xmlns:a16="http://schemas.microsoft.com/office/drawing/2014/main" id="{A44553E6-F75F-427D-93A7-367E526E62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28021" y="116632"/>
            <a:ext cx="5087958" cy="617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e la date 1">
            <a:extLst>
              <a:ext uri="{FF2B5EF4-FFF2-40B4-BE49-F238E27FC236}">
                <a16:creationId xmlns:a16="http://schemas.microsoft.com/office/drawing/2014/main" id="{23B4DE72-37BD-4FF3-AE80-284513911057}"/>
              </a:ext>
            </a:extLst>
          </p:cNvPr>
          <p:cNvSpPr>
            <a:spLocks noGrp="1"/>
          </p:cNvSpPr>
          <p:nvPr>
            <p:ph type="dt" sz="half" idx="10"/>
          </p:nvPr>
        </p:nvSpPr>
        <p:spPr/>
        <p:txBody>
          <a:bodyPr/>
          <a:lstStyle/>
          <a:p>
            <a:fld id="{FEFB4D55-F9C7-40ED-9D79-03AEDE951AAE}" type="datetime1">
              <a:rPr lang="en-US" smtClean="0"/>
              <a:t>9/24/2025</a:t>
            </a:fld>
            <a:endParaRPr lang="en-US" dirty="0"/>
          </a:p>
        </p:txBody>
      </p:sp>
      <p:pic>
        <p:nvPicPr>
          <p:cNvPr id="5" name="Image 4" descr=" ">
            <a:extLst>
              <a:ext uri="{FF2B5EF4-FFF2-40B4-BE49-F238E27FC236}">
                <a16:creationId xmlns:a16="http://schemas.microsoft.com/office/drawing/2014/main" id="{B60A4374-E0B2-48DC-94F7-5128697F1710}"/>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676456" y="6360740"/>
            <a:ext cx="467544" cy="4972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29971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C15E88-DFAF-49DC-84F2-2DDC2F8D8B74}"/>
              </a:ext>
            </a:extLst>
          </p:cNvPr>
          <p:cNvSpPr>
            <a:spLocks noGrp="1"/>
          </p:cNvSpPr>
          <p:nvPr>
            <p:ph type="title"/>
          </p:nvPr>
        </p:nvSpPr>
        <p:spPr/>
        <p:txBody>
          <a:bodyPr/>
          <a:lstStyle/>
          <a:p>
            <a:r>
              <a:rPr lang="fr-FR" dirty="0"/>
              <a:t>Les risques à court terme</a:t>
            </a:r>
          </a:p>
        </p:txBody>
      </p:sp>
      <p:sp>
        <p:nvSpPr>
          <p:cNvPr id="3" name="Espace réservé du contenu 2">
            <a:extLst>
              <a:ext uri="{FF2B5EF4-FFF2-40B4-BE49-F238E27FC236}">
                <a16:creationId xmlns:a16="http://schemas.microsoft.com/office/drawing/2014/main" id="{2E04C51E-6701-4D04-B572-348EAD597351}"/>
              </a:ext>
            </a:extLst>
          </p:cNvPr>
          <p:cNvSpPr>
            <a:spLocks noGrp="1"/>
          </p:cNvSpPr>
          <p:nvPr>
            <p:ph idx="1"/>
          </p:nvPr>
        </p:nvSpPr>
        <p:spPr/>
        <p:txBody>
          <a:bodyPr>
            <a:normAutofit/>
          </a:bodyPr>
          <a:lstStyle/>
          <a:p>
            <a:r>
              <a:rPr lang="fr-FR" sz="2400" b="1" dirty="0"/>
              <a:t>Le lumbago d’origine neuromusculaire</a:t>
            </a:r>
          </a:p>
          <a:p>
            <a:r>
              <a:rPr lang="fr-FR" sz="2400" dirty="0"/>
              <a:t>C’est une douleur aiguë, brutale avec blocage faisant prendre spontanément à la personne une attitude antalgique irréductible (flexion, inclinaison et rotation du rachis lombaire).</a:t>
            </a:r>
          </a:p>
          <a:p>
            <a:r>
              <a:rPr lang="fr-FR" sz="2400" dirty="0"/>
              <a:t>Il peut apparaître à la suite d’un effort important (port de charges lourdes) ou lors d’un geste banale de la vie quotidienne.</a:t>
            </a:r>
          </a:p>
          <a:p>
            <a:r>
              <a:rPr lang="fr-FR" sz="2400" dirty="0"/>
              <a:t>Ce lumbago est la conséquence des contractions brutales et involontaires des muscles.</a:t>
            </a:r>
          </a:p>
        </p:txBody>
      </p:sp>
      <p:sp>
        <p:nvSpPr>
          <p:cNvPr id="4" name="Espace réservé du pied de page 3">
            <a:extLst>
              <a:ext uri="{FF2B5EF4-FFF2-40B4-BE49-F238E27FC236}">
                <a16:creationId xmlns:a16="http://schemas.microsoft.com/office/drawing/2014/main" id="{3C30801E-CFA2-431E-A8C5-F41EFFDA9E88}"/>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04C90C50-8D65-467C-A7F9-8A04A3E25427}"/>
              </a:ext>
            </a:extLst>
          </p:cNvPr>
          <p:cNvSpPr>
            <a:spLocks noGrp="1"/>
          </p:cNvSpPr>
          <p:nvPr>
            <p:ph type="dt" sz="half" idx="10"/>
          </p:nvPr>
        </p:nvSpPr>
        <p:spPr/>
        <p:txBody>
          <a:bodyPr/>
          <a:lstStyle/>
          <a:p>
            <a:fld id="{B7AE3EB7-7B89-41F0-A4D5-098AEE0888B3}" type="datetime1">
              <a:rPr lang="en-US" smtClean="0"/>
              <a:t>9/24/2025</a:t>
            </a:fld>
            <a:endParaRPr lang="en-US" dirty="0"/>
          </a:p>
        </p:txBody>
      </p:sp>
    </p:spTree>
    <p:extLst>
      <p:ext uri="{BB962C8B-B14F-4D97-AF65-F5344CB8AC3E}">
        <p14:creationId xmlns:p14="http://schemas.microsoft.com/office/powerpoint/2010/main" val="2353035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94C0639F-1970-4400-8943-D7FDFF33558D}"/>
              </a:ext>
            </a:extLst>
          </p:cNvPr>
          <p:cNvSpPr>
            <a:spLocks noGrp="1"/>
          </p:cNvSpPr>
          <p:nvPr>
            <p:ph type="ftr" sz="quarter" idx="11"/>
          </p:nvPr>
        </p:nvSpPr>
        <p:spPr/>
        <p:txBody>
          <a:bodyPr/>
          <a:lstStyle/>
          <a:p>
            <a:r>
              <a:rPr lang="en-US"/>
              <a:t>AL-WM-SG-ML-FGM-25</a:t>
            </a:r>
            <a:endParaRPr lang="en-US" dirty="0"/>
          </a:p>
        </p:txBody>
      </p:sp>
      <p:pic>
        <p:nvPicPr>
          <p:cNvPr id="3074" name="Picture 2" descr="ii_19225c9e9cbf5baaf691">
            <a:extLst>
              <a:ext uri="{FF2B5EF4-FFF2-40B4-BE49-F238E27FC236}">
                <a16:creationId xmlns:a16="http://schemas.microsoft.com/office/drawing/2014/main" id="{9CE8EE24-D379-4499-A7B7-35A9936D15E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873" t="1113"/>
          <a:stretch/>
        </p:blipFill>
        <p:spPr bwMode="auto">
          <a:xfrm rot="16200000">
            <a:off x="2375757" y="-711460"/>
            <a:ext cx="4248472" cy="849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e la date 1">
            <a:extLst>
              <a:ext uri="{FF2B5EF4-FFF2-40B4-BE49-F238E27FC236}">
                <a16:creationId xmlns:a16="http://schemas.microsoft.com/office/drawing/2014/main" id="{12301518-680A-45C6-8DF3-E74295109D7B}"/>
              </a:ext>
            </a:extLst>
          </p:cNvPr>
          <p:cNvSpPr>
            <a:spLocks noGrp="1"/>
          </p:cNvSpPr>
          <p:nvPr>
            <p:ph type="dt" sz="half" idx="10"/>
          </p:nvPr>
        </p:nvSpPr>
        <p:spPr/>
        <p:txBody>
          <a:bodyPr/>
          <a:lstStyle/>
          <a:p>
            <a:fld id="{7412C104-D0E0-4D77-A6D3-27533F8FAAA7}" type="datetime1">
              <a:rPr lang="en-US" smtClean="0"/>
              <a:t>9/24/2025</a:t>
            </a:fld>
            <a:endParaRPr lang="en-US" dirty="0"/>
          </a:p>
        </p:txBody>
      </p:sp>
      <p:pic>
        <p:nvPicPr>
          <p:cNvPr id="5" name="Image 4" descr=" ">
            <a:extLst>
              <a:ext uri="{FF2B5EF4-FFF2-40B4-BE49-F238E27FC236}">
                <a16:creationId xmlns:a16="http://schemas.microsoft.com/office/drawing/2014/main" id="{B0E0D279-F0F2-4EB4-A7EE-6927D2A38ABC}"/>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748466" y="6380436"/>
            <a:ext cx="377442" cy="47756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87470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059CFB-6898-473B-BAC1-C103ED0334DD}"/>
              </a:ext>
            </a:extLst>
          </p:cNvPr>
          <p:cNvSpPr>
            <a:spLocks noGrp="1"/>
          </p:cNvSpPr>
          <p:nvPr>
            <p:ph type="title"/>
          </p:nvPr>
        </p:nvSpPr>
        <p:spPr/>
        <p:txBody>
          <a:bodyPr/>
          <a:lstStyle/>
          <a:p>
            <a:r>
              <a:rPr lang="fr-FR" dirty="0"/>
              <a:t>Les risques à moyen terme</a:t>
            </a:r>
          </a:p>
        </p:txBody>
      </p:sp>
      <p:sp>
        <p:nvSpPr>
          <p:cNvPr id="3" name="Espace réservé du contenu 2">
            <a:extLst>
              <a:ext uri="{FF2B5EF4-FFF2-40B4-BE49-F238E27FC236}">
                <a16:creationId xmlns:a16="http://schemas.microsoft.com/office/drawing/2014/main" id="{8C452FCF-75B7-4333-A202-8C07FA8B4E12}"/>
              </a:ext>
            </a:extLst>
          </p:cNvPr>
          <p:cNvSpPr>
            <a:spLocks noGrp="1"/>
          </p:cNvSpPr>
          <p:nvPr>
            <p:ph idx="1"/>
          </p:nvPr>
        </p:nvSpPr>
        <p:spPr>
          <a:xfrm>
            <a:off x="668163" y="2632282"/>
            <a:ext cx="7543800" cy="2303346"/>
          </a:xfrm>
        </p:spPr>
        <p:txBody>
          <a:bodyPr>
            <a:normAutofit/>
          </a:bodyPr>
          <a:lstStyle/>
          <a:p>
            <a:pPr>
              <a:buFont typeface="Wingdings" panose="05000000000000000000" pitchFamily="2" charset="2"/>
              <a:buChar char="Ø"/>
            </a:pPr>
            <a:r>
              <a:rPr lang="fr-FR" sz="2400" dirty="0"/>
              <a:t>Le tassement discal : à force de subir des écrasements, le disque intervertébral finit par se tasser.</a:t>
            </a:r>
          </a:p>
          <a:p>
            <a:pPr marL="0" indent="0">
              <a:buNone/>
            </a:pPr>
            <a:r>
              <a:rPr lang="fr-FR" sz="2400" dirty="0"/>
              <a:t>Le noyau peut progresser vers l’arrière du disque et provoquer lors des flexions antérieures du tronc un blocage mécanique et un pincement de la racine nerveuse.</a:t>
            </a:r>
          </a:p>
        </p:txBody>
      </p:sp>
      <p:sp>
        <p:nvSpPr>
          <p:cNvPr id="4" name="Espace réservé du pied de page 3">
            <a:extLst>
              <a:ext uri="{FF2B5EF4-FFF2-40B4-BE49-F238E27FC236}">
                <a16:creationId xmlns:a16="http://schemas.microsoft.com/office/drawing/2014/main" id="{FD4821AD-333D-43E6-A304-DD29E40678CD}"/>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B017056A-D4FA-4F07-88FD-60AC162B3354}"/>
              </a:ext>
            </a:extLst>
          </p:cNvPr>
          <p:cNvSpPr>
            <a:spLocks noGrp="1"/>
          </p:cNvSpPr>
          <p:nvPr>
            <p:ph type="dt" sz="half" idx="10"/>
          </p:nvPr>
        </p:nvSpPr>
        <p:spPr/>
        <p:txBody>
          <a:bodyPr/>
          <a:lstStyle/>
          <a:p>
            <a:fld id="{BBD7180E-5BE8-4708-A957-C560CD1BEBA0}" type="datetime1">
              <a:rPr lang="en-US" smtClean="0"/>
              <a:t>9/24/2025</a:t>
            </a:fld>
            <a:endParaRPr lang="en-US" dirty="0"/>
          </a:p>
        </p:txBody>
      </p:sp>
    </p:spTree>
    <p:extLst>
      <p:ext uri="{BB962C8B-B14F-4D97-AF65-F5344CB8AC3E}">
        <p14:creationId xmlns:p14="http://schemas.microsoft.com/office/powerpoint/2010/main" val="1890723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D08B28-E6E5-457B-806C-21230C747F70}"/>
              </a:ext>
            </a:extLst>
          </p:cNvPr>
          <p:cNvSpPr>
            <a:spLocks noGrp="1"/>
          </p:cNvSpPr>
          <p:nvPr>
            <p:ph type="title"/>
          </p:nvPr>
        </p:nvSpPr>
        <p:spPr/>
        <p:txBody>
          <a:bodyPr/>
          <a:lstStyle/>
          <a:p>
            <a:r>
              <a:rPr lang="fr-FR" dirty="0"/>
              <a:t>Les risques à moyen terme</a:t>
            </a:r>
          </a:p>
        </p:txBody>
      </p:sp>
      <p:sp>
        <p:nvSpPr>
          <p:cNvPr id="3" name="Espace réservé du contenu 2">
            <a:extLst>
              <a:ext uri="{FF2B5EF4-FFF2-40B4-BE49-F238E27FC236}">
                <a16:creationId xmlns:a16="http://schemas.microsoft.com/office/drawing/2014/main" id="{031D2E43-8FF4-43D7-BD07-1F74A57D2920}"/>
              </a:ext>
            </a:extLst>
          </p:cNvPr>
          <p:cNvSpPr>
            <a:spLocks noGrp="1"/>
          </p:cNvSpPr>
          <p:nvPr>
            <p:ph idx="1"/>
          </p:nvPr>
        </p:nvSpPr>
        <p:spPr/>
        <p:txBody>
          <a:bodyPr>
            <a:normAutofit lnSpcReduction="10000"/>
          </a:bodyPr>
          <a:lstStyle/>
          <a:p>
            <a:pPr marL="0" indent="0">
              <a:buNone/>
            </a:pPr>
            <a:r>
              <a:rPr lang="fr-FR" sz="2400" b="1" dirty="0"/>
              <a:t>La hernie discale </a:t>
            </a:r>
            <a:r>
              <a:rPr lang="fr-FR" sz="2400" dirty="0"/>
              <a:t>: présence d’un disque intervertébral hors des limites de sa situation habituelle. </a:t>
            </a:r>
          </a:p>
          <a:p>
            <a:pPr marL="0" indent="0">
              <a:buNone/>
            </a:pPr>
            <a:r>
              <a:rPr lang="fr-FR" sz="2400" dirty="0"/>
              <a:t>C’est la conséquence d’une compression discale pouvant mener à la déformation et l’ouverture de l’anneau fibreux laissant passer le noyau pulpeux au-delà des corps vertébraux.</a:t>
            </a:r>
          </a:p>
          <a:p>
            <a:pPr marL="0" indent="0">
              <a:buNone/>
            </a:pPr>
            <a:r>
              <a:rPr lang="fr-FR" sz="2400" b="1" dirty="0"/>
              <a:t>Les douleurs neurologiques irradiantes </a:t>
            </a:r>
          </a:p>
          <a:p>
            <a:pPr lvl="1">
              <a:buFont typeface="Wingdings" panose="05000000000000000000" pitchFamily="2" charset="2"/>
              <a:buChar char="Ø"/>
            </a:pPr>
            <a:r>
              <a:rPr lang="fr-FR" sz="2400" dirty="0"/>
              <a:t>La sciatique : irritation du nerf sciatique ; se manifeste par une douleur vive siégeant le long du trajet du nerf et de ses branches (L4 L5 S1)</a:t>
            </a:r>
          </a:p>
          <a:p>
            <a:pPr lvl="1">
              <a:buFont typeface="Wingdings" panose="05000000000000000000" pitchFamily="2" charset="2"/>
              <a:buChar char="Ø"/>
            </a:pPr>
            <a:r>
              <a:rPr lang="fr-FR" sz="2400" dirty="0"/>
              <a:t>La cruralgie : irritation du nerf crural (= fémoral ) douleurs face antérieure de la cuisse. (L2-L4)</a:t>
            </a:r>
          </a:p>
        </p:txBody>
      </p:sp>
      <p:sp>
        <p:nvSpPr>
          <p:cNvPr id="4" name="Espace réservé du pied de page 3">
            <a:extLst>
              <a:ext uri="{FF2B5EF4-FFF2-40B4-BE49-F238E27FC236}">
                <a16:creationId xmlns:a16="http://schemas.microsoft.com/office/drawing/2014/main" id="{FD7F676B-AEC0-489B-BA2C-25B37F3AF9F6}"/>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32D437E4-343F-43B3-8A55-26B7F0D52073}"/>
              </a:ext>
            </a:extLst>
          </p:cNvPr>
          <p:cNvSpPr>
            <a:spLocks noGrp="1"/>
          </p:cNvSpPr>
          <p:nvPr>
            <p:ph type="dt" sz="half" idx="10"/>
          </p:nvPr>
        </p:nvSpPr>
        <p:spPr/>
        <p:txBody>
          <a:bodyPr/>
          <a:lstStyle/>
          <a:p>
            <a:fld id="{F76FE883-36FA-461A-A023-C9205480373B}" type="datetime1">
              <a:rPr lang="en-US" smtClean="0"/>
              <a:t>9/24/2025</a:t>
            </a:fld>
            <a:endParaRPr lang="en-US" dirty="0"/>
          </a:p>
        </p:txBody>
      </p:sp>
    </p:spTree>
    <p:extLst>
      <p:ext uri="{BB962C8B-B14F-4D97-AF65-F5344CB8AC3E}">
        <p14:creationId xmlns:p14="http://schemas.microsoft.com/office/powerpoint/2010/main" val="989572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74EAC2DC-BDD9-4B45-B756-C42A17A7447C}"/>
              </a:ext>
            </a:extLst>
          </p:cNvPr>
          <p:cNvSpPr>
            <a:spLocks noGrp="1"/>
          </p:cNvSpPr>
          <p:nvPr>
            <p:ph type="ftr" sz="quarter" idx="11"/>
          </p:nvPr>
        </p:nvSpPr>
        <p:spPr/>
        <p:txBody>
          <a:bodyPr/>
          <a:lstStyle/>
          <a:p>
            <a:r>
              <a:rPr lang="en-US"/>
              <a:t>AL-WM-SG-ML-FGM-25</a:t>
            </a:r>
            <a:endParaRPr lang="en-US" dirty="0"/>
          </a:p>
        </p:txBody>
      </p:sp>
      <p:pic>
        <p:nvPicPr>
          <p:cNvPr id="6" name="Image 5">
            <a:extLst>
              <a:ext uri="{FF2B5EF4-FFF2-40B4-BE49-F238E27FC236}">
                <a16:creationId xmlns:a16="http://schemas.microsoft.com/office/drawing/2014/main" id="{48AEE086-741F-4195-9B69-62576D91BFE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1000" b="-2500"/>
          <a:stretch/>
        </p:blipFill>
        <p:spPr>
          <a:xfrm rot="16200000">
            <a:off x="1807396" y="346348"/>
            <a:ext cx="5645839" cy="6165303"/>
          </a:xfrm>
          <a:prstGeom prst="rect">
            <a:avLst/>
          </a:prstGeom>
        </p:spPr>
      </p:pic>
      <p:sp>
        <p:nvSpPr>
          <p:cNvPr id="2" name="Espace réservé de la date 1">
            <a:extLst>
              <a:ext uri="{FF2B5EF4-FFF2-40B4-BE49-F238E27FC236}">
                <a16:creationId xmlns:a16="http://schemas.microsoft.com/office/drawing/2014/main" id="{AEE93013-97F4-44BB-85E7-3C7EB721A296}"/>
              </a:ext>
            </a:extLst>
          </p:cNvPr>
          <p:cNvSpPr>
            <a:spLocks noGrp="1"/>
          </p:cNvSpPr>
          <p:nvPr>
            <p:ph type="dt" sz="half" idx="10"/>
          </p:nvPr>
        </p:nvSpPr>
        <p:spPr/>
        <p:txBody>
          <a:bodyPr/>
          <a:lstStyle/>
          <a:p>
            <a:fld id="{C80E5198-7BAB-4FBA-BD94-EFC342D990C8}" type="datetime1">
              <a:rPr lang="en-US" smtClean="0"/>
              <a:t>9/24/2025</a:t>
            </a:fld>
            <a:endParaRPr lang="en-US" dirty="0"/>
          </a:p>
        </p:txBody>
      </p:sp>
      <p:pic>
        <p:nvPicPr>
          <p:cNvPr id="5" name="Image 4" descr=" ">
            <a:extLst>
              <a:ext uri="{FF2B5EF4-FFF2-40B4-BE49-F238E27FC236}">
                <a16:creationId xmlns:a16="http://schemas.microsoft.com/office/drawing/2014/main" id="{E69167B3-6984-468F-83A3-99165A7BDD5B}"/>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724330" y="6399659"/>
            <a:ext cx="419670"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28050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33A5FD87-3E71-43EA-8BD8-34BB2017B04D}"/>
              </a:ext>
            </a:extLst>
          </p:cNvPr>
          <p:cNvSpPr>
            <a:spLocks noGrp="1"/>
          </p:cNvSpPr>
          <p:nvPr>
            <p:ph type="ftr" sz="quarter" idx="11"/>
          </p:nvPr>
        </p:nvSpPr>
        <p:spPr/>
        <p:txBody>
          <a:bodyPr/>
          <a:lstStyle/>
          <a:p>
            <a:r>
              <a:rPr lang="en-US"/>
              <a:t>AL-WM-SG-ML-FGM-25</a:t>
            </a:r>
            <a:endParaRPr lang="en-US" dirty="0"/>
          </a:p>
        </p:txBody>
      </p:sp>
      <p:pic>
        <p:nvPicPr>
          <p:cNvPr id="5" name="Image 4">
            <a:extLst>
              <a:ext uri="{FF2B5EF4-FFF2-40B4-BE49-F238E27FC236}">
                <a16:creationId xmlns:a16="http://schemas.microsoft.com/office/drawing/2014/main" id="{7E458FCC-2740-450D-B8C4-D1A822288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1196752"/>
            <a:ext cx="1619250" cy="4464496"/>
          </a:xfrm>
          <a:prstGeom prst="rect">
            <a:avLst/>
          </a:prstGeom>
        </p:spPr>
      </p:pic>
      <p:sp>
        <p:nvSpPr>
          <p:cNvPr id="2" name="Espace réservé de la date 1">
            <a:extLst>
              <a:ext uri="{FF2B5EF4-FFF2-40B4-BE49-F238E27FC236}">
                <a16:creationId xmlns:a16="http://schemas.microsoft.com/office/drawing/2014/main" id="{81B6F989-EC0B-4ECA-B274-C9A25F41BF85}"/>
              </a:ext>
            </a:extLst>
          </p:cNvPr>
          <p:cNvSpPr>
            <a:spLocks noGrp="1"/>
          </p:cNvSpPr>
          <p:nvPr>
            <p:ph type="dt" sz="half" idx="10"/>
          </p:nvPr>
        </p:nvSpPr>
        <p:spPr/>
        <p:txBody>
          <a:bodyPr/>
          <a:lstStyle/>
          <a:p>
            <a:fld id="{0A9AA817-20FD-4F66-ADBB-57D7CB22EC79}" type="datetime1">
              <a:rPr lang="en-US" smtClean="0"/>
              <a:t>9/24/2025</a:t>
            </a:fld>
            <a:endParaRPr lang="en-US" dirty="0"/>
          </a:p>
        </p:txBody>
      </p:sp>
      <p:pic>
        <p:nvPicPr>
          <p:cNvPr id="6" name="Image 5" descr=" ">
            <a:extLst>
              <a:ext uri="{FF2B5EF4-FFF2-40B4-BE49-F238E27FC236}">
                <a16:creationId xmlns:a16="http://schemas.microsoft.com/office/drawing/2014/main" id="{DE50271E-B6B4-44AD-A89C-1450B4BD2BB5}"/>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652322" y="6399659"/>
            <a:ext cx="491678"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52617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C81E313-7018-4596-9ADB-3042260B5AC2}"/>
              </a:ext>
            </a:extLst>
          </p:cNvPr>
          <p:cNvSpPr>
            <a:spLocks noGrp="1"/>
          </p:cNvSpPr>
          <p:nvPr>
            <p:ph type="title"/>
          </p:nvPr>
        </p:nvSpPr>
        <p:spPr/>
        <p:txBody>
          <a:bodyPr/>
          <a:lstStyle/>
          <a:p>
            <a:r>
              <a:rPr lang="fr-FR" dirty="0"/>
              <a:t>Les risques à long terme</a:t>
            </a:r>
          </a:p>
        </p:txBody>
      </p:sp>
      <p:sp>
        <p:nvSpPr>
          <p:cNvPr id="4" name="Espace réservé du contenu 3">
            <a:extLst>
              <a:ext uri="{FF2B5EF4-FFF2-40B4-BE49-F238E27FC236}">
                <a16:creationId xmlns:a16="http://schemas.microsoft.com/office/drawing/2014/main" id="{4DB34727-690A-4E14-8807-0FEA06679BEF}"/>
              </a:ext>
            </a:extLst>
          </p:cNvPr>
          <p:cNvSpPr>
            <a:spLocks noGrp="1"/>
          </p:cNvSpPr>
          <p:nvPr>
            <p:ph idx="1"/>
          </p:nvPr>
        </p:nvSpPr>
        <p:spPr>
          <a:xfrm>
            <a:off x="822960" y="2564904"/>
            <a:ext cx="7543800" cy="2735394"/>
          </a:xfrm>
        </p:spPr>
        <p:txBody>
          <a:bodyPr>
            <a:normAutofit/>
          </a:bodyPr>
          <a:lstStyle/>
          <a:p>
            <a:r>
              <a:rPr lang="fr-FR" sz="2800" dirty="0"/>
              <a:t>Arthrose vertébrale : dégénérescence des zones articulaires entourées de cartilage.</a:t>
            </a:r>
          </a:p>
          <a:p>
            <a:r>
              <a:rPr lang="fr-FR" sz="2800" dirty="0"/>
              <a:t>Elle se caractérise par une prolifération osseuse anarchique formant un « bourrelet » ou ostéophyte.</a:t>
            </a:r>
          </a:p>
        </p:txBody>
      </p:sp>
      <p:sp>
        <p:nvSpPr>
          <p:cNvPr id="2" name="Espace réservé du pied de page 1">
            <a:extLst>
              <a:ext uri="{FF2B5EF4-FFF2-40B4-BE49-F238E27FC236}">
                <a16:creationId xmlns:a16="http://schemas.microsoft.com/office/drawing/2014/main" id="{3E64C3D7-139A-4849-A82C-40A0A1DE2C9E}"/>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A577F66C-C238-4239-983A-34D748D224BA}"/>
              </a:ext>
            </a:extLst>
          </p:cNvPr>
          <p:cNvSpPr>
            <a:spLocks noGrp="1"/>
          </p:cNvSpPr>
          <p:nvPr>
            <p:ph type="dt" sz="half" idx="10"/>
          </p:nvPr>
        </p:nvSpPr>
        <p:spPr/>
        <p:txBody>
          <a:bodyPr/>
          <a:lstStyle/>
          <a:p>
            <a:fld id="{5DB22C08-FB7A-4662-8027-DBCEC49A978A}" type="datetime1">
              <a:rPr lang="en-US" smtClean="0"/>
              <a:t>9/24/2025</a:t>
            </a:fld>
            <a:endParaRPr lang="en-US" dirty="0"/>
          </a:p>
        </p:txBody>
      </p:sp>
    </p:spTree>
    <p:extLst>
      <p:ext uri="{BB962C8B-B14F-4D97-AF65-F5344CB8AC3E}">
        <p14:creationId xmlns:p14="http://schemas.microsoft.com/office/powerpoint/2010/main" val="4072250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3623A878-CBD4-4B62-8597-224448713EE2}"/>
              </a:ext>
            </a:extLst>
          </p:cNvPr>
          <p:cNvSpPr>
            <a:spLocks noGrp="1"/>
          </p:cNvSpPr>
          <p:nvPr>
            <p:ph type="ftr" sz="quarter" idx="11"/>
          </p:nvPr>
        </p:nvSpPr>
        <p:spPr/>
        <p:txBody>
          <a:bodyPr/>
          <a:lstStyle/>
          <a:p>
            <a:r>
              <a:rPr lang="en-US"/>
              <a:t>AL-WM-SG-ML-FGM-25</a:t>
            </a:r>
            <a:endParaRPr lang="en-US" dirty="0"/>
          </a:p>
        </p:txBody>
      </p:sp>
      <p:pic>
        <p:nvPicPr>
          <p:cNvPr id="4098" name="Picture 2" descr="ii_19225dd15c5f357330f1">
            <a:extLst>
              <a:ext uri="{FF2B5EF4-FFF2-40B4-BE49-F238E27FC236}">
                <a16:creationId xmlns:a16="http://schemas.microsoft.com/office/drawing/2014/main" id="{EB12ECA9-A7B4-4FC3-9D87-CA5E887258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519774" y="-726567"/>
            <a:ext cx="4104455" cy="823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e la date 1">
            <a:extLst>
              <a:ext uri="{FF2B5EF4-FFF2-40B4-BE49-F238E27FC236}">
                <a16:creationId xmlns:a16="http://schemas.microsoft.com/office/drawing/2014/main" id="{29291145-E438-42E0-B628-CC61BFD740D5}"/>
              </a:ext>
            </a:extLst>
          </p:cNvPr>
          <p:cNvSpPr>
            <a:spLocks noGrp="1"/>
          </p:cNvSpPr>
          <p:nvPr>
            <p:ph type="dt" sz="half" idx="10"/>
          </p:nvPr>
        </p:nvSpPr>
        <p:spPr/>
        <p:txBody>
          <a:bodyPr/>
          <a:lstStyle/>
          <a:p>
            <a:fld id="{029A22FC-6F5A-4236-8F7E-4C823E73826D}" type="datetime1">
              <a:rPr lang="en-US" smtClean="0"/>
              <a:t>9/24/2025</a:t>
            </a:fld>
            <a:endParaRPr lang="en-US" dirty="0"/>
          </a:p>
        </p:txBody>
      </p:sp>
      <p:pic>
        <p:nvPicPr>
          <p:cNvPr id="5" name="Image 4" descr=" ">
            <a:extLst>
              <a:ext uri="{FF2B5EF4-FFF2-40B4-BE49-F238E27FC236}">
                <a16:creationId xmlns:a16="http://schemas.microsoft.com/office/drawing/2014/main" id="{B270A584-9D86-4F25-A4B2-7AD1B1BB2CE9}"/>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645382" y="6411204"/>
            <a:ext cx="491678"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6254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CA2D85E9-94D2-4EF8-B718-A8C8946D4A35}"/>
              </a:ext>
            </a:extLst>
          </p:cNvPr>
          <p:cNvSpPr>
            <a:spLocks noGrp="1"/>
          </p:cNvSpPr>
          <p:nvPr>
            <p:ph type="ftr" sz="quarter" idx="11"/>
          </p:nvPr>
        </p:nvSpPr>
        <p:spPr/>
        <p:txBody>
          <a:bodyPr/>
          <a:lstStyle/>
          <a:p>
            <a:r>
              <a:rPr lang="en-US"/>
              <a:t>AL-WM-SG-ML-FGM-25</a:t>
            </a:r>
            <a:endParaRPr lang="en-US" dirty="0"/>
          </a:p>
        </p:txBody>
      </p:sp>
      <p:pic>
        <p:nvPicPr>
          <p:cNvPr id="8" name="Espace réservé du contenu 7">
            <a:extLst>
              <a:ext uri="{FF2B5EF4-FFF2-40B4-BE49-F238E27FC236}">
                <a16:creationId xmlns:a16="http://schemas.microsoft.com/office/drawing/2014/main" id="{B8DCDE7B-6566-4066-83BC-5A4575B5341B}"/>
              </a:ext>
            </a:extLst>
          </p:cNvPr>
          <p:cNvPicPr>
            <a:picLocks noGrp="1" noChangeAspect="1"/>
          </p:cNvPicPr>
          <p:nvPr>
            <p:ph idx="4294967295"/>
          </p:nvPr>
        </p:nvPicPr>
        <p:blipFill>
          <a:blip r:embed="rId2"/>
          <a:stretch>
            <a:fillRect/>
          </a:stretch>
        </p:blipFill>
        <p:spPr>
          <a:xfrm>
            <a:off x="2274094" y="115574"/>
            <a:ext cx="4595812" cy="3268662"/>
          </a:xfrm>
          <a:prstGeom prst="rect">
            <a:avLst/>
          </a:prstGeom>
        </p:spPr>
      </p:pic>
      <p:pic>
        <p:nvPicPr>
          <p:cNvPr id="5" name="Image 4">
            <a:extLst>
              <a:ext uri="{FF2B5EF4-FFF2-40B4-BE49-F238E27FC236}">
                <a16:creationId xmlns:a16="http://schemas.microsoft.com/office/drawing/2014/main" id="{6546A309-8586-4403-813B-B9874D599C7E}"/>
              </a:ext>
            </a:extLst>
          </p:cNvPr>
          <p:cNvPicPr>
            <a:picLocks noChangeAspect="1"/>
          </p:cNvPicPr>
          <p:nvPr/>
        </p:nvPicPr>
        <p:blipFill>
          <a:blip r:embed="rId3"/>
          <a:stretch>
            <a:fillRect/>
          </a:stretch>
        </p:blipFill>
        <p:spPr>
          <a:xfrm>
            <a:off x="1547664" y="3369620"/>
            <a:ext cx="6385960" cy="2887216"/>
          </a:xfrm>
          <a:prstGeom prst="rect">
            <a:avLst/>
          </a:prstGeom>
        </p:spPr>
      </p:pic>
      <p:sp>
        <p:nvSpPr>
          <p:cNvPr id="2" name="Espace réservé de la date 1">
            <a:extLst>
              <a:ext uri="{FF2B5EF4-FFF2-40B4-BE49-F238E27FC236}">
                <a16:creationId xmlns:a16="http://schemas.microsoft.com/office/drawing/2014/main" id="{1A025A63-3454-47DC-BD85-2EA16AD802E2}"/>
              </a:ext>
            </a:extLst>
          </p:cNvPr>
          <p:cNvSpPr>
            <a:spLocks noGrp="1"/>
          </p:cNvSpPr>
          <p:nvPr>
            <p:ph type="dt" sz="half" idx="10"/>
          </p:nvPr>
        </p:nvSpPr>
        <p:spPr/>
        <p:txBody>
          <a:bodyPr/>
          <a:lstStyle/>
          <a:p>
            <a:fld id="{71C2A68B-9B49-4287-870E-12AE743E478D}" type="datetime1">
              <a:rPr lang="en-US" smtClean="0"/>
              <a:t>9/24/2025</a:t>
            </a:fld>
            <a:endParaRPr lang="en-US" dirty="0"/>
          </a:p>
        </p:txBody>
      </p:sp>
      <p:pic>
        <p:nvPicPr>
          <p:cNvPr id="6" name="Image 5" descr=" ">
            <a:extLst>
              <a:ext uri="{FF2B5EF4-FFF2-40B4-BE49-F238E27FC236}">
                <a16:creationId xmlns:a16="http://schemas.microsoft.com/office/drawing/2014/main" id="{5B29F2C1-6B81-4A6D-A804-7A74E73A4084}"/>
              </a:ext>
            </a:extLst>
          </p:cNvPr>
          <p:cNvPicPr/>
          <p:nvPr/>
        </p:nvPicPr>
        <p:blipFill rotWithShape="1">
          <a:blip r:embed="rId4">
            <a:extLst>
              <a:ext uri="{28A0092B-C50C-407E-A947-70E740481C1C}">
                <a14:useLocalDpi xmlns:a14="http://schemas.microsoft.com/office/drawing/2010/main" val="0"/>
              </a:ext>
            </a:extLst>
          </a:blip>
          <a:srcRect b="43104"/>
          <a:stretch/>
        </p:blipFill>
        <p:spPr bwMode="auto">
          <a:xfrm>
            <a:off x="8652322" y="6406271"/>
            <a:ext cx="491678" cy="47251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4884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Pourquoi la manutention?</a:t>
            </a:r>
            <a:br>
              <a:rPr lang="fr-FR" dirty="0"/>
            </a:br>
            <a:r>
              <a:rPr lang="fr-FR" dirty="0"/>
              <a:t>Les TMS, qu’est-ce que c’est?</a:t>
            </a:r>
            <a:br>
              <a:rPr lang="fr-FR" dirty="0"/>
            </a:br>
            <a:endParaRPr lang="fr-FR" dirty="0"/>
          </a:p>
        </p:txBody>
      </p:sp>
      <p:sp>
        <p:nvSpPr>
          <p:cNvPr id="3" name="Espace réservé du contenu 2"/>
          <p:cNvSpPr>
            <a:spLocks noGrp="1"/>
          </p:cNvSpPr>
          <p:nvPr>
            <p:ph idx="1"/>
          </p:nvPr>
        </p:nvSpPr>
        <p:spPr/>
        <p:txBody>
          <a:bodyPr/>
          <a:lstStyle/>
          <a:p>
            <a:pPr marL="0" indent="0">
              <a:buNone/>
            </a:pPr>
            <a:endParaRPr lang="fr-FR" sz="32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 y="1728020"/>
            <a:ext cx="7125816" cy="42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u pied de page 3">
            <a:extLst>
              <a:ext uri="{FF2B5EF4-FFF2-40B4-BE49-F238E27FC236}">
                <a16:creationId xmlns:a16="http://schemas.microsoft.com/office/drawing/2014/main" id="{0875203E-2856-4806-B3F5-7FC520265004}"/>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8D29A1F7-E2A2-4BEB-8980-F78036216118}"/>
              </a:ext>
            </a:extLst>
          </p:cNvPr>
          <p:cNvSpPr>
            <a:spLocks noGrp="1"/>
          </p:cNvSpPr>
          <p:nvPr>
            <p:ph type="dt" sz="half" idx="10"/>
          </p:nvPr>
        </p:nvSpPr>
        <p:spPr/>
        <p:txBody>
          <a:bodyPr/>
          <a:lstStyle/>
          <a:p>
            <a:fld id="{3F9E9D22-6014-42E6-90AB-11317592791F}" type="datetime1">
              <a:rPr lang="en-US" smtClean="0"/>
              <a:t>9/24/2025</a:t>
            </a:fld>
            <a:endParaRPr lang="en-US" dirty="0"/>
          </a:p>
        </p:txBody>
      </p:sp>
    </p:spTree>
    <p:extLst>
      <p:ext uri="{BB962C8B-B14F-4D97-AF65-F5344CB8AC3E}">
        <p14:creationId xmlns:p14="http://schemas.microsoft.com/office/powerpoint/2010/main" val="4052158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Pourquoi la manutention?</a:t>
            </a:r>
            <a:br>
              <a:rPr lang="fr-FR" dirty="0"/>
            </a:br>
            <a:endParaRPr lang="fr-FR" dirty="0"/>
          </a:p>
        </p:txBody>
      </p:sp>
      <p:sp>
        <p:nvSpPr>
          <p:cNvPr id="4" name="Espace réservé du contenu 3">
            <a:extLst>
              <a:ext uri="{FF2B5EF4-FFF2-40B4-BE49-F238E27FC236}">
                <a16:creationId xmlns:a16="http://schemas.microsoft.com/office/drawing/2014/main" id="{C591C038-C949-462C-B551-5E53636FB9C2}"/>
              </a:ext>
            </a:extLst>
          </p:cNvPr>
          <p:cNvSpPr>
            <a:spLocks noGrp="1"/>
          </p:cNvSpPr>
          <p:nvPr>
            <p:ph idx="1"/>
          </p:nvPr>
        </p:nvSpPr>
        <p:spPr/>
        <p:txBody>
          <a:bodyPr/>
          <a:lstStyle/>
          <a:p>
            <a:endParaRPr lang="fr-F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349" y="1196752"/>
            <a:ext cx="7959022"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pied de page 4">
            <a:extLst>
              <a:ext uri="{FF2B5EF4-FFF2-40B4-BE49-F238E27FC236}">
                <a16:creationId xmlns:a16="http://schemas.microsoft.com/office/drawing/2014/main" id="{525F0C26-2C41-4E7A-812D-87E99EDF85A9}"/>
              </a:ext>
            </a:extLst>
          </p:cNvPr>
          <p:cNvSpPr>
            <a:spLocks noGrp="1"/>
          </p:cNvSpPr>
          <p:nvPr>
            <p:ph type="ftr" sz="quarter" idx="11"/>
          </p:nvPr>
        </p:nvSpPr>
        <p:spPr/>
        <p:txBody>
          <a:bodyPr/>
          <a:lstStyle/>
          <a:p>
            <a:r>
              <a:rPr lang="en-US"/>
              <a:t>AL-WM-SG-ML-FGM-25</a:t>
            </a:r>
            <a:endParaRPr lang="en-US" dirty="0"/>
          </a:p>
        </p:txBody>
      </p:sp>
      <p:sp>
        <p:nvSpPr>
          <p:cNvPr id="3" name="Espace réservé de la date 2">
            <a:extLst>
              <a:ext uri="{FF2B5EF4-FFF2-40B4-BE49-F238E27FC236}">
                <a16:creationId xmlns:a16="http://schemas.microsoft.com/office/drawing/2014/main" id="{76A88591-B567-4F1F-AD85-2B23BF53C65D}"/>
              </a:ext>
            </a:extLst>
          </p:cNvPr>
          <p:cNvSpPr>
            <a:spLocks noGrp="1"/>
          </p:cNvSpPr>
          <p:nvPr>
            <p:ph type="dt" sz="half" idx="10"/>
          </p:nvPr>
        </p:nvSpPr>
        <p:spPr/>
        <p:txBody>
          <a:bodyPr/>
          <a:lstStyle/>
          <a:p>
            <a:fld id="{392B4BB5-AB2D-42C7-8BB0-F2F826502948}" type="datetime1">
              <a:rPr lang="en-US" smtClean="0"/>
              <a:t>9/24/2025</a:t>
            </a:fld>
            <a:endParaRPr lang="en-US" dirty="0"/>
          </a:p>
        </p:txBody>
      </p:sp>
    </p:spTree>
    <p:extLst>
      <p:ext uri="{BB962C8B-B14F-4D97-AF65-F5344CB8AC3E}">
        <p14:creationId xmlns:p14="http://schemas.microsoft.com/office/powerpoint/2010/main" val="1934603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B94585AB-CFDB-4DDE-AF99-885384D6ADBD}"/>
              </a:ext>
            </a:extLst>
          </p:cNvPr>
          <p:cNvSpPr>
            <a:spLocks noGrp="1"/>
          </p:cNvSpPr>
          <p:nvPr>
            <p:ph type="ftr" sz="quarter" idx="11"/>
          </p:nvPr>
        </p:nvSpPr>
        <p:spPr/>
        <p:txBody>
          <a:bodyPr/>
          <a:lstStyle/>
          <a:p>
            <a:r>
              <a:rPr lang="en-US"/>
              <a:t>AL-WM-SG-ML-FGM-25</a:t>
            </a:r>
            <a:endParaRPr lang="en-US" dirty="0"/>
          </a:p>
        </p:txBody>
      </p:sp>
      <p:sp>
        <p:nvSpPr>
          <p:cNvPr id="2" name="Titre 1"/>
          <p:cNvSpPr>
            <a:spLocks noGrp="1"/>
          </p:cNvSpPr>
          <p:nvPr>
            <p:ph type="title" idx="4294967295"/>
          </p:nvPr>
        </p:nvSpPr>
        <p:spPr>
          <a:xfrm>
            <a:off x="2254250" y="287338"/>
            <a:ext cx="6889750" cy="838200"/>
          </a:xfrm>
        </p:spPr>
        <p:txBody>
          <a:bodyPr>
            <a:normAutofit fontScale="90000"/>
          </a:bodyPr>
          <a:lstStyle/>
          <a:p>
            <a:r>
              <a:rPr lang="fr-FR" dirty="0"/>
              <a:t>Pourquoi la manutention?</a:t>
            </a:r>
            <a:br>
              <a:rPr lang="fr-FR" dirty="0"/>
            </a:br>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5147" y="695062"/>
            <a:ext cx="4225085" cy="5634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ce réservé de la date 2">
            <a:extLst>
              <a:ext uri="{FF2B5EF4-FFF2-40B4-BE49-F238E27FC236}">
                <a16:creationId xmlns:a16="http://schemas.microsoft.com/office/drawing/2014/main" id="{00149EC6-2AC3-4B71-BD7B-C6A1FC8A5C13}"/>
              </a:ext>
            </a:extLst>
          </p:cNvPr>
          <p:cNvSpPr>
            <a:spLocks noGrp="1"/>
          </p:cNvSpPr>
          <p:nvPr>
            <p:ph type="dt" sz="half" idx="10"/>
          </p:nvPr>
        </p:nvSpPr>
        <p:spPr/>
        <p:txBody>
          <a:bodyPr/>
          <a:lstStyle/>
          <a:p>
            <a:fld id="{B1BC127A-9E4B-4A01-99C9-1568E54B702B}" type="datetime1">
              <a:rPr lang="en-US" smtClean="0"/>
              <a:t>9/24/2025</a:t>
            </a:fld>
            <a:endParaRPr lang="en-US" dirty="0"/>
          </a:p>
        </p:txBody>
      </p:sp>
      <p:pic>
        <p:nvPicPr>
          <p:cNvPr id="6" name="Image 5" descr=" ">
            <a:extLst>
              <a:ext uri="{FF2B5EF4-FFF2-40B4-BE49-F238E27FC236}">
                <a16:creationId xmlns:a16="http://schemas.microsoft.com/office/drawing/2014/main" id="{19C078D6-062E-4CB5-8759-55455760C120}"/>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724330" y="6399659"/>
            <a:ext cx="419670"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69899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5A41CA-5C22-49EB-8507-148576DF78D7}"/>
              </a:ext>
            </a:extLst>
          </p:cNvPr>
          <p:cNvSpPr>
            <a:spLocks noGrp="1"/>
          </p:cNvSpPr>
          <p:nvPr>
            <p:ph type="title"/>
          </p:nvPr>
        </p:nvSpPr>
        <p:spPr/>
        <p:txBody>
          <a:bodyPr/>
          <a:lstStyle/>
          <a:p>
            <a:r>
              <a:rPr lang="fr-FR" dirty="0"/>
              <a:t>Quelques chiffres</a:t>
            </a:r>
          </a:p>
        </p:txBody>
      </p:sp>
      <p:sp>
        <p:nvSpPr>
          <p:cNvPr id="3" name="Espace réservé du contenu 2">
            <a:extLst>
              <a:ext uri="{FF2B5EF4-FFF2-40B4-BE49-F238E27FC236}">
                <a16:creationId xmlns:a16="http://schemas.microsoft.com/office/drawing/2014/main" id="{D7790B7B-9B4B-436A-AD0A-AB2728EBD8DB}"/>
              </a:ext>
            </a:extLst>
          </p:cNvPr>
          <p:cNvSpPr>
            <a:spLocks noGrp="1"/>
          </p:cNvSpPr>
          <p:nvPr>
            <p:ph idx="1"/>
          </p:nvPr>
        </p:nvSpPr>
        <p:spPr>
          <a:xfrm>
            <a:off x="323528" y="1916832"/>
            <a:ext cx="8712968" cy="4248472"/>
          </a:xfrm>
        </p:spPr>
        <p:txBody>
          <a:bodyPr>
            <a:normAutofit lnSpcReduction="10000"/>
          </a:bodyPr>
          <a:lstStyle/>
          <a:p>
            <a:endParaRPr lang="fr-FR" dirty="0"/>
          </a:p>
          <a:p>
            <a:r>
              <a:rPr lang="fr-FR" sz="2400" dirty="0"/>
              <a:t>En France et dans le monde, les </a:t>
            </a:r>
            <a:r>
              <a:rPr lang="fr-FR" sz="2400" dirty="0">
                <a:hlinkClick r:id="rId2" tooltip="Lien vers le dossier troubles musculo-squelettiques"/>
              </a:rPr>
              <a:t>troubles </a:t>
            </a:r>
            <a:r>
              <a:rPr lang="fr-FR" sz="2400" dirty="0" err="1">
                <a:hlinkClick r:id="rId2" tooltip="Lien vers le dossier troubles musculo-squelettiques"/>
              </a:rPr>
              <a:t>musculo-squelettiques</a:t>
            </a:r>
            <a:r>
              <a:rPr lang="fr-FR" sz="2400" dirty="0"/>
              <a:t> (TMS) constituent la première cause de morbidité liée au travail</a:t>
            </a:r>
            <a:r>
              <a:rPr lang="fr-FR" sz="2400" baseline="30000" dirty="0"/>
              <a:t>1</a:t>
            </a:r>
            <a:r>
              <a:rPr lang="fr-FR" sz="2400" dirty="0"/>
              <a:t> et la 1</a:t>
            </a:r>
            <a:r>
              <a:rPr lang="fr-FR" sz="2400" baseline="30000" dirty="0"/>
              <a:t>ière</a:t>
            </a:r>
            <a:r>
              <a:rPr lang="fr-FR" sz="2400" dirty="0"/>
              <a:t>  cause de maladies professionnelles indemnisées avec 88 % des maladies professionnelles reconnues par le régime général : 44 492 cas en 2019</a:t>
            </a:r>
          </a:p>
          <a:p>
            <a:r>
              <a:rPr lang="fr-FR" sz="2400" dirty="0"/>
              <a:t>3 femmes sur 5 et 1 hommes sur 2 déclarent des douleurs liées aux TMS (source baromètre de Santé publique France 2021)</a:t>
            </a:r>
          </a:p>
          <a:p>
            <a:r>
              <a:rPr lang="fr-FR" sz="2400" dirty="0"/>
              <a:t>Secteurs d’activité à risque :</a:t>
            </a:r>
          </a:p>
          <a:p>
            <a:pPr>
              <a:buFont typeface="Wingdings" panose="05000000000000000000" pitchFamily="2" charset="2"/>
              <a:buChar char="Ø"/>
            </a:pPr>
            <a:r>
              <a:rPr lang="fr-FR" sz="2400" dirty="0"/>
              <a:t>Industrie manufacturière et la construction ♂</a:t>
            </a:r>
          </a:p>
          <a:p>
            <a:pPr>
              <a:buFont typeface="Wingdings" panose="05000000000000000000" pitchFamily="2" charset="2"/>
              <a:buChar char="Ø"/>
            </a:pPr>
            <a:r>
              <a:rPr lang="fr-FR" sz="2400" dirty="0"/>
              <a:t>Santé humaine et action sociale ♀</a:t>
            </a:r>
          </a:p>
        </p:txBody>
      </p:sp>
      <p:sp>
        <p:nvSpPr>
          <p:cNvPr id="4" name="Espace réservé du pied de page 3">
            <a:extLst>
              <a:ext uri="{FF2B5EF4-FFF2-40B4-BE49-F238E27FC236}">
                <a16:creationId xmlns:a16="http://schemas.microsoft.com/office/drawing/2014/main" id="{A5B99E5D-B436-4040-BB3A-0D3653BCC9F6}"/>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3FA34CC5-3649-4781-8E35-2679F1A2C711}"/>
              </a:ext>
            </a:extLst>
          </p:cNvPr>
          <p:cNvSpPr>
            <a:spLocks noGrp="1"/>
          </p:cNvSpPr>
          <p:nvPr>
            <p:ph type="dt" sz="half" idx="10"/>
          </p:nvPr>
        </p:nvSpPr>
        <p:spPr/>
        <p:txBody>
          <a:bodyPr/>
          <a:lstStyle/>
          <a:p>
            <a:fld id="{2D18E6EF-159B-49E3-9650-C6948501A6DE}" type="datetime1">
              <a:rPr lang="en-US" smtClean="0"/>
              <a:t>9/24/2025</a:t>
            </a:fld>
            <a:endParaRPr lang="en-US" dirty="0"/>
          </a:p>
        </p:txBody>
      </p:sp>
    </p:spTree>
    <p:extLst>
      <p:ext uri="{BB962C8B-B14F-4D97-AF65-F5344CB8AC3E}">
        <p14:creationId xmlns:p14="http://schemas.microsoft.com/office/powerpoint/2010/main" val="1235454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C83177-0AC2-4047-86A1-63B46064E5AB}"/>
              </a:ext>
            </a:extLst>
          </p:cNvPr>
          <p:cNvSpPr>
            <a:spLocks noGrp="1"/>
          </p:cNvSpPr>
          <p:nvPr>
            <p:ph type="title"/>
          </p:nvPr>
        </p:nvSpPr>
        <p:spPr/>
        <p:txBody>
          <a:bodyPr>
            <a:noAutofit/>
          </a:bodyPr>
          <a:lstStyle/>
          <a:p>
            <a:r>
              <a:rPr lang="fr-FR" sz="2800" dirty="0"/>
              <a:t>Prévalence des TMS du dos et des TMS du membre supérieur au cours des 12 derniers mois (et intervalle de confiance à 95%) dans la population des 18/64 ans, au total et selon la localisation, par sexe.</a:t>
            </a:r>
          </a:p>
        </p:txBody>
      </p:sp>
      <p:sp>
        <p:nvSpPr>
          <p:cNvPr id="4" name="Espace réservé du pied de page 3">
            <a:extLst>
              <a:ext uri="{FF2B5EF4-FFF2-40B4-BE49-F238E27FC236}">
                <a16:creationId xmlns:a16="http://schemas.microsoft.com/office/drawing/2014/main" id="{106E9483-3860-4080-977A-8028F83B3A81}"/>
              </a:ext>
            </a:extLst>
          </p:cNvPr>
          <p:cNvSpPr>
            <a:spLocks noGrp="1"/>
          </p:cNvSpPr>
          <p:nvPr>
            <p:ph type="ftr" sz="quarter" idx="11"/>
          </p:nvPr>
        </p:nvSpPr>
        <p:spPr/>
        <p:txBody>
          <a:bodyPr/>
          <a:lstStyle/>
          <a:p>
            <a:r>
              <a:rPr lang="en-US"/>
              <a:t>AL-WM-SG-ML-FGM-25</a:t>
            </a:r>
            <a:endParaRPr lang="en-US" dirty="0"/>
          </a:p>
        </p:txBody>
      </p:sp>
      <p:pic>
        <p:nvPicPr>
          <p:cNvPr id="5122" name="Picture 2" descr="Prévalence des TMS du dos et des TMS du membre supérieur au cours des 12 derniers mois (et intervalle de confiance à 95%) dans la population des 18/64 ans, au total et selon la localisation, par sexe">
            <a:extLst>
              <a:ext uri="{FF2B5EF4-FFF2-40B4-BE49-F238E27FC236}">
                <a16:creationId xmlns:a16="http://schemas.microsoft.com/office/drawing/2014/main" id="{9146C2BE-2A52-4621-A0DE-F3E8B21FDB0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4192" y="1846263"/>
            <a:ext cx="7198207" cy="4391049"/>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e la date 2">
            <a:extLst>
              <a:ext uri="{FF2B5EF4-FFF2-40B4-BE49-F238E27FC236}">
                <a16:creationId xmlns:a16="http://schemas.microsoft.com/office/drawing/2014/main" id="{25E1EDE3-3132-42A9-B37D-EDB863D5F9DD}"/>
              </a:ext>
            </a:extLst>
          </p:cNvPr>
          <p:cNvSpPr>
            <a:spLocks noGrp="1"/>
          </p:cNvSpPr>
          <p:nvPr>
            <p:ph type="dt" sz="half" idx="10"/>
          </p:nvPr>
        </p:nvSpPr>
        <p:spPr/>
        <p:txBody>
          <a:bodyPr/>
          <a:lstStyle/>
          <a:p>
            <a:fld id="{9E3AD740-C000-4F12-A8B4-7577E93A742B}" type="datetime1">
              <a:rPr lang="en-US" smtClean="0"/>
              <a:t>9/24/2025</a:t>
            </a:fld>
            <a:endParaRPr lang="en-US" dirty="0"/>
          </a:p>
        </p:txBody>
      </p:sp>
    </p:spTree>
    <p:extLst>
      <p:ext uri="{BB962C8B-B14F-4D97-AF65-F5344CB8AC3E}">
        <p14:creationId xmlns:p14="http://schemas.microsoft.com/office/powerpoint/2010/main" val="3897603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601F1510-9DE0-4CBA-BDC4-2F97E09C05C3}"/>
              </a:ext>
            </a:extLst>
          </p:cNvPr>
          <p:cNvSpPr>
            <a:spLocks noGrp="1"/>
          </p:cNvSpPr>
          <p:nvPr>
            <p:ph type="ftr" sz="quarter" idx="11"/>
          </p:nvPr>
        </p:nvSpPr>
        <p:spPr/>
        <p:txBody>
          <a:bodyPr/>
          <a:lstStyle/>
          <a:p>
            <a:r>
              <a:rPr lang="en-US"/>
              <a:t>AL-WM-SG-ML-FGM-25</a:t>
            </a:r>
            <a:endParaRPr lang="en-US" dirty="0"/>
          </a:p>
        </p:txBody>
      </p:sp>
      <p:pic>
        <p:nvPicPr>
          <p:cNvPr id="5" name="Espace réservé du contenu 4">
            <a:extLst>
              <a:ext uri="{FF2B5EF4-FFF2-40B4-BE49-F238E27FC236}">
                <a16:creationId xmlns:a16="http://schemas.microsoft.com/office/drawing/2014/main" id="{5E3462E1-B1B1-4637-81A7-318C75282C2A}"/>
              </a:ext>
            </a:extLst>
          </p:cNvPr>
          <p:cNvPicPr>
            <a:picLocks noGrp="1" noChangeAspect="1"/>
          </p:cNvPicPr>
          <p:nvPr>
            <p:ph idx="4294967295"/>
          </p:nvPr>
        </p:nvPicPr>
        <p:blipFill>
          <a:blip r:embed="rId2"/>
          <a:stretch>
            <a:fillRect/>
          </a:stretch>
        </p:blipFill>
        <p:spPr>
          <a:xfrm>
            <a:off x="539552" y="188640"/>
            <a:ext cx="7920880" cy="6192688"/>
          </a:xfrm>
          <a:prstGeom prst="rect">
            <a:avLst/>
          </a:prstGeom>
        </p:spPr>
      </p:pic>
      <p:sp>
        <p:nvSpPr>
          <p:cNvPr id="2" name="Espace réservé de la date 1">
            <a:extLst>
              <a:ext uri="{FF2B5EF4-FFF2-40B4-BE49-F238E27FC236}">
                <a16:creationId xmlns:a16="http://schemas.microsoft.com/office/drawing/2014/main" id="{3484174A-174F-486A-8524-C73A9159E122}"/>
              </a:ext>
            </a:extLst>
          </p:cNvPr>
          <p:cNvSpPr>
            <a:spLocks noGrp="1"/>
          </p:cNvSpPr>
          <p:nvPr>
            <p:ph type="dt" sz="half" idx="10"/>
          </p:nvPr>
        </p:nvSpPr>
        <p:spPr/>
        <p:txBody>
          <a:bodyPr/>
          <a:lstStyle/>
          <a:p>
            <a:fld id="{D6769B45-2BCC-489D-BB4B-0301222E5CE5}" type="datetime1">
              <a:rPr lang="en-US" smtClean="0"/>
              <a:t>9/24/2025</a:t>
            </a:fld>
            <a:endParaRPr lang="en-US" dirty="0"/>
          </a:p>
        </p:txBody>
      </p:sp>
      <p:pic>
        <p:nvPicPr>
          <p:cNvPr id="6" name="Image 5" descr=" ">
            <a:extLst>
              <a:ext uri="{FF2B5EF4-FFF2-40B4-BE49-F238E27FC236}">
                <a16:creationId xmlns:a16="http://schemas.microsoft.com/office/drawing/2014/main" id="{E44A8DAA-80FB-48E2-9DDE-6EAF73A7B3D7}"/>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748464" y="6383636"/>
            <a:ext cx="395536" cy="47436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26672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15A5896D-16EB-44ED-800D-ADAA7F6A0A29}"/>
              </a:ext>
            </a:extLst>
          </p:cNvPr>
          <p:cNvSpPr>
            <a:spLocks noGrp="1"/>
          </p:cNvSpPr>
          <p:nvPr>
            <p:ph type="ftr" sz="quarter" idx="11"/>
          </p:nvPr>
        </p:nvSpPr>
        <p:spPr/>
        <p:txBody>
          <a:bodyPr/>
          <a:lstStyle/>
          <a:p>
            <a:r>
              <a:rPr lang="en-US"/>
              <a:t>AL-WM-SG-ML-FGM-25</a:t>
            </a:r>
            <a:endParaRPr lang="en-US" dirty="0"/>
          </a:p>
        </p:txBody>
      </p:sp>
      <p:sp>
        <p:nvSpPr>
          <p:cNvPr id="4" name="Titre 3">
            <a:extLst>
              <a:ext uri="{FF2B5EF4-FFF2-40B4-BE49-F238E27FC236}">
                <a16:creationId xmlns:a16="http://schemas.microsoft.com/office/drawing/2014/main" id="{5DDBAC0E-9AE1-40BD-8E1B-3A0E0996F437}"/>
              </a:ext>
            </a:extLst>
          </p:cNvPr>
          <p:cNvSpPr>
            <a:spLocks noGrp="1"/>
          </p:cNvSpPr>
          <p:nvPr>
            <p:ph type="title" idx="4294967295"/>
          </p:nvPr>
        </p:nvSpPr>
        <p:spPr>
          <a:xfrm>
            <a:off x="1600200" y="287339"/>
            <a:ext cx="5636096" cy="462632"/>
          </a:xfrm>
        </p:spPr>
        <p:txBody>
          <a:bodyPr>
            <a:normAutofit fontScale="90000"/>
          </a:bodyPr>
          <a:lstStyle/>
          <a:p>
            <a:r>
              <a:rPr lang="fr-FR" dirty="0"/>
              <a:t>Vous avez dit « ergonomie »?</a:t>
            </a:r>
          </a:p>
        </p:txBody>
      </p:sp>
      <p:sp>
        <p:nvSpPr>
          <p:cNvPr id="3" name="Espace réservé du contenu 2"/>
          <p:cNvSpPr>
            <a:spLocks noGrp="1"/>
          </p:cNvSpPr>
          <p:nvPr>
            <p:ph idx="4294967295"/>
          </p:nvPr>
        </p:nvSpPr>
        <p:spPr>
          <a:xfrm>
            <a:off x="611560" y="782585"/>
            <a:ext cx="8424936" cy="918223"/>
          </a:xfrm>
        </p:spPr>
        <p:txBody>
          <a:bodyPr>
            <a:normAutofit lnSpcReduction="10000"/>
          </a:bodyPr>
          <a:lstStyle/>
          <a:p>
            <a:r>
              <a:rPr lang="fr-FR" sz="3200" spc="-38" dirty="0">
                <a:latin typeface="+mj-lt"/>
                <a:ea typeface="+mj-ea"/>
                <a:cs typeface="+mj-cs"/>
              </a:rPr>
              <a:t>D’où la nécessité d’avoir des techniques permettant d’éviter, de diminuer le risque de  TMS</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9252"/>
          <a:stretch/>
        </p:blipFill>
        <p:spPr bwMode="auto">
          <a:xfrm>
            <a:off x="0" y="1628800"/>
            <a:ext cx="903649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ce réservé de la date 1">
            <a:extLst>
              <a:ext uri="{FF2B5EF4-FFF2-40B4-BE49-F238E27FC236}">
                <a16:creationId xmlns:a16="http://schemas.microsoft.com/office/drawing/2014/main" id="{9D515207-5768-4A87-B671-70CDAFA86108}"/>
              </a:ext>
            </a:extLst>
          </p:cNvPr>
          <p:cNvSpPr>
            <a:spLocks noGrp="1"/>
          </p:cNvSpPr>
          <p:nvPr>
            <p:ph type="dt" sz="half" idx="10"/>
          </p:nvPr>
        </p:nvSpPr>
        <p:spPr/>
        <p:txBody>
          <a:bodyPr/>
          <a:lstStyle/>
          <a:p>
            <a:fld id="{02BDEA57-D9D4-4F51-8653-41687559E1E5}" type="datetime1">
              <a:rPr lang="en-US" smtClean="0"/>
              <a:t>9/24/2025</a:t>
            </a:fld>
            <a:endParaRPr lang="en-US" dirty="0"/>
          </a:p>
        </p:txBody>
      </p:sp>
      <p:pic>
        <p:nvPicPr>
          <p:cNvPr id="7" name="Image 6" descr=" ">
            <a:extLst>
              <a:ext uri="{FF2B5EF4-FFF2-40B4-BE49-F238E27FC236}">
                <a16:creationId xmlns:a16="http://schemas.microsoft.com/office/drawing/2014/main" id="{5D7F43FE-93DC-435E-88A6-B4124A5626A9}"/>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683619" y="6376284"/>
            <a:ext cx="491678" cy="5303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5531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0CAEDE-1BC6-4552-A0F6-7E7F923122F1}"/>
              </a:ext>
            </a:extLst>
          </p:cNvPr>
          <p:cNvSpPr>
            <a:spLocks noGrp="1"/>
          </p:cNvSpPr>
          <p:nvPr>
            <p:ph type="title"/>
          </p:nvPr>
        </p:nvSpPr>
        <p:spPr/>
        <p:txBody>
          <a:bodyPr/>
          <a:lstStyle/>
          <a:p>
            <a:r>
              <a:rPr lang="fr-FR" dirty="0"/>
              <a:t>Ergonomie définition</a:t>
            </a:r>
          </a:p>
        </p:txBody>
      </p:sp>
      <p:sp>
        <p:nvSpPr>
          <p:cNvPr id="4" name="Espace réservé du pied de page 3">
            <a:extLst>
              <a:ext uri="{FF2B5EF4-FFF2-40B4-BE49-F238E27FC236}">
                <a16:creationId xmlns:a16="http://schemas.microsoft.com/office/drawing/2014/main" id="{55F11B8F-AA11-4F22-A1AE-5F34F5397739}"/>
              </a:ext>
            </a:extLst>
          </p:cNvPr>
          <p:cNvSpPr>
            <a:spLocks noGrp="1"/>
          </p:cNvSpPr>
          <p:nvPr>
            <p:ph type="ftr" sz="quarter" idx="11"/>
          </p:nvPr>
        </p:nvSpPr>
        <p:spPr/>
        <p:txBody>
          <a:bodyPr/>
          <a:lstStyle/>
          <a:p>
            <a:r>
              <a:rPr lang="en-US"/>
              <a:t>AL-WM-SG-ML-FGM-25</a:t>
            </a:r>
            <a:endParaRPr lang="en-US" dirty="0"/>
          </a:p>
        </p:txBody>
      </p:sp>
      <p:sp>
        <p:nvSpPr>
          <p:cNvPr id="5" name="Rectangle 1">
            <a:extLst>
              <a:ext uri="{FF2B5EF4-FFF2-40B4-BE49-F238E27FC236}">
                <a16:creationId xmlns:a16="http://schemas.microsoft.com/office/drawing/2014/main" id="{D44D54BF-0D27-4E3B-96B6-762792CDF036}"/>
              </a:ext>
            </a:extLst>
          </p:cNvPr>
          <p:cNvSpPr>
            <a:spLocks noGrp="1" noChangeArrowheads="1"/>
          </p:cNvSpPr>
          <p:nvPr>
            <p:ph idx="1"/>
          </p:nvPr>
        </p:nvSpPr>
        <p:spPr bwMode="auto">
          <a:xfrm>
            <a:off x="323528" y="2096561"/>
            <a:ext cx="8259256"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rPr>
              <a:t>L’ergonomie est la </a:t>
            </a:r>
            <a:r>
              <a:rPr kumimoji="0" lang="fr-FR" altLang="fr-FR" sz="2000" b="1" i="0" u="none" strike="noStrike" cap="none" normalizeH="0" baseline="0" dirty="0">
                <a:ln>
                  <a:noFill/>
                </a:ln>
                <a:solidFill>
                  <a:schemeClr val="tx1"/>
                </a:solidFill>
                <a:effectLst/>
                <a:latin typeface="Arial" panose="020B0604020202020204" pitchFamily="34" charset="0"/>
              </a:rPr>
              <a:t>discipline scientifique </a:t>
            </a:r>
            <a:r>
              <a:rPr kumimoji="0" lang="fr-FR" altLang="fr-FR" sz="2000" b="0" i="0" u="none" strike="noStrike" cap="none" normalizeH="0" baseline="0" dirty="0">
                <a:ln>
                  <a:noFill/>
                </a:ln>
                <a:solidFill>
                  <a:schemeClr val="tx1"/>
                </a:solidFill>
                <a:effectLst/>
                <a:latin typeface="Arial" panose="020B0604020202020204" pitchFamily="34" charset="0"/>
              </a:rPr>
              <a:t>qui vise la compréhension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rPr>
              <a:t>fondamentale </a:t>
            </a:r>
            <a:r>
              <a:rPr kumimoji="0" lang="fr-FR" altLang="fr-FR" sz="2000" b="1" i="0" u="none" strike="noStrike" cap="none" normalizeH="0" baseline="0" dirty="0">
                <a:ln>
                  <a:noFill/>
                </a:ln>
                <a:solidFill>
                  <a:schemeClr val="tx1"/>
                </a:solidFill>
                <a:effectLst/>
                <a:latin typeface="Arial" panose="020B0604020202020204" pitchFamily="34" charset="0"/>
              </a:rPr>
              <a:t>des interactions entre les humains et les autres composantes d’un système,</a:t>
            </a:r>
            <a:r>
              <a:rPr kumimoji="0" lang="fr-FR" altLang="fr-FR" sz="2000" b="0" i="0" u="none" strike="noStrike" cap="none" normalizeH="0" baseline="0" dirty="0">
                <a:ln>
                  <a:noFill/>
                </a:ln>
                <a:solidFill>
                  <a:schemeClr val="tx1"/>
                </a:solidFill>
                <a:effectLst/>
                <a:latin typeface="Arial" panose="020B0604020202020204" pitchFamily="34" charset="0"/>
              </a:rPr>
              <a:t> et la profession qui applique principes théoriques, données et méthodes en vue  d’optimiser le bien-être des personnes et la performance globale des systèmes.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rPr>
              <a:t> Les praticiens de l’ergonomie, les ergonomes contribuent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rPr>
              <a:t>à la planification, la conception et l’évaluation des tâches, des emplois, des produits, des organisations, des environnements et des systèmes en vue de les rendre compatibles avec les besoins, les capacités et les limites des personnes.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1" u="none" strike="noStrike" cap="none" normalizeH="0" baseline="0" dirty="0">
                <a:ln>
                  <a:noFill/>
                </a:ln>
                <a:solidFill>
                  <a:schemeClr val="tx1"/>
                </a:solidFill>
                <a:effectLst/>
                <a:latin typeface="Arial" panose="020B0604020202020204" pitchFamily="34" charset="0"/>
              </a:rPr>
              <a:t>International </a:t>
            </a:r>
            <a:r>
              <a:rPr kumimoji="0" lang="fr-FR" altLang="fr-FR" sz="2000" b="0" i="1" u="none" strike="noStrike" cap="none" normalizeH="0" baseline="0" dirty="0" err="1">
                <a:ln>
                  <a:noFill/>
                </a:ln>
                <a:solidFill>
                  <a:schemeClr val="tx1"/>
                </a:solidFill>
                <a:effectLst/>
                <a:latin typeface="Arial" panose="020B0604020202020204" pitchFamily="34" charset="0"/>
              </a:rPr>
              <a:t>Ergonomics</a:t>
            </a:r>
            <a:r>
              <a:rPr kumimoji="0" lang="fr-FR" altLang="fr-FR" sz="2000" b="0" i="1" u="none" strike="noStrike" cap="none" normalizeH="0" baseline="0" dirty="0">
                <a:ln>
                  <a:noFill/>
                </a:ln>
                <a:solidFill>
                  <a:schemeClr val="tx1"/>
                </a:solidFill>
                <a:effectLst/>
                <a:latin typeface="Arial" panose="020B0604020202020204" pitchFamily="34" charset="0"/>
              </a:rPr>
              <a:t> Association - 2000</a:t>
            </a:r>
            <a:r>
              <a:rPr kumimoji="0" lang="fr-FR" altLang="fr-FR" sz="2000" b="0" i="0" u="none" strike="noStrike" cap="none" normalizeH="0" baseline="0" dirty="0">
                <a:ln>
                  <a:noFill/>
                </a:ln>
                <a:solidFill>
                  <a:schemeClr val="tx1"/>
                </a:solidFill>
                <a:effectLst/>
                <a:latin typeface="Arial" panose="020B0604020202020204" pitchFamily="34" charset="0"/>
              </a:rPr>
              <a:t> </a:t>
            </a:r>
          </a:p>
        </p:txBody>
      </p:sp>
      <p:sp>
        <p:nvSpPr>
          <p:cNvPr id="3" name="Espace réservé de la date 2">
            <a:extLst>
              <a:ext uri="{FF2B5EF4-FFF2-40B4-BE49-F238E27FC236}">
                <a16:creationId xmlns:a16="http://schemas.microsoft.com/office/drawing/2014/main" id="{CBD7DD7A-C9BB-46A3-A766-7A50A573687B}"/>
              </a:ext>
            </a:extLst>
          </p:cNvPr>
          <p:cNvSpPr>
            <a:spLocks noGrp="1"/>
          </p:cNvSpPr>
          <p:nvPr>
            <p:ph type="dt" sz="half" idx="10"/>
          </p:nvPr>
        </p:nvSpPr>
        <p:spPr/>
        <p:txBody>
          <a:bodyPr/>
          <a:lstStyle/>
          <a:p>
            <a:fld id="{128CCF6E-4609-4411-BA03-6BAFD34450C2}" type="datetime1">
              <a:rPr lang="en-US" smtClean="0"/>
              <a:t>9/24/2025</a:t>
            </a:fld>
            <a:endParaRPr lang="en-US" dirty="0"/>
          </a:p>
        </p:txBody>
      </p:sp>
    </p:spTree>
    <p:extLst>
      <p:ext uri="{BB962C8B-B14F-4D97-AF65-F5344CB8AC3E}">
        <p14:creationId xmlns:p14="http://schemas.microsoft.com/office/powerpoint/2010/main" val="5947680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2933"/>
          <a:stretch/>
        </p:blipFill>
        <p:spPr bwMode="auto">
          <a:xfrm>
            <a:off x="323528" y="1257208"/>
            <a:ext cx="8748972" cy="5056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u pied de page 3">
            <a:extLst>
              <a:ext uri="{FF2B5EF4-FFF2-40B4-BE49-F238E27FC236}">
                <a16:creationId xmlns:a16="http://schemas.microsoft.com/office/drawing/2014/main" id="{731EC966-97A8-4C67-8206-C38735C06C9F}"/>
              </a:ext>
            </a:extLst>
          </p:cNvPr>
          <p:cNvSpPr>
            <a:spLocks noGrp="1"/>
          </p:cNvSpPr>
          <p:nvPr>
            <p:ph type="ftr" sz="quarter" idx="11"/>
          </p:nvPr>
        </p:nvSpPr>
        <p:spPr/>
        <p:txBody>
          <a:bodyPr/>
          <a:lstStyle/>
          <a:p>
            <a:r>
              <a:rPr lang="en-US"/>
              <a:t>AL-WM-SG-ML-FGM-25</a:t>
            </a:r>
            <a:endParaRPr lang="en-US" dirty="0"/>
          </a:p>
        </p:txBody>
      </p:sp>
      <p:sp>
        <p:nvSpPr>
          <p:cNvPr id="5" name="Titre 4">
            <a:extLst>
              <a:ext uri="{FF2B5EF4-FFF2-40B4-BE49-F238E27FC236}">
                <a16:creationId xmlns:a16="http://schemas.microsoft.com/office/drawing/2014/main" id="{534CBFE5-025D-4A95-9588-B930D8A54F4B}"/>
              </a:ext>
            </a:extLst>
          </p:cNvPr>
          <p:cNvSpPr>
            <a:spLocks noGrp="1"/>
          </p:cNvSpPr>
          <p:nvPr>
            <p:ph type="title" idx="4294967295"/>
          </p:nvPr>
        </p:nvSpPr>
        <p:spPr>
          <a:xfrm>
            <a:off x="2473838" y="144476"/>
            <a:ext cx="3907904" cy="701675"/>
          </a:xfrm>
        </p:spPr>
        <p:txBody>
          <a:bodyPr/>
          <a:lstStyle/>
          <a:p>
            <a:r>
              <a:rPr lang="fr-FR" dirty="0"/>
              <a:t>Soins et ergonomie</a:t>
            </a:r>
          </a:p>
        </p:txBody>
      </p:sp>
      <p:sp>
        <p:nvSpPr>
          <p:cNvPr id="2" name="Espace réservé de la date 1">
            <a:extLst>
              <a:ext uri="{FF2B5EF4-FFF2-40B4-BE49-F238E27FC236}">
                <a16:creationId xmlns:a16="http://schemas.microsoft.com/office/drawing/2014/main" id="{8EB2C067-8963-4E98-A101-632456DBA811}"/>
              </a:ext>
            </a:extLst>
          </p:cNvPr>
          <p:cNvSpPr>
            <a:spLocks noGrp="1"/>
          </p:cNvSpPr>
          <p:nvPr>
            <p:ph type="dt" sz="half" idx="10"/>
          </p:nvPr>
        </p:nvSpPr>
        <p:spPr/>
        <p:txBody>
          <a:bodyPr/>
          <a:lstStyle/>
          <a:p>
            <a:fld id="{F2439AC6-39DA-426E-8403-02D010E4455C}" type="datetime1">
              <a:rPr lang="en-US" smtClean="0"/>
              <a:t>9/24/2025</a:t>
            </a:fld>
            <a:endParaRPr lang="en-US" dirty="0"/>
          </a:p>
        </p:txBody>
      </p:sp>
      <p:pic>
        <p:nvPicPr>
          <p:cNvPr id="7" name="Image 6" descr=" ">
            <a:extLst>
              <a:ext uri="{FF2B5EF4-FFF2-40B4-BE49-F238E27FC236}">
                <a16:creationId xmlns:a16="http://schemas.microsoft.com/office/drawing/2014/main" id="{FFB49876-069C-4B3B-9015-C65C32E55046}"/>
              </a:ext>
            </a:extLst>
          </p:cNvPr>
          <p:cNvPicPr/>
          <p:nvPr/>
        </p:nvPicPr>
        <p:blipFill rotWithShape="1">
          <a:blip r:embed="rId3">
            <a:extLst>
              <a:ext uri="{28A0092B-C50C-407E-A947-70E740481C1C}">
                <a14:useLocalDpi xmlns:a14="http://schemas.microsoft.com/office/drawing/2010/main" val="0"/>
              </a:ext>
            </a:extLst>
          </a:blip>
          <a:srcRect b="43104"/>
          <a:stretch/>
        </p:blipFill>
        <p:spPr bwMode="auto">
          <a:xfrm>
            <a:off x="8717856" y="6399272"/>
            <a:ext cx="426144" cy="43627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572615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86605"/>
            <a:ext cx="8856984" cy="838140"/>
          </a:xfrm>
        </p:spPr>
        <p:txBody>
          <a:bodyPr>
            <a:normAutofit/>
          </a:bodyPr>
          <a:lstStyle/>
          <a:p>
            <a:r>
              <a:rPr lang="fr-FR" dirty="0"/>
              <a:t>Méthode de Manutention des Malades (MMM)</a:t>
            </a:r>
          </a:p>
        </p:txBody>
      </p:sp>
      <p:sp>
        <p:nvSpPr>
          <p:cNvPr id="3" name="Espace réservé du contenu 2"/>
          <p:cNvSpPr>
            <a:spLocks noGrp="1"/>
          </p:cNvSpPr>
          <p:nvPr>
            <p:ph idx="1"/>
          </p:nvPr>
        </p:nvSpPr>
        <p:spPr>
          <a:xfrm>
            <a:off x="323528" y="1556792"/>
            <a:ext cx="8640960" cy="4680520"/>
          </a:xfrm>
        </p:spPr>
        <p:txBody>
          <a:bodyPr>
            <a:normAutofit/>
          </a:bodyPr>
          <a:lstStyle/>
          <a:p>
            <a:endParaRPr lang="fr-FR" sz="2400" dirty="0"/>
          </a:p>
          <a:p>
            <a:r>
              <a:rPr lang="fr-FR" sz="2400" dirty="0"/>
              <a:t>Ensemble coordonné de procédés pratiques concernant les divers déplacements nécessités par les soins et les activités de la vie quotidienne des malades</a:t>
            </a:r>
          </a:p>
          <a:p>
            <a:r>
              <a:rPr lang="fr-FR" sz="2400" dirty="0"/>
              <a:t>La MMM vise l’acquisition d’un savoir faire à mettre en œuvre pour:</a:t>
            </a:r>
          </a:p>
          <a:p>
            <a:pPr marL="114300" indent="0">
              <a:buNone/>
            </a:pPr>
            <a:endParaRPr lang="fr-FR" sz="2400" dirty="0"/>
          </a:p>
          <a:p>
            <a:pPr lvl="1">
              <a:buFont typeface="Wingdings" pitchFamily="2" charset="2"/>
              <a:buChar char="Ø"/>
            </a:pPr>
            <a:r>
              <a:rPr lang="fr-FR" sz="2400" dirty="0"/>
              <a:t>Faciliter la tâche du soignant</a:t>
            </a:r>
          </a:p>
          <a:p>
            <a:pPr marL="411480" lvl="1" indent="0">
              <a:buNone/>
            </a:pPr>
            <a:endParaRPr lang="fr-FR" sz="2400" dirty="0"/>
          </a:p>
          <a:p>
            <a:pPr lvl="1">
              <a:buFont typeface="Wingdings" pitchFamily="2" charset="2"/>
              <a:buChar char="Ø"/>
            </a:pPr>
            <a:r>
              <a:rPr lang="fr-FR" sz="2400" dirty="0"/>
              <a:t>Favoriser l’activité et l’autonomie du patient par sa participation à la tâche dans les limites de ses possibilités</a:t>
            </a:r>
          </a:p>
          <a:p>
            <a:pPr marL="411480" lvl="1" indent="0">
              <a:buNone/>
            </a:pPr>
            <a:endParaRPr lang="fr-FR" dirty="0"/>
          </a:p>
        </p:txBody>
      </p:sp>
      <p:sp>
        <p:nvSpPr>
          <p:cNvPr id="4" name="Espace réservé du pied de page 3">
            <a:extLst>
              <a:ext uri="{FF2B5EF4-FFF2-40B4-BE49-F238E27FC236}">
                <a16:creationId xmlns:a16="http://schemas.microsoft.com/office/drawing/2014/main" id="{CFCE0FAB-EB81-4D55-8E28-8D39087C2066}"/>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188E4946-E2D3-4295-A42C-80084DD0903B}"/>
              </a:ext>
            </a:extLst>
          </p:cNvPr>
          <p:cNvSpPr>
            <a:spLocks noGrp="1"/>
          </p:cNvSpPr>
          <p:nvPr>
            <p:ph type="dt" sz="half" idx="10"/>
          </p:nvPr>
        </p:nvSpPr>
        <p:spPr/>
        <p:txBody>
          <a:bodyPr/>
          <a:lstStyle/>
          <a:p>
            <a:fld id="{102A8F96-6E63-454C-A75B-000732F2B9AE}" type="datetime1">
              <a:rPr lang="en-US" smtClean="0"/>
              <a:t>9/24/2025</a:t>
            </a:fld>
            <a:endParaRPr lang="en-US" dirty="0"/>
          </a:p>
        </p:txBody>
      </p:sp>
    </p:spTree>
    <p:extLst>
      <p:ext uri="{BB962C8B-B14F-4D97-AF65-F5344CB8AC3E}">
        <p14:creationId xmlns:p14="http://schemas.microsoft.com/office/powerpoint/2010/main" val="29802409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404664"/>
            <a:ext cx="5688632" cy="968438"/>
          </a:xfrm>
        </p:spPr>
        <p:txBody>
          <a:bodyPr>
            <a:normAutofit fontScale="90000"/>
          </a:bodyPr>
          <a:lstStyle/>
          <a:p>
            <a:r>
              <a:rPr lang="fr-FR" b="1" dirty="0"/>
              <a:t>Analyse globale de la situation </a:t>
            </a:r>
            <a:br>
              <a:rPr lang="fr-FR" b="1" dirty="0"/>
            </a:br>
            <a:endParaRPr lang="fr-FR" dirty="0"/>
          </a:p>
        </p:txBody>
      </p:sp>
      <p:sp>
        <p:nvSpPr>
          <p:cNvPr id="3" name="Espace réservé du contenu 2"/>
          <p:cNvSpPr>
            <a:spLocks noGrp="1"/>
          </p:cNvSpPr>
          <p:nvPr>
            <p:ph idx="1"/>
          </p:nvPr>
        </p:nvSpPr>
        <p:spPr>
          <a:xfrm>
            <a:off x="179512" y="2261221"/>
            <a:ext cx="8784976" cy="3312368"/>
          </a:xfrm>
        </p:spPr>
        <p:txBody>
          <a:bodyPr>
            <a:normAutofit/>
          </a:bodyPr>
          <a:lstStyle/>
          <a:p>
            <a:pPr lvl="1">
              <a:buFont typeface="Wingdings" pitchFamily="2" charset="2"/>
              <a:buChar char="ü"/>
            </a:pPr>
            <a:r>
              <a:rPr lang="fr-FR" sz="1600" b="1" dirty="0"/>
              <a:t>Le patient est participant :</a:t>
            </a:r>
          </a:p>
          <a:p>
            <a:pPr lvl="1">
              <a:buFont typeface="Wingdings" pitchFamily="2" charset="2"/>
              <a:buChar char="ü"/>
            </a:pPr>
            <a:r>
              <a:rPr lang="fr-FR" dirty="0"/>
              <a:t>Peut participer activement à l’action, mais n’a pas encore assez de force pour être autonome et sans troubles cognitifs.</a:t>
            </a:r>
          </a:p>
          <a:p>
            <a:pPr marL="685800" lvl="2" indent="0">
              <a:buNone/>
            </a:pPr>
            <a:r>
              <a:rPr lang="fr-FR" sz="2000" dirty="0"/>
              <a:t>Personne coopérante. Accompagner son activité en sécurité. </a:t>
            </a:r>
          </a:p>
          <a:p>
            <a:pPr marL="685800" lvl="2" indent="0">
              <a:buNone/>
            </a:pPr>
            <a:endParaRPr lang="fr-FR" dirty="0"/>
          </a:p>
          <a:p>
            <a:pPr lvl="1">
              <a:buFont typeface="Wingdings" pitchFamily="2" charset="2"/>
              <a:buChar char="ü"/>
            </a:pPr>
            <a:r>
              <a:rPr lang="fr-FR" sz="1600" b="1" dirty="0"/>
              <a:t>Le patient est peu participant :</a:t>
            </a:r>
          </a:p>
          <a:p>
            <a:pPr lvl="1">
              <a:buFont typeface="Wingdings" pitchFamily="2" charset="2"/>
              <a:buChar char="ü"/>
            </a:pPr>
            <a:r>
              <a:rPr lang="fr-FR" dirty="0"/>
              <a:t>Patient avec un minimum de maintien de posture</a:t>
            </a:r>
          </a:p>
          <a:p>
            <a:pPr marL="685800" lvl="2" indent="0">
              <a:buNone/>
            </a:pPr>
            <a:r>
              <a:rPr lang="fr-FR" sz="2000" dirty="0"/>
              <a:t>Personne qui a un potentiel de coopération.</a:t>
            </a:r>
            <a:endParaRPr lang="fr-FR" sz="2200" dirty="0"/>
          </a:p>
          <a:p>
            <a:pPr marL="411480" lvl="1" indent="0">
              <a:buNone/>
            </a:pPr>
            <a:endParaRPr lang="fr-FR" sz="1050" dirty="0"/>
          </a:p>
          <a:p>
            <a:pPr lvl="1">
              <a:buFont typeface="Wingdings" pitchFamily="2" charset="2"/>
              <a:buChar char="ü"/>
            </a:pPr>
            <a:r>
              <a:rPr lang="fr-FR" sz="1600" b="1" dirty="0"/>
              <a:t>Le patient ne participe pas du tout :</a:t>
            </a:r>
          </a:p>
          <a:p>
            <a:pPr lvl="1">
              <a:buFont typeface="Wingdings" pitchFamily="2" charset="2"/>
              <a:buChar char="ü"/>
            </a:pPr>
            <a:r>
              <a:rPr lang="fr-FR" dirty="0"/>
              <a:t>Impossibilité de participer à l’action (incapacité ou effort nécessaire interdit).</a:t>
            </a:r>
          </a:p>
          <a:p>
            <a:pPr marL="685800" lvl="2" indent="0">
              <a:buNone/>
            </a:pPr>
            <a:r>
              <a:rPr lang="fr-FR" sz="2200" dirty="0"/>
              <a:t>Personne inopérante.</a:t>
            </a:r>
          </a:p>
        </p:txBody>
      </p:sp>
      <p:sp>
        <p:nvSpPr>
          <p:cNvPr id="4" name="Espace réservé du pied de page 3">
            <a:extLst>
              <a:ext uri="{FF2B5EF4-FFF2-40B4-BE49-F238E27FC236}">
                <a16:creationId xmlns:a16="http://schemas.microsoft.com/office/drawing/2014/main" id="{4CB69FD7-E42E-4F47-AD85-2CB13E3CF7BA}"/>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923F8915-9780-441F-B26F-DC2597341945}"/>
              </a:ext>
            </a:extLst>
          </p:cNvPr>
          <p:cNvSpPr>
            <a:spLocks noGrp="1"/>
          </p:cNvSpPr>
          <p:nvPr>
            <p:ph type="dt" sz="half" idx="10"/>
          </p:nvPr>
        </p:nvSpPr>
        <p:spPr/>
        <p:txBody>
          <a:bodyPr/>
          <a:lstStyle/>
          <a:p>
            <a:fld id="{91952C5E-3B12-41AB-A76C-BBF7EF27020F}" type="datetime1">
              <a:rPr lang="en-US" smtClean="0"/>
              <a:t>9/24/2025</a:t>
            </a:fld>
            <a:endParaRPr lang="en-US" dirty="0"/>
          </a:p>
        </p:txBody>
      </p:sp>
    </p:spTree>
    <p:extLst>
      <p:ext uri="{BB962C8B-B14F-4D97-AF65-F5344CB8AC3E}">
        <p14:creationId xmlns:p14="http://schemas.microsoft.com/office/powerpoint/2010/main" val="2826425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326" y="2708920"/>
            <a:ext cx="1798638" cy="179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pied de page 4">
            <a:extLst>
              <a:ext uri="{FF2B5EF4-FFF2-40B4-BE49-F238E27FC236}">
                <a16:creationId xmlns:a16="http://schemas.microsoft.com/office/drawing/2014/main" id="{F9952968-4BEF-4235-85B5-8D46FD70DE5F}"/>
              </a:ext>
            </a:extLst>
          </p:cNvPr>
          <p:cNvSpPr>
            <a:spLocks noGrp="1"/>
          </p:cNvSpPr>
          <p:nvPr>
            <p:ph type="ftr" sz="quarter" idx="11"/>
          </p:nvPr>
        </p:nvSpPr>
        <p:spPr/>
        <p:txBody>
          <a:bodyPr/>
          <a:lstStyle/>
          <a:p>
            <a:r>
              <a:rPr lang="en-US"/>
              <a:t>AL-WM-SG-ML-FGM-25</a:t>
            </a:r>
            <a:endParaRPr lang="en-US" dirty="0"/>
          </a:p>
        </p:txBody>
      </p:sp>
      <p:sp>
        <p:nvSpPr>
          <p:cNvPr id="2" name="Titre 1"/>
          <p:cNvSpPr>
            <a:spLocks noGrp="1"/>
          </p:cNvSpPr>
          <p:nvPr>
            <p:ph type="title" idx="4294967295"/>
          </p:nvPr>
        </p:nvSpPr>
        <p:spPr>
          <a:xfrm>
            <a:off x="251520" y="332656"/>
            <a:ext cx="6912767" cy="516285"/>
          </a:xfrm>
        </p:spPr>
        <p:txBody>
          <a:bodyPr>
            <a:normAutofit fontScale="90000"/>
          </a:bodyPr>
          <a:lstStyle/>
          <a:p>
            <a:r>
              <a:rPr lang="fr-FR" dirty="0"/>
              <a:t>Les hauteurs de lit : patient participant</a:t>
            </a:r>
          </a:p>
        </p:txBody>
      </p:sp>
      <p:sp>
        <p:nvSpPr>
          <p:cNvPr id="3" name="Espace réservé du contenu 2"/>
          <p:cNvSpPr>
            <a:spLocks noGrp="1"/>
          </p:cNvSpPr>
          <p:nvPr>
            <p:ph idx="4294967295"/>
          </p:nvPr>
        </p:nvSpPr>
        <p:spPr>
          <a:xfrm>
            <a:off x="185742" y="1279600"/>
            <a:ext cx="6402482" cy="4957712"/>
          </a:xfrm>
        </p:spPr>
        <p:txBody>
          <a:bodyPr>
            <a:normAutofit lnSpcReduction="10000"/>
          </a:bodyPr>
          <a:lstStyle/>
          <a:p>
            <a:pPr>
              <a:buFont typeface="Wingdings" pitchFamily="2" charset="2"/>
              <a:buChar char="Ø"/>
            </a:pPr>
            <a:r>
              <a:rPr lang="fr-FR" sz="2200" b="1" dirty="0"/>
              <a:t>Position assise au bord du lit pieds sans toucher le sol</a:t>
            </a:r>
          </a:p>
          <a:p>
            <a:pPr marL="411480" lvl="1" indent="0">
              <a:buNone/>
            </a:pPr>
            <a:r>
              <a:rPr lang="fr-FR" sz="1800" dirty="0"/>
              <a:t>Soins divers, habillage, chaussage…</a:t>
            </a:r>
          </a:p>
          <a:p>
            <a:pPr marL="411480" lvl="1" indent="0">
              <a:buNone/>
            </a:pPr>
            <a:endParaRPr lang="fr-FR" sz="1800" dirty="0"/>
          </a:p>
          <a:p>
            <a:pPr marL="411480" lvl="1" indent="0">
              <a:buNone/>
            </a:pPr>
            <a:endParaRPr lang="fr-FR" sz="1800" dirty="0"/>
          </a:p>
          <a:p>
            <a:pPr marL="411480" lvl="1" indent="0">
              <a:buNone/>
            </a:pPr>
            <a:endParaRPr lang="fr-FR" sz="1800" dirty="0"/>
          </a:p>
          <a:p>
            <a:pPr marL="411480" lvl="1" indent="0">
              <a:buNone/>
            </a:pPr>
            <a:endParaRPr lang="fr-FR" sz="1800" dirty="0"/>
          </a:p>
          <a:p>
            <a:pPr>
              <a:buFont typeface="Wingdings" pitchFamily="2" charset="2"/>
              <a:buChar char="Ø"/>
            </a:pPr>
            <a:r>
              <a:rPr lang="fr-FR" sz="2200" b="1" dirty="0"/>
              <a:t>Position assise au bord du lit pieds en appui au sol</a:t>
            </a:r>
          </a:p>
          <a:p>
            <a:pPr marL="411480" lvl="1" indent="0">
              <a:buNone/>
            </a:pPr>
            <a:r>
              <a:rPr lang="fr-FR" sz="1800" dirty="0"/>
              <a:t>Avant la mise debout </a:t>
            </a:r>
          </a:p>
          <a:p>
            <a:pPr marL="411480" lvl="1" indent="0">
              <a:buNone/>
            </a:pPr>
            <a:endParaRPr lang="fr-FR" sz="1800" dirty="0"/>
          </a:p>
          <a:p>
            <a:pPr marL="411480" lvl="1" indent="0">
              <a:buNone/>
            </a:pPr>
            <a:endParaRPr lang="fr-FR" sz="1800" dirty="0"/>
          </a:p>
          <a:p>
            <a:pPr marL="411480" lvl="1" indent="0">
              <a:buNone/>
            </a:pPr>
            <a:endParaRPr lang="fr-FR" sz="1800" dirty="0"/>
          </a:p>
          <a:p>
            <a:pPr marL="411480" lvl="1" indent="0">
              <a:buNone/>
            </a:pPr>
            <a:endParaRPr lang="fr-FR" sz="1800" dirty="0"/>
          </a:p>
          <a:p>
            <a:pPr marL="411480" lvl="1" indent="0">
              <a:buNone/>
            </a:pPr>
            <a:endParaRPr lang="fr-FR" sz="1800" dirty="0"/>
          </a:p>
          <a:p>
            <a:pPr>
              <a:buFont typeface="Wingdings" pitchFamily="2" charset="2"/>
              <a:buChar char="Ø"/>
            </a:pPr>
            <a:r>
              <a:rPr lang="fr-FR" sz="2200" b="1" dirty="0"/>
              <a:t>Position debout au bord du lit </a:t>
            </a:r>
            <a:r>
              <a:rPr lang="fr-FR" sz="1800" dirty="0"/>
              <a:t>pour favoriser le redressement assis/debout, ou précéder un retour allongé sur le lit.</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3852" y="764863"/>
            <a:ext cx="1313586" cy="17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4691140"/>
            <a:ext cx="1596440" cy="15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e la date 5">
            <a:extLst>
              <a:ext uri="{FF2B5EF4-FFF2-40B4-BE49-F238E27FC236}">
                <a16:creationId xmlns:a16="http://schemas.microsoft.com/office/drawing/2014/main" id="{ECCE1EF8-A2E5-49CD-BC89-6CEB5935049E}"/>
              </a:ext>
            </a:extLst>
          </p:cNvPr>
          <p:cNvSpPr>
            <a:spLocks noGrp="1"/>
          </p:cNvSpPr>
          <p:nvPr>
            <p:ph type="dt" sz="half" idx="10"/>
          </p:nvPr>
        </p:nvSpPr>
        <p:spPr/>
        <p:txBody>
          <a:bodyPr/>
          <a:lstStyle/>
          <a:p>
            <a:fld id="{F137D3EB-13ED-4643-BD93-E909141CBBDE}" type="datetime1">
              <a:rPr lang="en-US" smtClean="0"/>
              <a:t>9/24/2025</a:t>
            </a:fld>
            <a:endParaRPr lang="en-US" dirty="0"/>
          </a:p>
        </p:txBody>
      </p:sp>
      <p:pic>
        <p:nvPicPr>
          <p:cNvPr id="9" name="Image 8" descr=" ">
            <a:extLst>
              <a:ext uri="{FF2B5EF4-FFF2-40B4-BE49-F238E27FC236}">
                <a16:creationId xmlns:a16="http://schemas.microsoft.com/office/drawing/2014/main" id="{41E8B1EF-9774-45CF-B7A1-09D5507571D4}"/>
              </a:ext>
            </a:extLst>
          </p:cNvPr>
          <p:cNvPicPr/>
          <p:nvPr/>
        </p:nvPicPr>
        <p:blipFill rotWithShape="1">
          <a:blip r:embed="rId5">
            <a:extLst>
              <a:ext uri="{28A0092B-C50C-407E-A947-70E740481C1C}">
                <a14:useLocalDpi xmlns:a14="http://schemas.microsoft.com/office/drawing/2010/main" val="0"/>
              </a:ext>
            </a:extLst>
          </a:blip>
          <a:srcRect b="43104"/>
          <a:stretch/>
        </p:blipFill>
        <p:spPr bwMode="auto">
          <a:xfrm>
            <a:off x="8580314" y="6413177"/>
            <a:ext cx="563686"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895992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2F04DD5C-2F60-45DD-8345-7863116C3C03}"/>
              </a:ext>
            </a:extLst>
          </p:cNvPr>
          <p:cNvSpPr>
            <a:spLocks noGrp="1"/>
          </p:cNvSpPr>
          <p:nvPr>
            <p:ph type="ftr" sz="quarter" idx="11"/>
          </p:nvPr>
        </p:nvSpPr>
        <p:spPr/>
        <p:txBody>
          <a:bodyPr/>
          <a:lstStyle/>
          <a:p>
            <a:r>
              <a:rPr lang="en-US"/>
              <a:t>AL-WM-SG-ML-FGM-25</a:t>
            </a:r>
            <a:endParaRPr lang="en-US" dirty="0"/>
          </a:p>
        </p:txBody>
      </p:sp>
      <p:sp>
        <p:nvSpPr>
          <p:cNvPr id="2" name="Titre 1"/>
          <p:cNvSpPr>
            <a:spLocks noGrp="1"/>
          </p:cNvSpPr>
          <p:nvPr>
            <p:ph type="title" idx="4294967295"/>
          </p:nvPr>
        </p:nvSpPr>
        <p:spPr>
          <a:xfrm>
            <a:off x="899592" y="386984"/>
            <a:ext cx="7754938" cy="827088"/>
          </a:xfrm>
        </p:spPr>
        <p:txBody>
          <a:bodyPr>
            <a:normAutofit fontScale="90000"/>
          </a:bodyPr>
          <a:lstStyle/>
          <a:p>
            <a:pPr marL="114300"/>
            <a:r>
              <a:rPr lang="fr-FR" b="1" u="sng" dirty="0"/>
              <a:t>Les hauteurs de lit : patient non participant</a:t>
            </a:r>
            <a:br>
              <a:rPr lang="fr-FR" b="1" u="sng" dirty="0"/>
            </a:br>
            <a:endParaRPr lang="fr-FR" b="1" dirty="0"/>
          </a:p>
        </p:txBody>
      </p:sp>
      <p:sp>
        <p:nvSpPr>
          <p:cNvPr id="3" name="Espace réservé du contenu 2"/>
          <p:cNvSpPr>
            <a:spLocks noGrp="1"/>
          </p:cNvSpPr>
          <p:nvPr>
            <p:ph idx="4294967295"/>
          </p:nvPr>
        </p:nvSpPr>
        <p:spPr>
          <a:xfrm>
            <a:off x="233772" y="1046185"/>
            <a:ext cx="8676456" cy="5030787"/>
          </a:xfrm>
        </p:spPr>
        <p:txBody>
          <a:bodyPr>
            <a:normAutofit/>
          </a:bodyPr>
          <a:lstStyle/>
          <a:p>
            <a:pPr>
              <a:buFont typeface="Wingdings" pitchFamily="2" charset="2"/>
              <a:buChar char="Ø"/>
            </a:pPr>
            <a:r>
              <a:rPr lang="fr-FR" sz="2200" b="1" dirty="0"/>
              <a:t>Niveau « poings fermés » :</a:t>
            </a:r>
          </a:p>
          <a:p>
            <a:pPr lvl="1">
              <a:buFont typeface="Wingdings" pitchFamily="2" charset="2"/>
              <a:buChar char="Ø"/>
            </a:pPr>
            <a:r>
              <a:rPr lang="fr-FR" sz="2050" b="1" dirty="0"/>
              <a:t>Le lit est mis à hauteur du soignant le plus petit, hauteur de poings bras tendus</a:t>
            </a:r>
          </a:p>
          <a:p>
            <a:pPr marL="411480" lvl="1" indent="0">
              <a:buNone/>
            </a:pPr>
            <a:r>
              <a:rPr lang="fr-FR" sz="1800" dirty="0"/>
              <a:t>Fente latérale fléchie</a:t>
            </a:r>
          </a:p>
          <a:p>
            <a:pPr marL="411480" lvl="1" indent="0">
              <a:buNone/>
            </a:pPr>
            <a:endParaRPr lang="fr-FR" sz="1800" dirty="0"/>
          </a:p>
          <a:p>
            <a:pPr marL="411480" lvl="1" indent="0">
              <a:buNone/>
            </a:pPr>
            <a:endParaRPr lang="fr-FR" sz="1800" dirty="0"/>
          </a:p>
          <a:p>
            <a:pPr marL="411480" lvl="1" indent="0">
              <a:buNone/>
            </a:pPr>
            <a:endParaRPr lang="fr-FR" sz="1800" dirty="0"/>
          </a:p>
          <a:p>
            <a:pPr marL="411480" lvl="1" indent="0">
              <a:buNone/>
            </a:pPr>
            <a:endParaRPr lang="fr-FR" sz="1800" dirty="0"/>
          </a:p>
          <a:p>
            <a:pPr marL="411480" lvl="1" indent="0">
              <a:buNone/>
            </a:pPr>
            <a:endParaRPr lang="fr-FR" sz="1800" dirty="0"/>
          </a:p>
          <a:p>
            <a:pPr>
              <a:buFont typeface="Wingdings" pitchFamily="2" charset="2"/>
              <a:buChar char="Ø"/>
            </a:pPr>
            <a:r>
              <a:rPr lang="fr-FR" sz="2200" b="1" dirty="0"/>
              <a:t>Niveau « hauteur du coude »</a:t>
            </a:r>
          </a:p>
          <a:p>
            <a:pPr lvl="1">
              <a:buFont typeface="Wingdings" pitchFamily="2" charset="2"/>
              <a:buChar char="Ø"/>
            </a:pPr>
            <a:r>
              <a:rPr lang="fr-FR" sz="2050" dirty="0"/>
              <a:t>en </a:t>
            </a:r>
            <a:r>
              <a:rPr lang="fr-FR" sz="2050" b="1" dirty="0"/>
              <a:t>fentes avant </a:t>
            </a:r>
            <a:r>
              <a:rPr lang="fr-FR" sz="2050" dirty="0"/>
              <a:t> </a:t>
            </a:r>
          </a:p>
          <a:p>
            <a:pPr marL="411480" lvl="1" indent="0">
              <a:buNone/>
            </a:pPr>
            <a:r>
              <a:rPr lang="fr-FR" sz="1800" dirty="0"/>
              <a:t>Transferts horizontaux (brancard/lit…)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365104"/>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7555" y="1952244"/>
            <a:ext cx="2466975" cy="2240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e la date 5">
            <a:extLst>
              <a:ext uri="{FF2B5EF4-FFF2-40B4-BE49-F238E27FC236}">
                <a16:creationId xmlns:a16="http://schemas.microsoft.com/office/drawing/2014/main" id="{DA758D64-40E4-41EB-9E25-3968EF189227}"/>
              </a:ext>
            </a:extLst>
          </p:cNvPr>
          <p:cNvSpPr>
            <a:spLocks noGrp="1"/>
          </p:cNvSpPr>
          <p:nvPr>
            <p:ph type="dt" sz="half" idx="10"/>
          </p:nvPr>
        </p:nvSpPr>
        <p:spPr/>
        <p:txBody>
          <a:bodyPr/>
          <a:lstStyle/>
          <a:p>
            <a:fld id="{2AD5B1F3-4B2B-4365-9C2C-366C1B714E1B}" type="datetime1">
              <a:rPr lang="en-US" smtClean="0"/>
              <a:t>9/24/2025</a:t>
            </a:fld>
            <a:endParaRPr lang="en-US" dirty="0"/>
          </a:p>
        </p:txBody>
      </p:sp>
      <p:pic>
        <p:nvPicPr>
          <p:cNvPr id="8" name="Image 7" descr=" ">
            <a:extLst>
              <a:ext uri="{FF2B5EF4-FFF2-40B4-BE49-F238E27FC236}">
                <a16:creationId xmlns:a16="http://schemas.microsoft.com/office/drawing/2014/main" id="{6328FA9E-7079-497E-91AA-B9F72603BC70}"/>
              </a:ext>
            </a:extLst>
          </p:cNvPr>
          <p:cNvPicPr/>
          <p:nvPr/>
        </p:nvPicPr>
        <p:blipFill rotWithShape="1">
          <a:blip r:embed="rId4">
            <a:extLst>
              <a:ext uri="{28A0092B-C50C-407E-A947-70E740481C1C}">
                <a14:useLocalDpi xmlns:a14="http://schemas.microsoft.com/office/drawing/2010/main" val="0"/>
              </a:ext>
            </a:extLst>
          </a:blip>
          <a:srcRect b="43104"/>
          <a:stretch/>
        </p:blipFill>
        <p:spPr bwMode="auto">
          <a:xfrm>
            <a:off x="8654530" y="6399659"/>
            <a:ext cx="489470" cy="4583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1328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BFA8E10B-ED8D-4EAE-B5A7-851C49455ADD}"/>
              </a:ext>
            </a:extLst>
          </p:cNvPr>
          <p:cNvSpPr>
            <a:spLocks noGrp="1"/>
          </p:cNvSpPr>
          <p:nvPr>
            <p:ph type="ftr" sz="quarter" idx="11"/>
          </p:nvPr>
        </p:nvSpPr>
        <p:spPr/>
        <p:txBody>
          <a:bodyPr/>
          <a:lstStyle/>
          <a:p>
            <a:r>
              <a:rPr lang="en-US"/>
              <a:t>AL-WM-SG-ML-FGM-25</a:t>
            </a:r>
            <a:endParaRPr lang="en-US" dirty="0"/>
          </a:p>
        </p:txBody>
      </p:sp>
      <p:sp>
        <p:nvSpPr>
          <p:cNvPr id="2" name="Titre 1"/>
          <p:cNvSpPr>
            <a:spLocks noGrp="1"/>
          </p:cNvSpPr>
          <p:nvPr>
            <p:ph type="title" idx="4294967295"/>
          </p:nvPr>
        </p:nvSpPr>
        <p:spPr>
          <a:xfrm>
            <a:off x="1600200" y="287338"/>
            <a:ext cx="7543800" cy="968375"/>
          </a:xfrm>
        </p:spPr>
        <p:txBody>
          <a:bodyPr/>
          <a:lstStyle/>
          <a:p>
            <a:r>
              <a:rPr lang="fr-FR" dirty="0"/>
              <a:t>Les principes de base:</a:t>
            </a:r>
          </a:p>
        </p:txBody>
      </p:sp>
      <p:sp>
        <p:nvSpPr>
          <p:cNvPr id="3" name="Espace réservé du contenu 2"/>
          <p:cNvSpPr>
            <a:spLocks noGrp="1"/>
          </p:cNvSpPr>
          <p:nvPr>
            <p:ph idx="4294967295"/>
          </p:nvPr>
        </p:nvSpPr>
        <p:spPr>
          <a:xfrm>
            <a:off x="539552" y="1556792"/>
            <a:ext cx="7543800" cy="4384675"/>
          </a:xfrm>
        </p:spPr>
        <p:txBody>
          <a:bodyPr>
            <a:normAutofit/>
          </a:bodyPr>
          <a:lstStyle/>
          <a:p>
            <a:pPr>
              <a:buFont typeface="Wingdings" pitchFamily="2" charset="2"/>
              <a:buChar char="ü"/>
            </a:pPr>
            <a:r>
              <a:rPr lang="fr-FR" sz="1800" dirty="0"/>
              <a:t>Commencer la journée de travail avec les patients les moins lourds</a:t>
            </a:r>
          </a:p>
          <a:p>
            <a:pPr>
              <a:buFont typeface="Wingdings" pitchFamily="2" charset="2"/>
              <a:buChar char="ü"/>
            </a:pPr>
            <a:r>
              <a:rPr lang="fr-FR" sz="1800" dirty="0"/>
              <a:t>S’adapter à la taille de son collègue (le plus petit)</a:t>
            </a:r>
          </a:p>
          <a:p>
            <a:pPr>
              <a:buFont typeface="Wingdings" pitchFamily="2" charset="2"/>
              <a:buChar char="ü"/>
            </a:pPr>
            <a:r>
              <a:rPr lang="fr-FR" sz="1800" dirty="0"/>
              <a:t>Adapter la hauteur du lit</a:t>
            </a:r>
          </a:p>
          <a:p>
            <a:pPr>
              <a:buFont typeface="Wingdings" pitchFamily="2" charset="2"/>
              <a:buChar char="ü"/>
            </a:pPr>
            <a:r>
              <a:rPr lang="fr-FR" sz="1800" dirty="0"/>
              <a:t>Expliquer la technique</a:t>
            </a:r>
          </a:p>
          <a:p>
            <a:pPr>
              <a:buFont typeface="Wingdings" pitchFamily="2" charset="2"/>
              <a:buChar char="ü"/>
            </a:pPr>
            <a:r>
              <a:rPr lang="fr-FR" sz="1800" dirty="0"/>
              <a:t>Solliciter le patient</a:t>
            </a:r>
          </a:p>
          <a:p>
            <a:pPr>
              <a:buFont typeface="Wingdings" pitchFamily="2" charset="2"/>
              <a:buChar char="ü"/>
            </a:pPr>
            <a:r>
              <a:rPr lang="fr-FR" sz="1800" dirty="0"/>
              <a:t>Donner des ordres clairs (un ordre à la fois)</a:t>
            </a:r>
          </a:p>
          <a:p>
            <a:pPr>
              <a:buFont typeface="Wingdings" pitchFamily="2" charset="2"/>
              <a:buChar char="ü"/>
            </a:pPr>
            <a:r>
              <a:rPr lang="fr-FR" sz="1800" dirty="0"/>
              <a:t>La position d’arrivée conditionne la position de départ</a:t>
            </a:r>
          </a:p>
          <a:p>
            <a:pPr>
              <a:buFont typeface="Wingdings" pitchFamily="2" charset="2"/>
              <a:buChar char="ü"/>
            </a:pPr>
            <a:r>
              <a:rPr lang="fr-FR" sz="1800" dirty="0"/>
              <a:t>Rapprocher son corps de la personne soignée</a:t>
            </a:r>
          </a:p>
          <a:p>
            <a:pPr>
              <a:buFont typeface="Wingdings" pitchFamily="2" charset="2"/>
              <a:buChar char="ü"/>
            </a:pPr>
            <a:r>
              <a:rPr lang="fr-FR" sz="1800" dirty="0"/>
              <a:t>Utiliser les aides techniques si besoin</a:t>
            </a:r>
          </a:p>
          <a:p>
            <a:pPr>
              <a:buFont typeface="Wingdings" pitchFamily="2" charset="2"/>
              <a:buChar char="ü"/>
            </a:pPr>
            <a:r>
              <a:rPr lang="fr-FR" sz="1800" dirty="0"/>
              <a:t>Assurer la sécurité, le confort du patient</a:t>
            </a:r>
          </a:p>
          <a:p>
            <a:pPr>
              <a:buFont typeface="Wingdings" pitchFamily="2" charset="2"/>
              <a:buChar char="ü"/>
            </a:pPr>
            <a:r>
              <a:rPr lang="fr-FR" sz="1800" dirty="0"/>
              <a:t>Veiller à son installation</a:t>
            </a:r>
          </a:p>
          <a:p>
            <a:pPr>
              <a:buFont typeface="Wingdings" pitchFamily="2" charset="2"/>
              <a:buChar char="ü"/>
            </a:pPr>
            <a:endParaRPr lang="fr-FR" sz="1800" dirty="0"/>
          </a:p>
        </p:txBody>
      </p:sp>
      <p:sp>
        <p:nvSpPr>
          <p:cNvPr id="5" name="Espace réservé de la date 4">
            <a:extLst>
              <a:ext uri="{FF2B5EF4-FFF2-40B4-BE49-F238E27FC236}">
                <a16:creationId xmlns:a16="http://schemas.microsoft.com/office/drawing/2014/main" id="{79E66B22-5EF0-4657-9319-92AF11DEB074}"/>
              </a:ext>
            </a:extLst>
          </p:cNvPr>
          <p:cNvSpPr>
            <a:spLocks noGrp="1"/>
          </p:cNvSpPr>
          <p:nvPr>
            <p:ph type="dt" sz="half" idx="10"/>
          </p:nvPr>
        </p:nvSpPr>
        <p:spPr/>
        <p:txBody>
          <a:bodyPr/>
          <a:lstStyle/>
          <a:p>
            <a:fld id="{8F1548B1-2DE3-4DDC-A819-E0E93D9A9A7F}" type="datetime1">
              <a:rPr lang="en-US" smtClean="0"/>
              <a:t>9/24/2025</a:t>
            </a:fld>
            <a:endParaRPr lang="en-US" dirty="0"/>
          </a:p>
        </p:txBody>
      </p:sp>
      <p:pic>
        <p:nvPicPr>
          <p:cNvPr id="6" name="Image 5" descr=" ">
            <a:extLst>
              <a:ext uri="{FF2B5EF4-FFF2-40B4-BE49-F238E27FC236}">
                <a16:creationId xmlns:a16="http://schemas.microsoft.com/office/drawing/2014/main" id="{DBF9CF53-EF54-459F-9071-70C0498949C5}"/>
              </a:ext>
            </a:extLst>
          </p:cNvPr>
          <p:cNvPicPr/>
          <p:nvPr/>
        </p:nvPicPr>
        <p:blipFill rotWithShape="1">
          <a:blip r:embed="rId2">
            <a:extLst>
              <a:ext uri="{28A0092B-C50C-407E-A947-70E740481C1C}">
                <a14:useLocalDpi xmlns:a14="http://schemas.microsoft.com/office/drawing/2010/main" val="0"/>
              </a:ext>
            </a:extLst>
          </a:blip>
          <a:srcRect b="43104"/>
          <a:stretch/>
        </p:blipFill>
        <p:spPr bwMode="auto">
          <a:xfrm>
            <a:off x="8604448" y="6377174"/>
            <a:ext cx="539552" cy="4808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7301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additive="base">
                                        <p:cTn id="3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 calcmode="lin" valueType="num">
                                      <p:cBhvr additive="base">
                                        <p:cTn id="4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 calcmode="lin" valueType="num">
                                      <p:cBhvr additive="base">
                                        <p:cTn id="5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 calcmode="lin" valueType="num">
                                      <p:cBhvr additive="base">
                                        <p:cTn id="5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 calcmode="lin" valueType="num">
                                      <p:cBhvr additive="base">
                                        <p:cTn id="6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3">
                                            <p:txEl>
                                              <p:pRg st="10" end="10"/>
                                            </p:txEl>
                                          </p:spTgt>
                                        </p:tgtEl>
                                        <p:attrNameLst>
                                          <p:attrName>style.visibility</p:attrName>
                                        </p:attrNameLst>
                                      </p:cBhvr>
                                      <p:to>
                                        <p:strVal val="visible"/>
                                      </p:to>
                                    </p:set>
                                    <p:anim calcmode="lin" valueType="num">
                                      <p:cBhvr additive="base">
                                        <p:cTn id="6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Réfléchir avant d’agir !</a:t>
            </a:r>
          </a:p>
        </p:txBody>
      </p:sp>
      <p:sp>
        <p:nvSpPr>
          <p:cNvPr id="3" name="Espace réservé du contenu 2"/>
          <p:cNvSpPr>
            <a:spLocks noGrp="1"/>
          </p:cNvSpPr>
          <p:nvPr>
            <p:ph idx="1"/>
          </p:nvPr>
        </p:nvSpPr>
        <p:spPr/>
        <p:txBody>
          <a:bodyPr>
            <a:normAutofit/>
          </a:bodyPr>
          <a:lstStyle/>
          <a:p>
            <a:pPr marL="114300" indent="0">
              <a:buNone/>
            </a:pPr>
            <a:r>
              <a:rPr lang="fr-FR" sz="2000" b="1" u="sng" dirty="0"/>
              <a:t>Avant de commencer :</a:t>
            </a:r>
          </a:p>
          <a:p>
            <a:pPr>
              <a:buFont typeface="Wingdings" pitchFamily="2" charset="2"/>
              <a:buChar char="ü"/>
            </a:pPr>
            <a:r>
              <a:rPr lang="fr-FR" sz="1800" b="1" dirty="0"/>
              <a:t>Anticiper</a:t>
            </a:r>
            <a:r>
              <a:rPr lang="fr-FR" sz="1800" dirty="0"/>
              <a:t> le soin: où se situe la personne? Où doit elle être à la fin? Dans quelle position?</a:t>
            </a:r>
          </a:p>
          <a:p>
            <a:pPr>
              <a:buFont typeface="Wingdings" pitchFamily="2" charset="2"/>
              <a:buChar char="ü"/>
            </a:pPr>
            <a:r>
              <a:rPr lang="fr-FR" sz="1800" b="1" dirty="0"/>
              <a:t>Préparer l’environnement</a:t>
            </a:r>
            <a:r>
              <a:rPr lang="fr-FR" sz="1800" dirty="0"/>
              <a:t>: dégager l’espace, ranger ce qui peut faire obstacle (chaussons…)</a:t>
            </a:r>
          </a:p>
          <a:p>
            <a:pPr>
              <a:buFont typeface="Wingdings" pitchFamily="2" charset="2"/>
              <a:buChar char="ü"/>
            </a:pPr>
            <a:r>
              <a:rPr lang="fr-FR" sz="1800" b="1" dirty="0"/>
              <a:t>La personne</a:t>
            </a:r>
            <a:r>
              <a:rPr lang="fr-FR" sz="1800" dirty="0"/>
              <a:t>:</a:t>
            </a:r>
          </a:p>
          <a:p>
            <a:pPr lvl="1"/>
            <a:r>
              <a:rPr lang="fr-FR" sz="1800" dirty="0"/>
              <a:t>Comprend-elle?</a:t>
            </a:r>
          </a:p>
          <a:p>
            <a:pPr lvl="1"/>
            <a:r>
              <a:rPr lang="fr-FR" sz="1800" dirty="0"/>
              <a:t>Peut-elle participer, aider? Complètement ou en partie? Que peut-elle faire? Que ne doit-elle pas faire ?</a:t>
            </a:r>
          </a:p>
          <a:p>
            <a:pPr>
              <a:buFont typeface="Wingdings" pitchFamily="2" charset="2"/>
              <a:buChar char="ü"/>
            </a:pPr>
            <a:r>
              <a:rPr lang="fr-FR" sz="1800" b="1" dirty="0"/>
              <a:t>Préparer le matériel </a:t>
            </a:r>
            <a:r>
              <a:rPr lang="fr-FR" sz="1800" dirty="0"/>
              <a:t>nécessaire: aides techniques, chaussons, fauteuil roulant…</a:t>
            </a:r>
          </a:p>
          <a:p>
            <a:pPr>
              <a:buFont typeface="Wingdings" pitchFamily="2" charset="2"/>
              <a:buChar char="ü"/>
            </a:pPr>
            <a:r>
              <a:rPr lang="fr-FR" sz="1800" dirty="0"/>
              <a:t>La position d’arrivée conditionne la position de départ.</a:t>
            </a:r>
          </a:p>
        </p:txBody>
      </p:sp>
      <p:sp>
        <p:nvSpPr>
          <p:cNvPr id="4" name="Espace réservé du pied de page 3">
            <a:extLst>
              <a:ext uri="{FF2B5EF4-FFF2-40B4-BE49-F238E27FC236}">
                <a16:creationId xmlns:a16="http://schemas.microsoft.com/office/drawing/2014/main" id="{621869FE-E625-44C1-9B9C-DA37FA8AF235}"/>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CC55E548-8B81-4AD6-8810-48189E2F7AE4}"/>
              </a:ext>
            </a:extLst>
          </p:cNvPr>
          <p:cNvSpPr>
            <a:spLocks noGrp="1"/>
          </p:cNvSpPr>
          <p:nvPr>
            <p:ph type="dt" sz="half" idx="10"/>
          </p:nvPr>
        </p:nvSpPr>
        <p:spPr/>
        <p:txBody>
          <a:bodyPr/>
          <a:lstStyle/>
          <a:p>
            <a:fld id="{B475A3A5-6729-4E7D-A157-0572B6CF7507}" type="datetime1">
              <a:rPr lang="en-US" smtClean="0"/>
              <a:t>9/24/2025</a:t>
            </a:fld>
            <a:endParaRPr lang="en-US" dirty="0"/>
          </a:p>
        </p:txBody>
      </p:sp>
    </p:spTree>
    <p:extLst>
      <p:ext uri="{BB962C8B-B14F-4D97-AF65-F5344CB8AC3E}">
        <p14:creationId xmlns:p14="http://schemas.microsoft.com/office/powerpoint/2010/main" val="164176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Réfléchir pendant l’action !</a:t>
            </a:r>
          </a:p>
        </p:txBody>
      </p:sp>
      <p:sp>
        <p:nvSpPr>
          <p:cNvPr id="3" name="Espace réservé du contenu 2"/>
          <p:cNvSpPr>
            <a:spLocks noGrp="1"/>
          </p:cNvSpPr>
          <p:nvPr>
            <p:ph idx="1"/>
          </p:nvPr>
        </p:nvSpPr>
        <p:spPr>
          <a:xfrm>
            <a:off x="668163" y="2348880"/>
            <a:ext cx="7543800" cy="3167442"/>
          </a:xfrm>
        </p:spPr>
        <p:txBody>
          <a:bodyPr>
            <a:normAutofit lnSpcReduction="10000"/>
          </a:bodyPr>
          <a:lstStyle/>
          <a:p>
            <a:pPr marL="114300" indent="0">
              <a:buNone/>
            </a:pPr>
            <a:r>
              <a:rPr lang="fr-FR" sz="2000" b="1" u="sng" dirty="0"/>
              <a:t>Pendant le soin</a:t>
            </a:r>
          </a:p>
          <a:p>
            <a:pPr>
              <a:buFont typeface="Wingdings" pitchFamily="2" charset="2"/>
              <a:buChar char="ü"/>
            </a:pPr>
            <a:r>
              <a:rPr lang="fr-FR" sz="1800" b="1" dirty="0"/>
              <a:t>Les ordres </a:t>
            </a:r>
            <a:r>
              <a:rPr lang="fr-FR" sz="1800" dirty="0"/>
              <a:t>doivent être </a:t>
            </a:r>
            <a:r>
              <a:rPr lang="fr-FR" sz="1800" b="1" dirty="0"/>
              <a:t>clairs et précis</a:t>
            </a:r>
            <a:r>
              <a:rPr lang="fr-FR" sz="1800" dirty="0"/>
              <a:t>, vocabulaire professionnel entre soignants</a:t>
            </a:r>
          </a:p>
          <a:p>
            <a:pPr>
              <a:buFont typeface="Wingdings" pitchFamily="2" charset="2"/>
              <a:buChar char="ü"/>
            </a:pPr>
            <a:r>
              <a:rPr lang="fr-FR" sz="1800" b="1" dirty="0"/>
              <a:t>Les prises </a:t>
            </a:r>
            <a:r>
              <a:rPr lang="fr-FR" sz="1800" dirty="0"/>
              <a:t>sont adaptées</a:t>
            </a:r>
          </a:p>
          <a:p>
            <a:pPr lvl="1">
              <a:buFont typeface="Wingdings" pitchFamily="2" charset="2"/>
              <a:buChar char="ü"/>
            </a:pPr>
            <a:r>
              <a:rPr lang="fr-FR" sz="1650" dirty="0"/>
              <a:t> Sous scapulaire / sous ischiatique </a:t>
            </a:r>
          </a:p>
          <a:p>
            <a:pPr lvl="1">
              <a:buFont typeface="Wingdings" pitchFamily="2" charset="2"/>
              <a:buChar char="ü"/>
            </a:pPr>
            <a:r>
              <a:rPr lang="fr-FR" sz="1650" dirty="0"/>
              <a:t>Sous les membres </a:t>
            </a:r>
          </a:p>
          <a:p>
            <a:pPr>
              <a:buFont typeface="Wingdings" pitchFamily="2" charset="2"/>
              <a:buChar char="ü"/>
            </a:pPr>
            <a:r>
              <a:rPr lang="fr-FR" sz="1800" b="1" dirty="0"/>
              <a:t>Les positions </a:t>
            </a:r>
            <a:r>
              <a:rPr lang="fr-FR" sz="1800" dirty="0"/>
              <a:t>sont stables, appuis : auto appuis, appui des mains sur le lit, appui d’un genou dans le lit, appui des cuisses sur le lit.</a:t>
            </a:r>
          </a:p>
          <a:p>
            <a:pPr>
              <a:buFont typeface="Wingdings" pitchFamily="2" charset="2"/>
              <a:buChar char="ü"/>
            </a:pPr>
            <a:r>
              <a:rPr lang="fr-FR" sz="1800" dirty="0"/>
              <a:t>Cela permet un soulagement des muscles paravertébraux et la diminution des contraintes du rachis</a:t>
            </a:r>
          </a:p>
        </p:txBody>
      </p:sp>
      <p:sp>
        <p:nvSpPr>
          <p:cNvPr id="4" name="Espace réservé du pied de page 3">
            <a:extLst>
              <a:ext uri="{FF2B5EF4-FFF2-40B4-BE49-F238E27FC236}">
                <a16:creationId xmlns:a16="http://schemas.microsoft.com/office/drawing/2014/main" id="{D4108E92-DEE0-4949-A096-86BEEA658106}"/>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50A5EF40-6541-40BE-928C-38470EE02696}"/>
              </a:ext>
            </a:extLst>
          </p:cNvPr>
          <p:cNvSpPr>
            <a:spLocks noGrp="1"/>
          </p:cNvSpPr>
          <p:nvPr>
            <p:ph type="dt" sz="half" idx="10"/>
          </p:nvPr>
        </p:nvSpPr>
        <p:spPr/>
        <p:txBody>
          <a:bodyPr/>
          <a:lstStyle/>
          <a:p>
            <a:fld id="{5997D451-86CC-4306-BF11-0DB113B371AD}" type="datetime1">
              <a:rPr lang="en-US" smtClean="0"/>
              <a:t>9/24/2025</a:t>
            </a:fld>
            <a:endParaRPr lang="en-US" dirty="0"/>
          </a:p>
        </p:txBody>
      </p:sp>
    </p:spTree>
    <p:extLst>
      <p:ext uri="{BB962C8B-B14F-4D97-AF65-F5344CB8AC3E}">
        <p14:creationId xmlns:p14="http://schemas.microsoft.com/office/powerpoint/2010/main" val="256365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Evaluer après le soin</a:t>
            </a:r>
          </a:p>
        </p:txBody>
      </p:sp>
      <p:sp>
        <p:nvSpPr>
          <p:cNvPr id="3" name="Espace réservé du contenu 2"/>
          <p:cNvSpPr>
            <a:spLocks noGrp="1"/>
          </p:cNvSpPr>
          <p:nvPr>
            <p:ph idx="1"/>
          </p:nvPr>
        </p:nvSpPr>
        <p:spPr>
          <a:xfrm>
            <a:off x="668163" y="2420888"/>
            <a:ext cx="7543800" cy="2447362"/>
          </a:xfrm>
        </p:spPr>
        <p:txBody>
          <a:bodyPr>
            <a:normAutofit/>
          </a:bodyPr>
          <a:lstStyle/>
          <a:p>
            <a:pPr marL="114300" indent="0">
              <a:buNone/>
            </a:pPr>
            <a:r>
              <a:rPr lang="fr-FR" sz="2000" b="1" u="sng" dirty="0"/>
              <a:t>Après le soin</a:t>
            </a:r>
          </a:p>
          <a:p>
            <a:pPr>
              <a:buFont typeface="Wingdings" pitchFamily="2" charset="2"/>
              <a:buChar char="ü"/>
            </a:pPr>
            <a:r>
              <a:rPr lang="fr-FR" sz="1800" b="1" dirty="0"/>
              <a:t>La personne </a:t>
            </a:r>
            <a:r>
              <a:rPr lang="fr-FR" sz="1800" dirty="0"/>
              <a:t>est réinstallée en </a:t>
            </a:r>
            <a:r>
              <a:rPr lang="fr-FR" sz="1800" b="1" dirty="0"/>
              <a:t>sécurité</a:t>
            </a:r>
            <a:r>
              <a:rPr lang="fr-FR" sz="1800" dirty="0"/>
              <a:t>, confortablement</a:t>
            </a:r>
          </a:p>
          <a:p>
            <a:pPr>
              <a:buFont typeface="Wingdings" pitchFamily="2" charset="2"/>
              <a:buChar char="ü"/>
            </a:pPr>
            <a:r>
              <a:rPr lang="fr-FR" sz="1800" b="1" dirty="0"/>
              <a:t>Le matériel </a:t>
            </a:r>
            <a:r>
              <a:rPr lang="fr-FR" sz="1800" dirty="0"/>
              <a:t>est remis en place et fonctionnel (remettre en charge électrique si besoin)</a:t>
            </a:r>
          </a:p>
        </p:txBody>
      </p:sp>
      <p:sp>
        <p:nvSpPr>
          <p:cNvPr id="4" name="Espace réservé du pied de page 3">
            <a:extLst>
              <a:ext uri="{FF2B5EF4-FFF2-40B4-BE49-F238E27FC236}">
                <a16:creationId xmlns:a16="http://schemas.microsoft.com/office/drawing/2014/main" id="{40B61984-BA36-4DB1-8851-2DD420A31488}"/>
              </a:ext>
            </a:extLst>
          </p:cNvPr>
          <p:cNvSpPr>
            <a:spLocks noGrp="1"/>
          </p:cNvSpPr>
          <p:nvPr>
            <p:ph type="ftr" sz="quarter" idx="11"/>
          </p:nvPr>
        </p:nvSpPr>
        <p:spPr/>
        <p:txBody>
          <a:bodyPr/>
          <a:lstStyle/>
          <a:p>
            <a:r>
              <a:rPr lang="en-US"/>
              <a:t>AL-WM-SG-ML-FGM-25</a:t>
            </a:r>
            <a:endParaRPr lang="en-US" dirty="0"/>
          </a:p>
        </p:txBody>
      </p:sp>
      <p:sp>
        <p:nvSpPr>
          <p:cNvPr id="5" name="Espace réservé de la date 4">
            <a:extLst>
              <a:ext uri="{FF2B5EF4-FFF2-40B4-BE49-F238E27FC236}">
                <a16:creationId xmlns:a16="http://schemas.microsoft.com/office/drawing/2014/main" id="{DAE219F6-2321-467D-A592-83742117364F}"/>
              </a:ext>
            </a:extLst>
          </p:cNvPr>
          <p:cNvSpPr>
            <a:spLocks noGrp="1"/>
          </p:cNvSpPr>
          <p:nvPr>
            <p:ph type="dt" sz="half" idx="10"/>
          </p:nvPr>
        </p:nvSpPr>
        <p:spPr/>
        <p:txBody>
          <a:bodyPr/>
          <a:lstStyle/>
          <a:p>
            <a:fld id="{EF41149F-6E55-4CDE-AFE4-2224415B2478}" type="datetime1">
              <a:rPr lang="en-US" smtClean="0"/>
              <a:t>9/24/2025</a:t>
            </a:fld>
            <a:endParaRPr lang="en-US" dirty="0"/>
          </a:p>
        </p:txBody>
      </p:sp>
    </p:spTree>
    <p:extLst>
      <p:ext uri="{BB962C8B-B14F-4D97-AF65-F5344CB8AC3E}">
        <p14:creationId xmlns:p14="http://schemas.microsoft.com/office/powerpoint/2010/main" val="237050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094957FE-6BEE-4C98-8D48-31E295A5AC35}"/>
              </a:ext>
            </a:extLst>
          </p:cNvPr>
          <p:cNvSpPr>
            <a:spLocks noGrp="1"/>
          </p:cNvSpPr>
          <p:nvPr>
            <p:ph type="ftr" sz="quarter" idx="11"/>
          </p:nvPr>
        </p:nvSpPr>
        <p:spPr/>
        <p:txBody>
          <a:bodyPr/>
          <a:lstStyle/>
          <a:p>
            <a:r>
              <a:rPr lang="en-US"/>
              <a:t>AL-WM-SG-ML-FGM-25</a:t>
            </a:r>
            <a:endParaRPr lang="en-US" dirty="0"/>
          </a:p>
        </p:txBody>
      </p:sp>
      <p:sp>
        <p:nvSpPr>
          <p:cNvPr id="2" name="Titre 1"/>
          <p:cNvSpPr>
            <a:spLocks noGrp="1"/>
          </p:cNvSpPr>
          <p:nvPr>
            <p:ph type="title" idx="4294967295"/>
          </p:nvPr>
        </p:nvSpPr>
        <p:spPr>
          <a:xfrm>
            <a:off x="1600200" y="287338"/>
            <a:ext cx="7543800" cy="1449387"/>
          </a:xfrm>
        </p:spPr>
        <p:txBody>
          <a:bodyPr/>
          <a:lstStyle/>
          <a:p>
            <a:r>
              <a:rPr lang="fr-FR" dirty="0"/>
              <a:t>Et maintenant, c’est à vous!</a:t>
            </a:r>
            <a:br>
              <a:rPr lang="fr-FR" dirty="0"/>
            </a:br>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1136" y="1702014"/>
            <a:ext cx="250507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742" y="2250405"/>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514" y="1684599"/>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120" y="4079155"/>
            <a:ext cx="2762250"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968" y="4374120"/>
            <a:ext cx="2657475" cy="172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e la date 4">
            <a:extLst>
              <a:ext uri="{FF2B5EF4-FFF2-40B4-BE49-F238E27FC236}">
                <a16:creationId xmlns:a16="http://schemas.microsoft.com/office/drawing/2014/main" id="{C12F8DC4-CC0D-44D7-AED1-3F93D6B80275}"/>
              </a:ext>
            </a:extLst>
          </p:cNvPr>
          <p:cNvSpPr>
            <a:spLocks noGrp="1"/>
          </p:cNvSpPr>
          <p:nvPr>
            <p:ph type="dt" sz="half" idx="10"/>
          </p:nvPr>
        </p:nvSpPr>
        <p:spPr/>
        <p:txBody>
          <a:bodyPr/>
          <a:lstStyle/>
          <a:p>
            <a:fld id="{4C137633-9B56-420E-B139-90B8768C2BE8}" type="datetime1">
              <a:rPr lang="en-US" smtClean="0"/>
              <a:t>9/24/2025</a:t>
            </a:fld>
            <a:endParaRPr lang="en-US" dirty="0"/>
          </a:p>
        </p:txBody>
      </p:sp>
      <p:pic>
        <p:nvPicPr>
          <p:cNvPr id="11" name="Image 10" descr=" ">
            <a:extLst>
              <a:ext uri="{FF2B5EF4-FFF2-40B4-BE49-F238E27FC236}">
                <a16:creationId xmlns:a16="http://schemas.microsoft.com/office/drawing/2014/main" id="{BB3C92C6-CF8D-41C5-8BDE-0FCC017D3124}"/>
              </a:ext>
            </a:extLst>
          </p:cNvPr>
          <p:cNvPicPr/>
          <p:nvPr/>
        </p:nvPicPr>
        <p:blipFill rotWithShape="1">
          <a:blip r:embed="rId7">
            <a:extLst>
              <a:ext uri="{28A0092B-C50C-407E-A947-70E740481C1C}">
                <a14:useLocalDpi xmlns:a14="http://schemas.microsoft.com/office/drawing/2010/main" val="0"/>
              </a:ext>
            </a:extLst>
          </a:blip>
          <a:srcRect b="43104"/>
          <a:stretch/>
        </p:blipFill>
        <p:spPr bwMode="auto">
          <a:xfrm>
            <a:off x="8604448" y="6408772"/>
            <a:ext cx="539552" cy="44922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278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BA6AE5-7C1F-4875-9BB5-64CAA9CD4EC1}"/>
              </a:ext>
            </a:extLst>
          </p:cNvPr>
          <p:cNvSpPr>
            <a:spLocks noGrp="1"/>
          </p:cNvSpPr>
          <p:nvPr>
            <p:ph type="title"/>
          </p:nvPr>
        </p:nvSpPr>
        <p:spPr/>
        <p:txBody>
          <a:bodyPr/>
          <a:lstStyle/>
          <a:p>
            <a:r>
              <a:rPr lang="fr-FR" dirty="0"/>
              <a:t>Bibliographie</a:t>
            </a:r>
          </a:p>
        </p:txBody>
      </p:sp>
      <p:sp>
        <p:nvSpPr>
          <p:cNvPr id="3" name="Espace réservé du contenu 2">
            <a:extLst>
              <a:ext uri="{FF2B5EF4-FFF2-40B4-BE49-F238E27FC236}">
                <a16:creationId xmlns:a16="http://schemas.microsoft.com/office/drawing/2014/main" id="{C4FA9665-2BE4-4AD7-87CF-A9CA764D27AE}"/>
              </a:ext>
            </a:extLst>
          </p:cNvPr>
          <p:cNvSpPr>
            <a:spLocks noGrp="1"/>
          </p:cNvSpPr>
          <p:nvPr>
            <p:ph idx="1"/>
          </p:nvPr>
        </p:nvSpPr>
        <p:spPr/>
        <p:txBody>
          <a:bodyPr/>
          <a:lstStyle/>
          <a:p>
            <a:r>
              <a:rPr lang="fr-FR" dirty="0" err="1"/>
              <a:t>Valdenaire</a:t>
            </a:r>
            <a:r>
              <a:rPr lang="fr-FR" dirty="0"/>
              <a:t> R. Yi D. Manutention des personnes et ergonomie. Paris : Vuibert. 2018</a:t>
            </a:r>
          </a:p>
          <a:p>
            <a:r>
              <a:rPr lang="fr-FR" u="sng" dirty="0">
                <a:hlinkClick r:id="rId2"/>
              </a:rPr>
              <a:t>https://www.santepubliquefrance.fr/les-actualites/2024/troubles-musculo-squelettiques-en-france-ou-en-est-on</a:t>
            </a:r>
            <a:r>
              <a:rPr lang="fr-FR" u="sng" dirty="0"/>
              <a:t>  </a:t>
            </a:r>
          </a:p>
          <a:p>
            <a:endParaRPr lang="fr-FR" u="sng" dirty="0">
              <a:hlinkClick r:id="rId3"/>
            </a:endParaRPr>
          </a:p>
          <a:p>
            <a:r>
              <a:rPr lang="fr-FR" dirty="0">
                <a:hlinkClick r:id="rId3"/>
              </a:rPr>
              <a:t>https://www.santepubliquefrance.fr/maladies-et-traumatismes/maladies-liees-au-travail/troubles-musculo-squelettiques/documents/enquetes-etudes/prevalence-de-tms-en-france-dans-la-population-generale-et-dans-la-population-des-actifs-occupes-selon-la-categorie-socioprofessionnelle-et-le-secteur</a:t>
            </a:r>
            <a:endParaRPr lang="fr-FR" dirty="0"/>
          </a:p>
        </p:txBody>
      </p:sp>
      <p:sp>
        <p:nvSpPr>
          <p:cNvPr id="4" name="Espace réservé du pied de page 3">
            <a:extLst>
              <a:ext uri="{FF2B5EF4-FFF2-40B4-BE49-F238E27FC236}">
                <a16:creationId xmlns:a16="http://schemas.microsoft.com/office/drawing/2014/main" id="{AC4FA3C4-A0BB-43C1-A539-3F1349DF1F48}"/>
              </a:ext>
            </a:extLst>
          </p:cNvPr>
          <p:cNvSpPr>
            <a:spLocks noGrp="1"/>
          </p:cNvSpPr>
          <p:nvPr>
            <p:ph type="ftr" sz="quarter" idx="11"/>
          </p:nvPr>
        </p:nvSpPr>
        <p:spPr/>
        <p:txBody>
          <a:bodyPr/>
          <a:lstStyle/>
          <a:p>
            <a:r>
              <a:rPr lang="en-US" dirty="0"/>
              <a:t>AL-WM-SG-ML-FGM-25</a:t>
            </a:r>
          </a:p>
        </p:txBody>
      </p:sp>
      <p:sp>
        <p:nvSpPr>
          <p:cNvPr id="5" name="Espace réservé de la date 4">
            <a:extLst>
              <a:ext uri="{FF2B5EF4-FFF2-40B4-BE49-F238E27FC236}">
                <a16:creationId xmlns:a16="http://schemas.microsoft.com/office/drawing/2014/main" id="{041C1C4D-2FD0-4664-8818-41462B6556D8}"/>
              </a:ext>
            </a:extLst>
          </p:cNvPr>
          <p:cNvSpPr>
            <a:spLocks noGrp="1"/>
          </p:cNvSpPr>
          <p:nvPr>
            <p:ph type="dt" sz="half" idx="10"/>
          </p:nvPr>
        </p:nvSpPr>
        <p:spPr/>
        <p:txBody>
          <a:bodyPr/>
          <a:lstStyle/>
          <a:p>
            <a:fld id="{E68D211B-7323-4267-B5C6-C1AE067C3273}" type="datetime1">
              <a:rPr lang="en-US" smtClean="0"/>
              <a:t>9/24/2025</a:t>
            </a:fld>
            <a:endParaRPr lang="en-US" dirty="0"/>
          </a:p>
        </p:txBody>
      </p:sp>
    </p:spTree>
    <p:extLst>
      <p:ext uri="{BB962C8B-B14F-4D97-AF65-F5344CB8AC3E}">
        <p14:creationId xmlns:p14="http://schemas.microsoft.com/office/powerpoint/2010/main" val="3266219307"/>
      </p:ext>
    </p:extLst>
  </p:cSld>
  <p:clrMapOvr>
    <a:masterClrMapping/>
  </p:clrMapOvr>
</p:sld>
</file>

<file path=ppt/theme/theme1.xml><?xml version="1.0" encoding="utf-8"?>
<a:theme xmlns:a="http://schemas.openxmlformats.org/drawingml/2006/main" name="Rétrospective">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Apothecary</Template>
  <TotalTime>991</TotalTime>
  <Words>1900</Words>
  <Application>Microsoft Office PowerPoint</Application>
  <PresentationFormat>Affichage à l'écran (4:3)</PresentationFormat>
  <Paragraphs>299</Paragraphs>
  <Slides>50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50</vt:i4>
      </vt:variant>
    </vt:vector>
  </HeadingPairs>
  <TitlesOfParts>
    <vt:vector size="56" baseType="lpstr">
      <vt:lpstr>Arial</vt:lpstr>
      <vt:lpstr>Calibri</vt:lpstr>
      <vt:lpstr>Calibri Light</vt:lpstr>
      <vt:lpstr>Trebuchet MS</vt:lpstr>
      <vt:lpstr>Wingdings</vt:lpstr>
      <vt:lpstr>Rétrospective</vt:lpstr>
      <vt:lpstr>La manutention des malades </vt:lpstr>
      <vt:lpstr>Pré test : Ce test est anonyme ; l’adresse mail n’est pas récupérée Les réponses  collectées sont destinées uniquement à l’analyse en vue d’établir un état des lieux de vos connaissances.</vt:lpstr>
      <vt:lpstr>Pourquoi la manutention? </vt:lpstr>
      <vt:lpstr>Présentation PowerPoint</vt:lpstr>
      <vt:lpstr>INTRODUCTION</vt:lpstr>
      <vt:lpstr>Anatomie du rachis</vt:lpstr>
      <vt:lpstr>ANATOMIE</vt:lpstr>
      <vt:lpstr>Rôle du rachis</vt:lpstr>
      <vt:lpstr>Présentation PowerPoint</vt:lpstr>
      <vt:lpstr>Rôle du rachis</vt:lpstr>
      <vt:lpstr>Présentation PowerPoint</vt:lpstr>
      <vt:lpstr>La vertèbre</vt:lpstr>
      <vt:lpstr>Présentation PowerPoint</vt:lpstr>
      <vt:lpstr>La vertèbre</vt:lpstr>
      <vt:lpstr>Présentation PowerPoint</vt:lpstr>
      <vt:lpstr>Le disque intervertébral</vt:lpstr>
      <vt:lpstr>Présentation PowerPoint</vt:lpstr>
      <vt:lpstr>Physiopathologie</vt:lpstr>
      <vt:lpstr>Les contraintes appliquées au rachis</vt:lpstr>
      <vt:lpstr>Présentation PowerPoint</vt:lpstr>
      <vt:lpstr>Les risques à court terme</vt:lpstr>
      <vt:lpstr>Présentation PowerPoint</vt:lpstr>
      <vt:lpstr>Les risques à court terme</vt:lpstr>
      <vt:lpstr>Présentation PowerPoint</vt:lpstr>
      <vt:lpstr>Les risques à moyen terme</vt:lpstr>
      <vt:lpstr>Les risques à moyen terme</vt:lpstr>
      <vt:lpstr>Présentation PowerPoint</vt:lpstr>
      <vt:lpstr>Présentation PowerPoint</vt:lpstr>
      <vt:lpstr>Les risques à long terme</vt:lpstr>
      <vt:lpstr>Présentation PowerPoint</vt:lpstr>
      <vt:lpstr>Présentation PowerPoint</vt:lpstr>
      <vt:lpstr>Pourquoi la manutention? Les TMS, qu’est-ce que c’est? </vt:lpstr>
      <vt:lpstr>Pourquoi la manutention? </vt:lpstr>
      <vt:lpstr>Pourquoi la manutention? </vt:lpstr>
      <vt:lpstr>Quelques chiffres</vt:lpstr>
      <vt:lpstr>Prévalence des TMS du dos et des TMS du membre supérieur au cours des 12 derniers mois (et intervalle de confiance à 95%) dans la population des 18/64 ans, au total et selon la localisation, par sexe.</vt:lpstr>
      <vt:lpstr>Présentation PowerPoint</vt:lpstr>
      <vt:lpstr>Vous avez dit « ergonomie »?</vt:lpstr>
      <vt:lpstr>Ergonomie définition</vt:lpstr>
      <vt:lpstr>Soins et ergonomie</vt:lpstr>
      <vt:lpstr>Méthode de Manutention des Malades (MMM)</vt:lpstr>
      <vt:lpstr>Analyse globale de la situation  </vt:lpstr>
      <vt:lpstr>Les hauteurs de lit : patient participant</vt:lpstr>
      <vt:lpstr>Les hauteurs de lit : patient non participant </vt:lpstr>
      <vt:lpstr>Les principes de base:</vt:lpstr>
      <vt:lpstr>Réfléchir avant d’agir !</vt:lpstr>
      <vt:lpstr>Réfléchir pendant l’action !</vt:lpstr>
      <vt:lpstr>Evaluer après le soin</vt:lpstr>
      <vt:lpstr>Et maintenant, c’est à vous! </vt:lpstr>
      <vt:lpstr>Bibliographie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manutention des malades</dc:title>
  <dc:creator>CUINET Sylvie</dc:creator>
  <cp:lastModifiedBy>Salle de cours n°3 - Compte Elève</cp:lastModifiedBy>
  <cp:revision>101</cp:revision>
  <dcterms:created xsi:type="dcterms:W3CDTF">2019-07-10T12:37:14Z</dcterms:created>
  <dcterms:modified xsi:type="dcterms:W3CDTF">2025-09-24T12:56:53Z</dcterms:modified>
</cp:coreProperties>
</file>