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18"/>
  </p:notesMasterIdLst>
  <p:sldIdLst>
    <p:sldId id="256" r:id="rId2"/>
    <p:sldId id="259" r:id="rId3"/>
    <p:sldId id="260" r:id="rId4"/>
    <p:sldId id="261" r:id="rId5"/>
    <p:sldId id="262" r:id="rId6"/>
    <p:sldId id="263" r:id="rId7"/>
    <p:sldId id="264" r:id="rId8"/>
    <p:sldId id="265" r:id="rId9"/>
    <p:sldId id="266" r:id="rId10"/>
    <p:sldId id="269" r:id="rId11"/>
    <p:sldId id="270" r:id="rId12"/>
    <p:sldId id="273" r:id="rId13"/>
    <p:sldId id="274" r:id="rId14"/>
    <p:sldId id="268" r:id="rId15"/>
    <p:sldId id="271" r:id="rId16"/>
    <p:sldId id="272" r:id="rId17"/>
  </p:sldIdLst>
  <p:sldSz cx="12192000" cy="6858000"/>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4F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507D5432-1173-4AD9-84F7-8D3869A8EA15}" type="datetimeFigureOut">
              <a:rPr lang="fr-FR" smtClean="0"/>
              <a:t>07/01/2026</a:t>
            </a:fld>
            <a:endParaRPr lang="fr-FR"/>
          </a:p>
        </p:txBody>
      </p:sp>
      <p:sp>
        <p:nvSpPr>
          <p:cNvPr id="4" name="Espace réservé de l'image des diapositives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66909" y="4777195"/>
            <a:ext cx="533527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5"/>
            <a:ext cx="2889938"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777607" y="9428585"/>
            <a:ext cx="2889938" cy="498055"/>
          </a:xfrm>
          <a:prstGeom prst="rect">
            <a:avLst/>
          </a:prstGeom>
        </p:spPr>
        <p:txBody>
          <a:bodyPr vert="horz" lIns="91440" tIns="45720" rIns="91440" bIns="45720" rtlCol="0" anchor="b"/>
          <a:lstStyle>
            <a:lvl1pPr algn="r">
              <a:defRPr sz="1200"/>
            </a:lvl1pPr>
          </a:lstStyle>
          <a:p>
            <a:fld id="{27543A80-A9B0-4206-B655-7F477618E797}" type="slidenum">
              <a:rPr lang="fr-FR" smtClean="0"/>
              <a:t>‹N°›</a:t>
            </a:fld>
            <a:endParaRPr lang="fr-FR"/>
          </a:p>
        </p:txBody>
      </p:sp>
    </p:spTree>
    <p:extLst>
      <p:ext uri="{BB962C8B-B14F-4D97-AF65-F5344CB8AC3E}">
        <p14:creationId xmlns:p14="http://schemas.microsoft.com/office/powerpoint/2010/main" val="3646228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FR"/>
              <a:t>Modifiez le style du titre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D909528-2585-4DF2-AF43-A7DB5244E90E}" type="datetime1">
              <a:rPr lang="en-US" smtClean="0"/>
              <a:t>1/7/2026</a:t>
            </a:fld>
            <a:endParaRPr lang="en-US" dirty="0"/>
          </a:p>
        </p:txBody>
      </p:sp>
      <p:sp>
        <p:nvSpPr>
          <p:cNvPr id="5" name="Footer Placeholder 4"/>
          <p:cNvSpPr>
            <a:spLocks noGrp="1"/>
          </p:cNvSpPr>
          <p:nvPr>
            <p:ph type="ftr" sz="quarter" idx="11"/>
          </p:nvPr>
        </p:nvSpPr>
        <p:spPr/>
        <p:txBody>
          <a:bodyPr/>
          <a:lstStyle/>
          <a:p>
            <a:r>
              <a:rPr lang="fr-FR"/>
              <a:t>PORRET SYLVIE (cds)  MONGENET SONIA  (as)                                 LE 08/01/2026</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7740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A4D8698-BE79-4A67-8961-38EA68B68F26}" type="datetime1">
              <a:rPr lang="en-US" smtClean="0"/>
              <a:t>1/7/2026</a:t>
            </a:fld>
            <a:endParaRPr lang="en-US" dirty="0"/>
          </a:p>
        </p:txBody>
      </p:sp>
      <p:sp>
        <p:nvSpPr>
          <p:cNvPr id="5" name="Footer Placeholder 4"/>
          <p:cNvSpPr>
            <a:spLocks noGrp="1"/>
          </p:cNvSpPr>
          <p:nvPr>
            <p:ph type="ftr" sz="quarter" idx="11"/>
          </p:nvPr>
        </p:nvSpPr>
        <p:spPr/>
        <p:txBody>
          <a:bodyPr/>
          <a:lstStyle/>
          <a:p>
            <a:r>
              <a:rPr lang="fr-FR"/>
              <a:t>PORRET SYLVIE (cds)  MONGENET SONIA  (as)                                 LE 08/01/2026</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1362224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2AD9ACB-9056-4FEE-A0EA-BAD0BD67C872}" type="datetime1">
              <a:rPr lang="en-US" smtClean="0"/>
              <a:t>1/7/2026</a:t>
            </a:fld>
            <a:endParaRPr lang="en-US" dirty="0"/>
          </a:p>
        </p:txBody>
      </p:sp>
      <p:sp>
        <p:nvSpPr>
          <p:cNvPr id="5" name="Footer Placeholder 4"/>
          <p:cNvSpPr>
            <a:spLocks noGrp="1"/>
          </p:cNvSpPr>
          <p:nvPr>
            <p:ph type="ftr" sz="quarter" idx="11"/>
          </p:nvPr>
        </p:nvSpPr>
        <p:spPr/>
        <p:txBody>
          <a:bodyPr/>
          <a:lstStyle/>
          <a:p>
            <a:r>
              <a:rPr lang="fr-FR"/>
              <a:t>PORRET SYLVIE (cds)  MONGENET SONIA  (as)                                 LE 08/01/2026</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5694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3C8B421-E309-43B3-B86E-7CE89F68CD2D}" type="datetime1">
              <a:rPr lang="en-US" smtClean="0"/>
              <a:t>1/7/2026</a:t>
            </a:fld>
            <a:endParaRPr lang="en-US" dirty="0"/>
          </a:p>
        </p:txBody>
      </p:sp>
      <p:sp>
        <p:nvSpPr>
          <p:cNvPr id="6" name="Footer Placeholder 5"/>
          <p:cNvSpPr>
            <a:spLocks noGrp="1"/>
          </p:cNvSpPr>
          <p:nvPr>
            <p:ph type="ftr" sz="quarter" idx="11"/>
          </p:nvPr>
        </p:nvSpPr>
        <p:spPr/>
        <p:txBody>
          <a:bodyPr/>
          <a:lstStyle/>
          <a:p>
            <a:r>
              <a:rPr lang="fr-FR"/>
              <a:t>PORRET SYLVIE (cds)  MONGENET SONIA  (as)                                 LE 08/01/2026</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575956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236C5E7-BA10-492C-8977-99554833B6B8}" type="datetime1">
              <a:rPr lang="en-US" smtClean="0"/>
              <a:t>1/7/2026</a:t>
            </a:fld>
            <a:endParaRPr lang="en-US" dirty="0"/>
          </a:p>
        </p:txBody>
      </p:sp>
      <p:sp>
        <p:nvSpPr>
          <p:cNvPr id="8" name="Footer Placeholder 7"/>
          <p:cNvSpPr>
            <a:spLocks noGrp="1"/>
          </p:cNvSpPr>
          <p:nvPr>
            <p:ph type="ftr" sz="quarter" idx="11"/>
          </p:nvPr>
        </p:nvSpPr>
        <p:spPr/>
        <p:txBody>
          <a:bodyPr/>
          <a:lstStyle/>
          <a:p>
            <a:r>
              <a:rPr lang="fr-FR"/>
              <a:t>PORRET SYLVIE (cds)  MONGENET SONIA  (as)                                 LE 08/01/2026</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370901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5D0A021-6667-43F7-BBFE-8FF140B0A23F}" type="datetime1">
              <a:rPr lang="en-US" smtClean="0"/>
              <a:t>1/7/2026</a:t>
            </a:fld>
            <a:endParaRPr lang="en-US" dirty="0"/>
          </a:p>
        </p:txBody>
      </p:sp>
      <p:sp>
        <p:nvSpPr>
          <p:cNvPr id="4" name="Footer Placeholder 3"/>
          <p:cNvSpPr>
            <a:spLocks noGrp="1"/>
          </p:cNvSpPr>
          <p:nvPr>
            <p:ph type="ftr" sz="quarter" idx="11"/>
          </p:nvPr>
        </p:nvSpPr>
        <p:spPr/>
        <p:txBody>
          <a:bodyPr/>
          <a:lstStyle/>
          <a:p>
            <a:r>
              <a:rPr lang="fr-FR"/>
              <a:t>PORRET SYLVIE (cds)  MONGENET SONIA  (as)                                 LE 08/01/2026</a:t>
            </a:r>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932702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620DCE3-4C7F-45CC-AB17-6ACA154E2AD0}" type="datetime1">
              <a:rPr lang="en-US" smtClean="0"/>
              <a:t>1/7/2026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fr-FR"/>
              <a:t>PORRET SYLVIE (cds)  MONGENET SONIA  (as)                                 LE 08/01/2026</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1432837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FDD1CC2-C949-43F1-A44F-819226158C22}" type="datetime1">
              <a:rPr lang="en-US" smtClean="0"/>
              <a:t>1/7/2026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fr-FR"/>
              <a:t>PORRET SYLVIE (cds)  MONGENET SONIA  (as)                                 LE 08/01/2026</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4097969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6128341F-D648-47A9-8D55-EEBB2AF8B925}" type="datetime1">
              <a:rPr lang="en-US" smtClean="0"/>
              <a:t>1/7/2026</a:t>
            </a:fld>
            <a:endParaRPr lang="en-US" dirty="0"/>
          </a:p>
        </p:txBody>
      </p:sp>
      <p:sp>
        <p:nvSpPr>
          <p:cNvPr id="6" name="Footer Placeholder 5"/>
          <p:cNvSpPr>
            <a:spLocks noGrp="1"/>
          </p:cNvSpPr>
          <p:nvPr>
            <p:ph type="ftr" sz="quarter" idx="11"/>
          </p:nvPr>
        </p:nvSpPr>
        <p:spPr/>
        <p:txBody>
          <a:bodyPr/>
          <a:lstStyle/>
          <a:p>
            <a:r>
              <a:rPr lang="fr-FR"/>
              <a:t>PORRET SYLVIE (cds)  MONGENET SONIA  (as)                                 LE 08/01/2026</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3663719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C6C6D44-A66E-4BBA-917A-42ED435E6949}" type="datetime1">
              <a:rPr lang="en-US" smtClean="0"/>
              <a:t>1/7/2026</a:t>
            </a:fld>
            <a:endParaRPr lang="en-US" dirty="0"/>
          </a:p>
        </p:txBody>
      </p:sp>
      <p:sp>
        <p:nvSpPr>
          <p:cNvPr id="5" name="Footer Placeholder 4"/>
          <p:cNvSpPr>
            <a:spLocks noGrp="1"/>
          </p:cNvSpPr>
          <p:nvPr>
            <p:ph type="ftr" sz="quarter" idx="11"/>
          </p:nvPr>
        </p:nvSpPr>
        <p:spPr/>
        <p:txBody>
          <a:bodyPr/>
          <a:lstStyle/>
          <a:p>
            <a:r>
              <a:rPr lang="fr-FR"/>
              <a:t>PORRET SYLVIE (cds)  MONGENET SONIA  (as)                                 LE 08/01/2026</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03822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8828A23-2006-47F2-86A8-759ECA97607C}" type="datetime1">
              <a:rPr lang="en-US" smtClean="0"/>
              <a:t>1/7/2026</a:t>
            </a:fld>
            <a:endParaRPr lang="en-US" dirty="0"/>
          </a:p>
        </p:txBody>
      </p:sp>
      <p:sp>
        <p:nvSpPr>
          <p:cNvPr id="5" name="Footer Placeholder 4"/>
          <p:cNvSpPr>
            <a:spLocks noGrp="1"/>
          </p:cNvSpPr>
          <p:nvPr>
            <p:ph type="ftr" sz="quarter" idx="11"/>
          </p:nvPr>
        </p:nvSpPr>
        <p:spPr/>
        <p:txBody>
          <a:bodyPr/>
          <a:lstStyle/>
          <a:p>
            <a:r>
              <a:rPr lang="fr-FR"/>
              <a:t>PORRET SYLVIE (cds)  MONGENET SONIA  (as)                                 LE 08/01/2026</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725199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FD0E08B-4AD3-4DC4-9900-02A095668EF9}" type="datetime1">
              <a:rPr lang="en-US" smtClean="0"/>
              <a:t>1/7/2026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fr-FR"/>
              <a:t>PORRET SYLVIE (cds)  MONGENET SONIA  (as)                                 LE 08/01/2026</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9E57DC2-970A-4B3E-BB1C-7A09969E49DF}" type="slidenum">
              <a:rPr lang="en-US" smtClean="0"/>
              <a:pPr/>
              <a:t>‹N°›</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228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sante.gouv.fr/soins-et-maladies/prises-en-charge-specialisees/article/la-chirurgie-ambulatoire"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E27C3-03AB-4025-AB38-19B6F609C193}"/>
              </a:ext>
            </a:extLst>
          </p:cNvPr>
          <p:cNvSpPr>
            <a:spLocks noGrp="1"/>
          </p:cNvSpPr>
          <p:nvPr>
            <p:ph type="title"/>
          </p:nvPr>
        </p:nvSpPr>
        <p:spPr>
          <a:xfrm>
            <a:off x="1231504" y="310392"/>
            <a:ext cx="10058400" cy="1300293"/>
          </a:xfrm>
        </p:spPr>
        <p:txBody>
          <a:bodyPr>
            <a:normAutofit fontScale="90000"/>
          </a:bodyPr>
          <a:lstStyle/>
          <a:p>
            <a:pPr algn="ctr"/>
            <a:br>
              <a:rPr lang="fr-FR" sz="6000" dirty="0">
                <a:latin typeface="Trebuchet MS" panose="020B0603020202020204" pitchFamily="34" charset="0"/>
              </a:rPr>
            </a:br>
            <a:br>
              <a:rPr lang="fr-FR" sz="6000" dirty="0">
                <a:latin typeface="Trebuchet MS" panose="020B0603020202020204" pitchFamily="34" charset="0"/>
              </a:rPr>
            </a:br>
            <a:br>
              <a:rPr lang="fr-FR" sz="6000" dirty="0">
                <a:latin typeface="Trebuchet MS" panose="020B0603020202020204" pitchFamily="34" charset="0"/>
              </a:rPr>
            </a:br>
            <a:br>
              <a:rPr lang="fr-FR" sz="6000" dirty="0">
                <a:latin typeface="Trebuchet MS" panose="020B0603020202020204" pitchFamily="34" charset="0"/>
              </a:rPr>
            </a:br>
            <a:br>
              <a:rPr lang="fr-FR" sz="6000" dirty="0">
                <a:latin typeface="Trebuchet MS" panose="020B0603020202020204" pitchFamily="34" charset="0"/>
              </a:rPr>
            </a:br>
            <a:br>
              <a:rPr lang="fr-FR" sz="6000" dirty="0">
                <a:latin typeface="Trebuchet MS" panose="020B0603020202020204" pitchFamily="34" charset="0"/>
              </a:rPr>
            </a:br>
            <a:r>
              <a:rPr lang="fr-FR" sz="4400" dirty="0">
                <a:solidFill>
                  <a:srgbClr val="2E4F96"/>
                </a:solidFill>
                <a:latin typeface="Calibri Light" panose="020F0302020204030204" pitchFamily="34" charset="0"/>
                <a:ea typeface="Calibri Light" panose="020F0302020204030204" pitchFamily="34" charset="0"/>
                <a:cs typeface="Calibri Light" panose="020F0302020204030204" pitchFamily="34" charset="0"/>
              </a:rPr>
              <a:t>RÔLE DE l’ AIDE-SOIGNANT(E) </a:t>
            </a:r>
            <a:br>
              <a:rPr lang="fr-FR" sz="4400" dirty="0">
                <a:solidFill>
                  <a:srgbClr val="2E4F96"/>
                </a:solidFill>
                <a:latin typeface="Calibri Light" panose="020F0302020204030204" pitchFamily="34" charset="0"/>
                <a:ea typeface="Calibri Light" panose="020F0302020204030204" pitchFamily="34" charset="0"/>
                <a:cs typeface="Calibri Light" panose="020F0302020204030204" pitchFamily="34" charset="0"/>
              </a:rPr>
            </a:br>
            <a:r>
              <a:rPr lang="fr-FR" sz="4400" dirty="0">
                <a:solidFill>
                  <a:srgbClr val="2E4F96"/>
                </a:solidFill>
                <a:latin typeface="Calibri Light" panose="020F0302020204030204" pitchFamily="34" charset="0"/>
                <a:ea typeface="Calibri Light" panose="020F0302020204030204" pitchFamily="34" charset="0"/>
                <a:cs typeface="Calibri Light" panose="020F0302020204030204" pitchFamily="34" charset="0"/>
              </a:rPr>
              <a:t>EN CHIRURGIE AMBULATOIRE</a:t>
            </a:r>
          </a:p>
        </p:txBody>
      </p:sp>
      <p:pic>
        <p:nvPicPr>
          <p:cNvPr id="5" name="Image 4">
            <a:extLst>
              <a:ext uri="{FF2B5EF4-FFF2-40B4-BE49-F238E27FC236}">
                <a16:creationId xmlns:a16="http://schemas.microsoft.com/office/drawing/2014/main" id="{D77A2657-6BF1-4A95-9F65-EABF7FFBE625}"/>
              </a:ext>
            </a:extLst>
          </p:cNvPr>
          <p:cNvPicPr>
            <a:picLocks noChangeAspect="1"/>
          </p:cNvPicPr>
          <p:nvPr/>
        </p:nvPicPr>
        <p:blipFill>
          <a:blip r:embed="rId2"/>
          <a:stretch>
            <a:fillRect/>
          </a:stretch>
        </p:blipFill>
        <p:spPr>
          <a:xfrm>
            <a:off x="120770" y="99166"/>
            <a:ext cx="1373687" cy="728970"/>
          </a:xfrm>
          <a:prstGeom prst="rect">
            <a:avLst/>
          </a:prstGeom>
        </p:spPr>
      </p:pic>
      <p:pic>
        <p:nvPicPr>
          <p:cNvPr id="4" name="Image 3">
            <a:extLst>
              <a:ext uri="{FF2B5EF4-FFF2-40B4-BE49-F238E27FC236}">
                <a16:creationId xmlns:a16="http://schemas.microsoft.com/office/drawing/2014/main" id="{D99C845F-B805-4EE6-A745-F78CEB283C52}"/>
              </a:ext>
            </a:extLst>
          </p:cNvPr>
          <p:cNvPicPr>
            <a:picLocks noChangeAspect="1"/>
          </p:cNvPicPr>
          <p:nvPr/>
        </p:nvPicPr>
        <p:blipFill>
          <a:blip r:embed="rId3"/>
          <a:stretch>
            <a:fillRect/>
          </a:stretch>
        </p:blipFill>
        <p:spPr>
          <a:xfrm>
            <a:off x="2912941" y="2289266"/>
            <a:ext cx="6043666" cy="3672325"/>
          </a:xfrm>
          <a:prstGeom prst="rect">
            <a:avLst/>
          </a:prstGeom>
        </p:spPr>
      </p:pic>
      <p:sp>
        <p:nvSpPr>
          <p:cNvPr id="6" name="Espace réservé du pied de page 5">
            <a:extLst>
              <a:ext uri="{FF2B5EF4-FFF2-40B4-BE49-F238E27FC236}">
                <a16:creationId xmlns:a16="http://schemas.microsoft.com/office/drawing/2014/main" id="{F0AC8CFA-475D-430E-B7E2-02D099CFEC68}"/>
              </a:ext>
            </a:extLst>
          </p:cNvPr>
          <p:cNvSpPr>
            <a:spLocks noGrp="1"/>
          </p:cNvSpPr>
          <p:nvPr>
            <p:ph type="ftr" sz="quarter" idx="11"/>
          </p:nvPr>
        </p:nvSpPr>
        <p:spPr/>
        <p:txBody>
          <a:bodyPr/>
          <a:lstStyle/>
          <a:p>
            <a:r>
              <a:rPr lang="fr-FR"/>
              <a:t>PORRET SYLVIE (cds)  MONGENET SONIA  (as)                                 LE 08/01/2026</a:t>
            </a:r>
            <a:endParaRPr lang="en-US" dirty="0"/>
          </a:p>
        </p:txBody>
      </p:sp>
    </p:spTree>
    <p:extLst>
      <p:ext uri="{BB962C8B-B14F-4D97-AF65-F5344CB8AC3E}">
        <p14:creationId xmlns:p14="http://schemas.microsoft.com/office/powerpoint/2010/main" val="3237912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5" name="Rectangle 4">
            <a:extLst>
              <a:ext uri="{FF2B5EF4-FFF2-40B4-BE49-F238E27FC236}">
                <a16:creationId xmlns:a16="http://schemas.microsoft.com/office/drawing/2014/main" id="{7145D7A2-CB17-45A2-928F-32C52367BA8B}"/>
              </a:ext>
            </a:extLst>
          </p:cNvPr>
          <p:cNvSpPr/>
          <p:nvPr/>
        </p:nvSpPr>
        <p:spPr>
          <a:xfrm>
            <a:off x="1097280" y="1770083"/>
            <a:ext cx="8860446" cy="4801314"/>
          </a:xfrm>
          <a:prstGeom prst="rect">
            <a:avLst/>
          </a:prstGeom>
        </p:spPr>
        <p:txBody>
          <a:bodyPr wrap="square">
            <a:spAutoFit/>
          </a:bodyPr>
          <a:lstStyle/>
          <a:p>
            <a:endParaRPr lang="fr-FR" dirty="0">
              <a:solidFill>
                <a:srgbClr val="333333"/>
              </a:solidFill>
              <a:latin typeface="Roboto"/>
            </a:endParaRPr>
          </a:p>
          <a:p>
            <a:r>
              <a:rPr lang="fr-FR" dirty="0">
                <a:solidFill>
                  <a:srgbClr val="333333"/>
                </a:solidFill>
                <a:latin typeface="Roboto"/>
              </a:rPr>
              <a:t>La chirurgie ambulatoire a commencé à se développer en 1970 avec une croissance rapide dans les années 1980 ( notamment aux USA)</a:t>
            </a:r>
          </a:p>
          <a:p>
            <a:endParaRPr lang="fr-FR" dirty="0">
              <a:solidFill>
                <a:srgbClr val="333333"/>
              </a:solidFill>
              <a:latin typeface="Roboto"/>
            </a:endParaRPr>
          </a:p>
          <a:p>
            <a:r>
              <a:rPr lang="fr-FR" dirty="0">
                <a:solidFill>
                  <a:srgbClr val="333333"/>
                </a:solidFill>
                <a:latin typeface="Roboto"/>
              </a:rPr>
              <a:t>En France la loi du 31 Juillet 1991 a défini la chirurgie ambulatoire comme une structure de soins alternative à l’hospitalisation. </a:t>
            </a:r>
          </a:p>
          <a:p>
            <a:endParaRPr lang="fr-FR" dirty="0">
              <a:solidFill>
                <a:srgbClr val="333333"/>
              </a:solidFill>
              <a:latin typeface="Roboto"/>
            </a:endParaRPr>
          </a:p>
          <a:p>
            <a:r>
              <a:rPr lang="fr-FR" dirty="0">
                <a:solidFill>
                  <a:srgbClr val="333333"/>
                </a:solidFill>
                <a:latin typeface="Roboto"/>
              </a:rPr>
              <a:t>Sa progression est constante avec un taux de 64,4% en 2023 , l’objectif est d’atteindre 80% en 2043 en France. </a:t>
            </a:r>
          </a:p>
          <a:p>
            <a:endParaRPr lang="fr-FR" dirty="0">
              <a:solidFill>
                <a:srgbClr val="333333"/>
              </a:solidFill>
              <a:latin typeface="Roboto"/>
            </a:endParaRPr>
          </a:p>
          <a:p>
            <a:r>
              <a:rPr lang="fr-FR" dirty="0">
                <a:solidFill>
                  <a:srgbClr val="333333"/>
                </a:solidFill>
                <a:latin typeface="Roboto"/>
              </a:rPr>
              <a:t>				Au CHLP, le taux est de : </a:t>
            </a:r>
          </a:p>
          <a:p>
            <a:r>
              <a:rPr lang="fr-FR" b="1" dirty="0">
                <a:solidFill>
                  <a:srgbClr val="333333"/>
                </a:solidFill>
                <a:latin typeface="Roboto"/>
              </a:rPr>
              <a:t>						75% d’ambulatoire, </a:t>
            </a:r>
          </a:p>
          <a:p>
            <a:r>
              <a:rPr lang="fr-FR" b="1" dirty="0">
                <a:solidFill>
                  <a:srgbClr val="333333"/>
                </a:solidFill>
                <a:latin typeface="Roboto"/>
              </a:rPr>
              <a:t>						13% d’externe et </a:t>
            </a:r>
          </a:p>
          <a:p>
            <a:r>
              <a:rPr lang="fr-FR" b="1" dirty="0">
                <a:solidFill>
                  <a:srgbClr val="333333"/>
                </a:solidFill>
                <a:latin typeface="Roboto"/>
              </a:rPr>
              <a:t>						12 % hospitalisation conventionnelle.  </a:t>
            </a:r>
          </a:p>
          <a:p>
            <a:endParaRPr lang="fr-FR" dirty="0">
              <a:solidFill>
                <a:srgbClr val="333333"/>
              </a:solidFill>
              <a:latin typeface="Roboto"/>
            </a:endParaRPr>
          </a:p>
          <a:p>
            <a:endParaRPr lang="fr-FR" dirty="0">
              <a:solidFill>
                <a:srgbClr val="333333"/>
              </a:solidFill>
              <a:latin typeface="Roboto"/>
            </a:endParaRPr>
          </a:p>
          <a:p>
            <a:endParaRPr lang="fr-FR" b="0" i="0" dirty="0">
              <a:solidFill>
                <a:srgbClr val="333333"/>
              </a:solidFill>
              <a:effectLst/>
              <a:latin typeface="Roboto"/>
            </a:endParaRPr>
          </a:p>
        </p:txBody>
      </p:sp>
      <p:sp>
        <p:nvSpPr>
          <p:cNvPr id="8" name="Titre 7">
            <a:extLst>
              <a:ext uri="{FF2B5EF4-FFF2-40B4-BE49-F238E27FC236}">
                <a16:creationId xmlns:a16="http://schemas.microsoft.com/office/drawing/2014/main" id="{00B5429D-1560-4EA9-B31C-099FE6FD077E}"/>
              </a:ext>
            </a:extLst>
          </p:cNvPr>
          <p:cNvSpPr>
            <a:spLocks noGrp="1"/>
          </p:cNvSpPr>
          <p:nvPr>
            <p:ph type="title"/>
          </p:nvPr>
        </p:nvSpPr>
        <p:spPr/>
        <p:txBody>
          <a:bodyPr/>
          <a:lstStyle/>
          <a:p>
            <a:r>
              <a:rPr lang="fr-FR" dirty="0">
                <a:solidFill>
                  <a:srgbClr val="2E4F96"/>
                </a:solidFill>
              </a:rPr>
              <a:t>CONTEXTE</a:t>
            </a:r>
          </a:p>
        </p:txBody>
      </p:sp>
      <p:sp>
        <p:nvSpPr>
          <p:cNvPr id="10" name="Espace réservé du pied de page 9">
            <a:extLst>
              <a:ext uri="{FF2B5EF4-FFF2-40B4-BE49-F238E27FC236}">
                <a16:creationId xmlns:a16="http://schemas.microsoft.com/office/drawing/2014/main" id="{7965208A-FD83-4649-8589-E68F628FE65F}"/>
              </a:ext>
            </a:extLst>
          </p:cNvPr>
          <p:cNvSpPr>
            <a:spLocks noGrp="1"/>
          </p:cNvSpPr>
          <p:nvPr>
            <p:ph type="ftr" sz="quarter" idx="11"/>
          </p:nvPr>
        </p:nvSpPr>
        <p:spPr>
          <a:xfrm>
            <a:off x="3364452" y="6453421"/>
            <a:ext cx="4822804" cy="365125"/>
          </a:xfrm>
        </p:spPr>
        <p:txBody>
          <a:bodyPr/>
          <a:lstStyle/>
          <a:p>
            <a:r>
              <a:rPr lang="fr-FR" dirty="0"/>
              <a:t>PORRET SYLVIE (</a:t>
            </a:r>
            <a:r>
              <a:rPr lang="fr-FR" dirty="0" err="1"/>
              <a:t>cds</a:t>
            </a:r>
            <a:r>
              <a:rPr lang="fr-FR" dirty="0"/>
              <a:t>)  MONGENET SONIA  (as)                             LE 08/01/2026</a:t>
            </a:r>
            <a:endParaRPr lang="en-US" dirty="0"/>
          </a:p>
        </p:txBody>
      </p:sp>
      <p:pic>
        <p:nvPicPr>
          <p:cNvPr id="11" name="Image 10">
            <a:extLst>
              <a:ext uri="{FF2B5EF4-FFF2-40B4-BE49-F238E27FC236}">
                <a16:creationId xmlns:a16="http://schemas.microsoft.com/office/drawing/2014/main" id="{BA4AB65C-80AE-4D77-9B89-3CE5DDFF3C65}"/>
              </a:ext>
            </a:extLst>
          </p:cNvPr>
          <p:cNvPicPr>
            <a:picLocks noChangeAspect="1"/>
          </p:cNvPicPr>
          <p:nvPr/>
        </p:nvPicPr>
        <p:blipFill>
          <a:blip r:embed="rId3"/>
          <a:stretch>
            <a:fillRect/>
          </a:stretch>
        </p:blipFill>
        <p:spPr>
          <a:xfrm>
            <a:off x="7724775" y="222016"/>
            <a:ext cx="1819275" cy="1455420"/>
          </a:xfrm>
          <a:prstGeom prst="rect">
            <a:avLst/>
          </a:prstGeom>
        </p:spPr>
      </p:pic>
    </p:spTree>
    <p:extLst>
      <p:ext uri="{BB962C8B-B14F-4D97-AF65-F5344CB8AC3E}">
        <p14:creationId xmlns:p14="http://schemas.microsoft.com/office/powerpoint/2010/main" val="1727386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754D8B04-8999-44FB-9375-2AA0A2CA28F4}"/>
              </a:ext>
            </a:extLst>
          </p:cNvPr>
          <p:cNvSpPr>
            <a:spLocks noGrp="1"/>
          </p:cNvSpPr>
          <p:nvPr>
            <p:ph type="title"/>
          </p:nvPr>
        </p:nvSpPr>
        <p:spPr/>
        <p:txBody>
          <a:bodyPr/>
          <a:lstStyle/>
          <a:p>
            <a:r>
              <a:rPr lang="fr-FR" dirty="0">
                <a:solidFill>
                  <a:srgbClr val="2E4F96"/>
                </a:solidFill>
              </a:rPr>
              <a:t>DEFINITION</a:t>
            </a:r>
          </a:p>
        </p:txBody>
      </p:sp>
      <p:sp>
        <p:nvSpPr>
          <p:cNvPr id="8" name="Espace réservé du contenu 7">
            <a:extLst>
              <a:ext uri="{FF2B5EF4-FFF2-40B4-BE49-F238E27FC236}">
                <a16:creationId xmlns:a16="http://schemas.microsoft.com/office/drawing/2014/main" id="{D57F4578-2019-4D44-8BB9-4109DECA741A}"/>
              </a:ext>
            </a:extLst>
          </p:cNvPr>
          <p:cNvSpPr>
            <a:spLocks noGrp="1"/>
          </p:cNvSpPr>
          <p:nvPr>
            <p:ph idx="1"/>
          </p:nvPr>
        </p:nvSpPr>
        <p:spPr/>
        <p:txBody>
          <a:bodyPr/>
          <a:lstStyle/>
          <a:p>
            <a:pPr algn="just"/>
            <a:r>
              <a:rPr lang="fr-FR" dirty="0">
                <a:solidFill>
                  <a:srgbClr val="333333"/>
                </a:solidFill>
                <a:latin typeface="Roboto"/>
              </a:rPr>
              <a:t>Selon le site du Ministère de la Santé, </a:t>
            </a:r>
          </a:p>
          <a:p>
            <a:pPr algn="just"/>
            <a:r>
              <a:rPr lang="fr-FR" dirty="0">
                <a:solidFill>
                  <a:srgbClr val="333333"/>
                </a:solidFill>
                <a:latin typeface="Roboto"/>
              </a:rPr>
              <a:t>on peut définir la chirurgie ambulatoire, comme </a:t>
            </a:r>
          </a:p>
          <a:p>
            <a:pPr marL="384048" lvl="2" indent="0" algn="just">
              <a:buNone/>
            </a:pPr>
            <a:endParaRPr lang="fr-FR" dirty="0">
              <a:solidFill>
                <a:srgbClr val="333333"/>
              </a:solidFill>
              <a:latin typeface="Roboto"/>
            </a:endParaRPr>
          </a:p>
          <a:p>
            <a:pPr marL="384048" lvl="2" indent="0" algn="just">
              <a:buNone/>
            </a:pPr>
            <a:r>
              <a:rPr lang="fr-FR" sz="1800" dirty="0">
                <a:solidFill>
                  <a:srgbClr val="333333"/>
                </a:solidFill>
                <a:latin typeface="Roboto"/>
              </a:rPr>
              <a:t>« </a:t>
            </a:r>
            <a:r>
              <a:rPr lang="fr-FR" sz="1800" i="1" dirty="0">
                <a:solidFill>
                  <a:srgbClr val="333333"/>
                </a:solidFill>
                <a:latin typeface="Roboto"/>
              </a:rPr>
              <a:t>une pratique centrée sur les patients, qui recouvre l’hospitalisation </a:t>
            </a:r>
            <a:r>
              <a:rPr lang="fr-FR" sz="1800" b="1" i="1" dirty="0">
                <a:solidFill>
                  <a:srgbClr val="333333"/>
                </a:solidFill>
                <a:latin typeface="Roboto"/>
              </a:rPr>
              <a:t>de moins de 12 heures </a:t>
            </a:r>
            <a:r>
              <a:rPr lang="fr-FR" sz="1800" i="1" dirty="0">
                <a:solidFill>
                  <a:srgbClr val="333333"/>
                </a:solidFill>
                <a:latin typeface="Roboto"/>
              </a:rPr>
              <a:t>sans hébergement de nuit. </a:t>
            </a:r>
          </a:p>
          <a:p>
            <a:pPr marL="384048" lvl="2" indent="0" algn="just">
              <a:buNone/>
            </a:pPr>
            <a:r>
              <a:rPr lang="fr-FR" sz="1800" i="1" dirty="0">
                <a:solidFill>
                  <a:srgbClr val="333333"/>
                </a:solidFill>
                <a:latin typeface="Roboto"/>
              </a:rPr>
              <a:t>Elle comprend les actes chirurgicaux programmés et réalisés dans les conditions techniques nécessitant impérativement la sécurité d’un bloc opératoire, sous une anesthésie adaptée et suivie d’une surveillance postopératoire en salle de réveil permettant, sans risque avéré, la sortie du patient le jour même de son admission. »</a:t>
            </a:r>
          </a:p>
          <a:p>
            <a:pPr algn="just"/>
            <a:r>
              <a:rPr lang="fr-FR" dirty="0">
                <a:solidFill>
                  <a:srgbClr val="333333"/>
                </a:solidFill>
                <a:latin typeface="Roboto"/>
              </a:rPr>
              <a:t>La chirurgie ambulatoire ne peut donc être réalisée au sein d’un cabinet médical.</a:t>
            </a:r>
          </a:p>
          <a:p>
            <a:endParaRPr lang="fr-FR" dirty="0"/>
          </a:p>
        </p:txBody>
      </p:sp>
      <p:sp>
        <p:nvSpPr>
          <p:cNvPr id="9" name="Espace réservé du pied de page 8">
            <a:extLst>
              <a:ext uri="{FF2B5EF4-FFF2-40B4-BE49-F238E27FC236}">
                <a16:creationId xmlns:a16="http://schemas.microsoft.com/office/drawing/2014/main" id="{0172D5A9-E0E3-4E9B-A93F-62DAA5D2C9DA}"/>
              </a:ext>
            </a:extLst>
          </p:cNvPr>
          <p:cNvSpPr>
            <a:spLocks noGrp="1"/>
          </p:cNvSpPr>
          <p:nvPr>
            <p:ph type="ftr" sz="quarter" idx="11"/>
          </p:nvPr>
        </p:nvSpPr>
        <p:spPr/>
        <p:txBody>
          <a:bodyPr/>
          <a:lstStyle/>
          <a:p>
            <a:r>
              <a:rPr lang="fr-FR"/>
              <a:t>PORRET SYLVIE (cds)  MONGENET SONIA  (as)                                 LE 08/01/2026</a:t>
            </a:r>
            <a:endParaRPr lang="en-US" dirty="0"/>
          </a:p>
        </p:txBody>
      </p:sp>
      <p:pic>
        <p:nvPicPr>
          <p:cNvPr id="10" name="Image 9">
            <a:extLst>
              <a:ext uri="{FF2B5EF4-FFF2-40B4-BE49-F238E27FC236}">
                <a16:creationId xmlns:a16="http://schemas.microsoft.com/office/drawing/2014/main" id="{F2551084-2FB0-4AE6-AAA6-19BD7348FC0F}"/>
              </a:ext>
            </a:extLst>
          </p:cNvPr>
          <p:cNvPicPr>
            <a:picLocks noChangeAspect="1"/>
          </p:cNvPicPr>
          <p:nvPr/>
        </p:nvPicPr>
        <p:blipFill>
          <a:blip r:embed="rId2"/>
          <a:stretch>
            <a:fillRect/>
          </a:stretch>
        </p:blipFill>
        <p:spPr>
          <a:xfrm>
            <a:off x="7772400" y="178229"/>
            <a:ext cx="2321211" cy="1450757"/>
          </a:xfrm>
          <a:prstGeom prst="rect">
            <a:avLst/>
          </a:prstGeom>
        </p:spPr>
      </p:pic>
    </p:spTree>
    <p:extLst>
      <p:ext uri="{BB962C8B-B14F-4D97-AF65-F5344CB8AC3E}">
        <p14:creationId xmlns:p14="http://schemas.microsoft.com/office/powerpoint/2010/main" val="60880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938E2F-C615-42EB-89B1-47A31B1048E4}"/>
              </a:ext>
            </a:extLst>
          </p:cNvPr>
          <p:cNvSpPr>
            <a:spLocks noGrp="1"/>
          </p:cNvSpPr>
          <p:nvPr>
            <p:ph type="title"/>
          </p:nvPr>
        </p:nvSpPr>
        <p:spPr>
          <a:xfrm>
            <a:off x="690567" y="313147"/>
            <a:ext cx="10058400" cy="1450757"/>
          </a:xfrm>
        </p:spPr>
        <p:txBody>
          <a:bodyPr>
            <a:normAutofit/>
          </a:bodyPr>
          <a:lstStyle/>
          <a:p>
            <a:r>
              <a:rPr lang="fr-FR" dirty="0">
                <a:solidFill>
                  <a:srgbClr val="2E4F96"/>
                </a:solidFill>
              </a:rPr>
              <a:t>PRESENTATION DU SERVICE AU CHLP</a:t>
            </a:r>
          </a:p>
        </p:txBody>
      </p:sp>
      <p:sp>
        <p:nvSpPr>
          <p:cNvPr id="3" name="Espace réservé du contenu 2">
            <a:extLst>
              <a:ext uri="{FF2B5EF4-FFF2-40B4-BE49-F238E27FC236}">
                <a16:creationId xmlns:a16="http://schemas.microsoft.com/office/drawing/2014/main" id="{433668F9-2F0B-4F25-BF1B-BE356B3D9B41}"/>
              </a:ext>
            </a:extLst>
          </p:cNvPr>
          <p:cNvSpPr>
            <a:spLocks noGrp="1"/>
          </p:cNvSpPr>
          <p:nvPr>
            <p:ph idx="1"/>
          </p:nvPr>
        </p:nvSpPr>
        <p:spPr>
          <a:xfrm>
            <a:off x="1097280" y="1997419"/>
            <a:ext cx="10058400" cy="3900042"/>
          </a:xfrm>
        </p:spPr>
        <p:txBody>
          <a:bodyPr>
            <a:noAutofit/>
          </a:bodyPr>
          <a:lstStyle/>
          <a:p>
            <a:r>
              <a:rPr lang="fr-FR" sz="1800" dirty="0">
                <a:latin typeface="Roboto"/>
              </a:rPr>
              <a:t>Le service se situe dans le bâtiment à côté de la maternité. </a:t>
            </a:r>
          </a:p>
          <a:p>
            <a:r>
              <a:rPr lang="fr-FR" sz="1800" dirty="0">
                <a:latin typeface="Roboto"/>
              </a:rPr>
              <a:t>Le service est sur 2 niveaux :</a:t>
            </a:r>
          </a:p>
          <a:p>
            <a:pPr lvl="1"/>
            <a:r>
              <a:rPr lang="fr-FR" sz="1600" u="sng" dirty="0">
                <a:latin typeface="Roboto"/>
              </a:rPr>
              <a:t>Au rez-de-chaussée </a:t>
            </a:r>
            <a:r>
              <a:rPr lang="fr-FR" sz="1600" dirty="0">
                <a:latin typeface="Roboto"/>
              </a:rPr>
              <a:t>:  la salle d’attente, la banque d’accueil, l’espace repas. Il y a également le bureau de la secrétaire de l’unité et le bureau de l’IDEC.</a:t>
            </a:r>
          </a:p>
          <a:p>
            <a:pPr lvl="1"/>
            <a:r>
              <a:rPr lang="fr-FR" sz="1600" u="sng" dirty="0">
                <a:latin typeface="Roboto"/>
              </a:rPr>
              <a:t>A l’étage</a:t>
            </a:r>
            <a:r>
              <a:rPr lang="fr-FR" sz="1600" dirty="0">
                <a:latin typeface="Roboto"/>
              </a:rPr>
              <a:t> : la salle de soins, le bureau du cadre de santé, la salle de détente, le bionettoyage, la lingerie ainsi que 2 cabines individuels avec brancard, 8 cabines individuelles avec fauteuil, 2 salons collectifs de 3 fauteuils chacun, 5 vestiaires dont 2 mis à disposition pour les patients venant en externe.</a:t>
            </a:r>
          </a:p>
          <a:p>
            <a:r>
              <a:rPr lang="fr-FR" sz="1800" dirty="0">
                <a:latin typeface="Roboto"/>
              </a:rPr>
              <a:t>            =&gt; soient une capacité d’accueil est de </a:t>
            </a:r>
            <a:r>
              <a:rPr lang="fr-FR" sz="1800" b="1" dirty="0">
                <a:solidFill>
                  <a:srgbClr val="2E4F96"/>
                </a:solidFill>
                <a:highlight>
                  <a:srgbClr val="FFFF00"/>
                </a:highlight>
                <a:latin typeface="Roboto"/>
              </a:rPr>
              <a:t>16 patients assis et 3 </a:t>
            </a:r>
            <a:r>
              <a:rPr lang="fr-FR" sz="1800" b="1">
                <a:solidFill>
                  <a:srgbClr val="2E4F96"/>
                </a:solidFill>
                <a:highlight>
                  <a:srgbClr val="FFFF00"/>
                </a:highlight>
                <a:latin typeface="Roboto"/>
              </a:rPr>
              <a:t>externes simultanément</a:t>
            </a:r>
            <a:endParaRPr lang="fr-FR" sz="1800" dirty="0">
              <a:highlight>
                <a:srgbClr val="FFFF00"/>
              </a:highlight>
              <a:latin typeface="Roboto"/>
            </a:endParaRPr>
          </a:p>
          <a:p>
            <a:r>
              <a:rPr lang="fr-FR" sz="1800" dirty="0">
                <a:latin typeface="Roboto"/>
              </a:rPr>
              <a:t>Nous accueillons des patients à partir de 15 ans. </a:t>
            </a:r>
          </a:p>
          <a:p>
            <a:r>
              <a:rPr lang="fr-FR" sz="1800" dirty="0">
                <a:latin typeface="Roboto"/>
              </a:rPr>
              <a:t>Les horaires d’ouverture sont : du lundi au vendredi de 7h00 à 19h00</a:t>
            </a:r>
            <a:endParaRPr lang="fr-FR" sz="1400" dirty="0">
              <a:latin typeface="Roboto"/>
            </a:endParaRPr>
          </a:p>
        </p:txBody>
      </p:sp>
      <p:sp>
        <p:nvSpPr>
          <p:cNvPr id="4" name="Espace réservé du pied de page 3">
            <a:extLst>
              <a:ext uri="{FF2B5EF4-FFF2-40B4-BE49-F238E27FC236}">
                <a16:creationId xmlns:a16="http://schemas.microsoft.com/office/drawing/2014/main" id="{BC31C753-6B85-436D-B3D0-9DBED68A23BF}"/>
              </a:ext>
            </a:extLst>
          </p:cNvPr>
          <p:cNvSpPr>
            <a:spLocks noGrp="1"/>
          </p:cNvSpPr>
          <p:nvPr>
            <p:ph type="ftr" sz="quarter" idx="11"/>
          </p:nvPr>
        </p:nvSpPr>
        <p:spPr/>
        <p:txBody>
          <a:bodyPr/>
          <a:lstStyle/>
          <a:p>
            <a:r>
              <a:rPr lang="fr-FR"/>
              <a:t>PORRET SYLVIE (cds)  MONGENET SONIA  (as)                                 LE 08/01/2026</a:t>
            </a:r>
            <a:endParaRPr lang="en-US" dirty="0"/>
          </a:p>
        </p:txBody>
      </p:sp>
      <p:pic>
        <p:nvPicPr>
          <p:cNvPr id="5" name="Image 4">
            <a:extLst>
              <a:ext uri="{FF2B5EF4-FFF2-40B4-BE49-F238E27FC236}">
                <a16:creationId xmlns:a16="http://schemas.microsoft.com/office/drawing/2014/main" id="{C92507B3-4ECB-4566-AEA5-5B31584EA808}"/>
              </a:ext>
            </a:extLst>
          </p:cNvPr>
          <p:cNvPicPr>
            <a:picLocks noChangeAspect="1"/>
          </p:cNvPicPr>
          <p:nvPr/>
        </p:nvPicPr>
        <p:blipFill>
          <a:blip r:embed="rId2"/>
          <a:stretch>
            <a:fillRect/>
          </a:stretch>
        </p:blipFill>
        <p:spPr>
          <a:xfrm>
            <a:off x="9667875" y="286603"/>
            <a:ext cx="2162185" cy="1189202"/>
          </a:xfrm>
          <a:prstGeom prst="rect">
            <a:avLst/>
          </a:prstGeom>
        </p:spPr>
      </p:pic>
    </p:spTree>
    <p:extLst>
      <p:ext uri="{BB962C8B-B14F-4D97-AF65-F5344CB8AC3E}">
        <p14:creationId xmlns:p14="http://schemas.microsoft.com/office/powerpoint/2010/main" val="2957053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403D755E-D0A7-4A3D-83B9-72B73E7CA72B}"/>
              </a:ext>
            </a:extLst>
          </p:cNvPr>
          <p:cNvSpPr>
            <a:spLocks noGrp="1"/>
          </p:cNvSpPr>
          <p:nvPr>
            <p:ph type="title"/>
          </p:nvPr>
        </p:nvSpPr>
        <p:spPr/>
        <p:txBody>
          <a:bodyPr/>
          <a:lstStyle/>
          <a:p>
            <a:r>
              <a:rPr lang="fr-FR" dirty="0">
                <a:solidFill>
                  <a:srgbClr val="2E4F96"/>
                </a:solidFill>
              </a:rPr>
              <a:t>EQUIPE PARAMEDICALE</a:t>
            </a:r>
          </a:p>
        </p:txBody>
      </p:sp>
      <p:sp>
        <p:nvSpPr>
          <p:cNvPr id="8" name="Espace réservé du contenu 7">
            <a:extLst>
              <a:ext uri="{FF2B5EF4-FFF2-40B4-BE49-F238E27FC236}">
                <a16:creationId xmlns:a16="http://schemas.microsoft.com/office/drawing/2014/main" id="{FC7740F7-2ABA-4EAE-BA3C-99496A7E93FC}"/>
              </a:ext>
            </a:extLst>
          </p:cNvPr>
          <p:cNvSpPr>
            <a:spLocks noGrp="1"/>
          </p:cNvSpPr>
          <p:nvPr>
            <p:ph idx="1"/>
          </p:nvPr>
        </p:nvSpPr>
        <p:spPr>
          <a:xfrm>
            <a:off x="1944568" y="1250116"/>
            <a:ext cx="6964540" cy="3422552"/>
          </a:xfrm>
        </p:spPr>
        <p:txBody>
          <a:bodyPr/>
          <a:lstStyle/>
          <a:p>
            <a:pPr lvl="0"/>
            <a:endParaRPr lang="fr-FR" dirty="0">
              <a:latin typeface="Roboto"/>
            </a:endParaRPr>
          </a:p>
          <a:p>
            <a:pPr lvl="0"/>
            <a:endParaRPr lang="fr-FR" dirty="0">
              <a:latin typeface="Roboto"/>
            </a:endParaRPr>
          </a:p>
          <a:p>
            <a:pPr lvl="0"/>
            <a:r>
              <a:rPr lang="fr-FR" dirty="0">
                <a:latin typeface="Roboto"/>
              </a:rPr>
              <a:t>1 cadre de santé ( Bloc- UCA)</a:t>
            </a:r>
          </a:p>
          <a:p>
            <a:pPr lvl="0"/>
            <a:r>
              <a:rPr lang="fr-FR" dirty="0">
                <a:latin typeface="Roboto"/>
              </a:rPr>
              <a:t>3 IDE</a:t>
            </a:r>
          </a:p>
          <a:p>
            <a:pPr lvl="0"/>
            <a:r>
              <a:rPr lang="fr-FR" dirty="0">
                <a:latin typeface="Roboto"/>
              </a:rPr>
              <a:t>4 AS</a:t>
            </a:r>
          </a:p>
          <a:p>
            <a:pPr lvl="0"/>
            <a:r>
              <a:rPr lang="fr-FR" dirty="0">
                <a:latin typeface="Roboto"/>
              </a:rPr>
              <a:t>2 ASH</a:t>
            </a:r>
          </a:p>
          <a:p>
            <a:pPr lvl="0"/>
            <a:r>
              <a:rPr lang="fr-FR" dirty="0">
                <a:latin typeface="Roboto"/>
              </a:rPr>
              <a:t>1 secrétaire médicale</a:t>
            </a:r>
          </a:p>
          <a:p>
            <a:endParaRPr lang="fr-FR" dirty="0"/>
          </a:p>
        </p:txBody>
      </p:sp>
      <p:sp>
        <p:nvSpPr>
          <p:cNvPr id="9" name="Espace réservé du pied de page 8">
            <a:extLst>
              <a:ext uri="{FF2B5EF4-FFF2-40B4-BE49-F238E27FC236}">
                <a16:creationId xmlns:a16="http://schemas.microsoft.com/office/drawing/2014/main" id="{A9FD2C5C-9BF4-431E-9D7F-79BD92DF3516}"/>
              </a:ext>
            </a:extLst>
          </p:cNvPr>
          <p:cNvSpPr>
            <a:spLocks noGrp="1"/>
          </p:cNvSpPr>
          <p:nvPr>
            <p:ph type="ftr" sz="quarter" idx="11"/>
          </p:nvPr>
        </p:nvSpPr>
        <p:spPr/>
        <p:txBody>
          <a:bodyPr/>
          <a:lstStyle/>
          <a:p>
            <a:r>
              <a:rPr lang="fr-FR"/>
              <a:t>PORRET SYLVIE (cds)  MONGENET SONIA  (as)                                 LE 08/01/2026</a:t>
            </a:r>
            <a:endParaRPr lang="en-US" dirty="0"/>
          </a:p>
        </p:txBody>
      </p:sp>
    </p:spTree>
    <p:extLst>
      <p:ext uri="{BB962C8B-B14F-4D97-AF65-F5344CB8AC3E}">
        <p14:creationId xmlns:p14="http://schemas.microsoft.com/office/powerpoint/2010/main" val="2870514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8779A1-1326-4C02-B781-2D25B5E23CBD}"/>
              </a:ext>
            </a:extLst>
          </p:cNvPr>
          <p:cNvSpPr>
            <a:spLocks noGrp="1"/>
          </p:cNvSpPr>
          <p:nvPr>
            <p:ph type="title"/>
          </p:nvPr>
        </p:nvSpPr>
        <p:spPr/>
        <p:txBody>
          <a:bodyPr/>
          <a:lstStyle/>
          <a:p>
            <a:r>
              <a:rPr lang="fr-FR" dirty="0">
                <a:solidFill>
                  <a:srgbClr val="2E4F96"/>
                </a:solidFill>
              </a:rPr>
              <a:t>L’OFFRE DE SOINS DE CHIRURGIE</a:t>
            </a:r>
          </a:p>
        </p:txBody>
      </p:sp>
      <p:sp>
        <p:nvSpPr>
          <p:cNvPr id="3" name="Espace réservé du contenu 2">
            <a:extLst>
              <a:ext uri="{FF2B5EF4-FFF2-40B4-BE49-F238E27FC236}">
                <a16:creationId xmlns:a16="http://schemas.microsoft.com/office/drawing/2014/main" id="{51024297-DEB8-4911-83BE-F9400A863CFD}"/>
              </a:ext>
            </a:extLst>
          </p:cNvPr>
          <p:cNvSpPr>
            <a:spLocks noGrp="1"/>
          </p:cNvSpPr>
          <p:nvPr>
            <p:ph idx="1"/>
          </p:nvPr>
        </p:nvSpPr>
        <p:spPr>
          <a:xfrm>
            <a:off x="1172781" y="2006580"/>
            <a:ext cx="10058400" cy="3425327"/>
          </a:xfrm>
        </p:spPr>
        <p:txBody>
          <a:bodyPr>
            <a:normAutofit/>
          </a:bodyPr>
          <a:lstStyle/>
          <a:p>
            <a:pPr>
              <a:buFont typeface="Wingdings" panose="05000000000000000000" pitchFamily="2" charset="2"/>
              <a:buChar char="Ø"/>
            </a:pPr>
            <a:r>
              <a:rPr lang="fr-FR" dirty="0">
                <a:latin typeface="Roboto"/>
              </a:rPr>
              <a:t> 10 spécialités chirurgicales :</a:t>
            </a:r>
          </a:p>
          <a:p>
            <a:pPr lvl="4">
              <a:buFont typeface="Wingdings" panose="05000000000000000000" pitchFamily="2" charset="2"/>
              <a:buChar char="Ø"/>
            </a:pPr>
            <a:r>
              <a:rPr lang="fr-FR" dirty="0">
                <a:latin typeface="Roboto"/>
              </a:rPr>
              <a:t>  Gynécologie-obstétrique         Ophtalmologie                           Viscérale    </a:t>
            </a:r>
          </a:p>
          <a:p>
            <a:pPr lvl="4">
              <a:buFont typeface="Wingdings" panose="05000000000000000000" pitchFamily="2" charset="2"/>
              <a:buChar char="Ø"/>
            </a:pPr>
            <a:r>
              <a:rPr lang="fr-FR" dirty="0">
                <a:latin typeface="Roboto"/>
              </a:rPr>
              <a:t>  Odontologie                             ORL                                           </a:t>
            </a:r>
            <a:r>
              <a:rPr lang="fr-FR" sz="1400" dirty="0">
                <a:latin typeface="Roboto"/>
              </a:rPr>
              <a:t>Plastique et reconstructrice</a:t>
            </a:r>
          </a:p>
          <a:p>
            <a:pPr lvl="4">
              <a:buFont typeface="Wingdings" panose="05000000000000000000" pitchFamily="2" charset="2"/>
              <a:buChar char="Ø"/>
            </a:pPr>
            <a:r>
              <a:rPr lang="fr-FR" sz="1400" dirty="0">
                <a:latin typeface="Roboto"/>
              </a:rPr>
              <a:t>  Orthopédie                               Urologie                                     Maxillo-faciale        </a:t>
            </a:r>
          </a:p>
          <a:p>
            <a:pPr lvl="4">
              <a:buFont typeface="Wingdings" panose="05000000000000000000" pitchFamily="2" charset="2"/>
              <a:buChar char="Ø"/>
            </a:pPr>
            <a:r>
              <a:rPr lang="fr-FR" dirty="0">
                <a:latin typeface="Roboto"/>
              </a:rPr>
              <a:t> </a:t>
            </a:r>
            <a:r>
              <a:rPr lang="fr-FR" sz="1400" dirty="0">
                <a:latin typeface="Roboto"/>
              </a:rPr>
              <a:t> Vasculaire</a:t>
            </a:r>
          </a:p>
          <a:p>
            <a:pPr>
              <a:buFont typeface="Wingdings" panose="05000000000000000000" pitchFamily="2" charset="2"/>
              <a:buChar char="Ø"/>
            </a:pPr>
            <a:r>
              <a:rPr lang="fr-FR" dirty="0">
                <a:latin typeface="Roboto"/>
              </a:rPr>
              <a:t> 3 spécialités médicales :</a:t>
            </a:r>
          </a:p>
          <a:p>
            <a:pPr lvl="2">
              <a:buFont typeface="Wingdings" panose="05000000000000000000" pitchFamily="2" charset="2"/>
              <a:buChar char="Ø"/>
            </a:pPr>
            <a:r>
              <a:rPr lang="fr-FR" dirty="0">
                <a:latin typeface="Roboto"/>
              </a:rPr>
              <a:t>Endoscopie digestive                         Pneumologie                            Cardiologie </a:t>
            </a:r>
          </a:p>
          <a:p>
            <a:pPr lvl="2">
              <a:buFont typeface="Wingdings" panose="05000000000000000000" pitchFamily="2" charset="2"/>
              <a:buChar char="Ø"/>
            </a:pPr>
            <a:endParaRPr lang="fr-FR" dirty="0">
              <a:latin typeface="Roboto"/>
            </a:endParaRPr>
          </a:p>
          <a:p>
            <a:r>
              <a:rPr lang="fr-FR" dirty="0">
                <a:latin typeface="Roboto"/>
              </a:rPr>
              <a:t>Le nouveau plateau technique de chirurgie ambulatoire est ouvert depuis le 18 mars 2024, ce sont </a:t>
            </a:r>
            <a:r>
              <a:rPr lang="fr-FR" b="1" dirty="0">
                <a:solidFill>
                  <a:srgbClr val="2E4F96"/>
                </a:solidFill>
                <a:latin typeface="Roboto"/>
              </a:rPr>
              <a:t>4314 patients </a:t>
            </a:r>
            <a:r>
              <a:rPr lang="fr-FR" dirty="0">
                <a:latin typeface="Roboto"/>
              </a:rPr>
              <a:t>qui ont été pris en charge de l’ouverture au 30/11/2025.</a:t>
            </a:r>
          </a:p>
        </p:txBody>
      </p:sp>
      <p:sp>
        <p:nvSpPr>
          <p:cNvPr id="4" name="Espace réservé du pied de page 3">
            <a:extLst>
              <a:ext uri="{FF2B5EF4-FFF2-40B4-BE49-F238E27FC236}">
                <a16:creationId xmlns:a16="http://schemas.microsoft.com/office/drawing/2014/main" id="{202563C9-8BEA-4D05-87A2-06F6AE0C852C}"/>
              </a:ext>
            </a:extLst>
          </p:cNvPr>
          <p:cNvSpPr>
            <a:spLocks noGrp="1"/>
          </p:cNvSpPr>
          <p:nvPr>
            <p:ph type="ftr" sz="quarter" idx="11"/>
          </p:nvPr>
        </p:nvSpPr>
        <p:spPr/>
        <p:txBody>
          <a:bodyPr/>
          <a:lstStyle/>
          <a:p>
            <a:r>
              <a:rPr lang="fr-FR"/>
              <a:t>PORRET SYLVIE (cds)  MONGENET SONIA  (as)                                 LE 08/01/2026</a:t>
            </a:r>
            <a:endParaRPr lang="en-US" dirty="0"/>
          </a:p>
        </p:txBody>
      </p:sp>
      <p:pic>
        <p:nvPicPr>
          <p:cNvPr id="5" name="Image 4">
            <a:extLst>
              <a:ext uri="{FF2B5EF4-FFF2-40B4-BE49-F238E27FC236}">
                <a16:creationId xmlns:a16="http://schemas.microsoft.com/office/drawing/2014/main" id="{881DD9CD-D20C-42B8-BF45-A7BD5C5E7434}"/>
              </a:ext>
            </a:extLst>
          </p:cNvPr>
          <p:cNvPicPr>
            <a:picLocks noChangeAspect="1"/>
          </p:cNvPicPr>
          <p:nvPr/>
        </p:nvPicPr>
        <p:blipFill>
          <a:blip r:embed="rId2"/>
          <a:stretch>
            <a:fillRect/>
          </a:stretch>
        </p:blipFill>
        <p:spPr>
          <a:xfrm>
            <a:off x="9363075" y="63841"/>
            <a:ext cx="2362200" cy="1719977"/>
          </a:xfrm>
          <a:prstGeom prst="rect">
            <a:avLst/>
          </a:prstGeom>
        </p:spPr>
      </p:pic>
    </p:spTree>
    <p:extLst>
      <p:ext uri="{BB962C8B-B14F-4D97-AF65-F5344CB8AC3E}">
        <p14:creationId xmlns:p14="http://schemas.microsoft.com/office/powerpoint/2010/main" val="1002464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8F3DEF-2E14-4331-BA13-D839083D2169}"/>
              </a:ext>
            </a:extLst>
          </p:cNvPr>
          <p:cNvSpPr>
            <a:spLocks noGrp="1"/>
          </p:cNvSpPr>
          <p:nvPr>
            <p:ph type="title"/>
          </p:nvPr>
        </p:nvSpPr>
        <p:spPr/>
        <p:txBody>
          <a:bodyPr/>
          <a:lstStyle/>
          <a:p>
            <a:r>
              <a:rPr lang="fr-FR" dirty="0">
                <a:solidFill>
                  <a:srgbClr val="2E4F96"/>
                </a:solidFill>
              </a:rPr>
              <a:t>CONDITIONS D’ACCUEIL DU PATIENT</a:t>
            </a:r>
          </a:p>
        </p:txBody>
      </p:sp>
      <p:sp>
        <p:nvSpPr>
          <p:cNvPr id="3" name="Espace réservé du contenu 2">
            <a:extLst>
              <a:ext uri="{FF2B5EF4-FFF2-40B4-BE49-F238E27FC236}">
                <a16:creationId xmlns:a16="http://schemas.microsoft.com/office/drawing/2014/main" id="{D8058210-9311-4A7C-B002-66A94874AE27}"/>
              </a:ext>
            </a:extLst>
          </p:cNvPr>
          <p:cNvSpPr>
            <a:spLocks noGrp="1"/>
          </p:cNvSpPr>
          <p:nvPr>
            <p:ph idx="1"/>
          </p:nvPr>
        </p:nvSpPr>
        <p:spPr/>
        <p:txBody>
          <a:bodyPr/>
          <a:lstStyle/>
          <a:p>
            <a:pPr>
              <a:buFont typeface="Wingdings" panose="05000000000000000000" pitchFamily="2" charset="2"/>
              <a:buChar char="Ø"/>
            </a:pPr>
            <a:r>
              <a:rPr lang="fr-FR" dirty="0">
                <a:latin typeface="Roboto"/>
              </a:rPr>
              <a:t> Eligibilité : le patient doit répondre aux critères d’éligibilité établis par le chirurgien</a:t>
            </a:r>
          </a:p>
          <a:p>
            <a:pPr>
              <a:buFont typeface="Wingdings" panose="05000000000000000000" pitchFamily="2" charset="2"/>
              <a:buChar char="Ø"/>
            </a:pPr>
            <a:r>
              <a:rPr lang="fr-FR" dirty="0">
                <a:latin typeface="Roboto"/>
              </a:rPr>
              <a:t> Consultation de l’anesthésiste si AG / Rachi/ ALR </a:t>
            </a:r>
          </a:p>
          <a:p>
            <a:pPr>
              <a:buFont typeface="Wingdings" panose="05000000000000000000" pitchFamily="2" charset="2"/>
              <a:buChar char="Ø"/>
            </a:pPr>
            <a:endParaRPr lang="fr-FR" dirty="0">
              <a:latin typeface="Roboto"/>
            </a:endParaRPr>
          </a:p>
          <a:p>
            <a:pPr marL="0" indent="0">
              <a:buNone/>
            </a:pPr>
            <a:r>
              <a:rPr lang="fr-FR" dirty="0">
                <a:latin typeface="Roboto"/>
              </a:rPr>
              <a:t>Pour son retour le patient doit :</a:t>
            </a:r>
          </a:p>
          <a:p>
            <a:pPr lvl="1">
              <a:buFont typeface="Wingdings" panose="05000000000000000000" pitchFamily="2" charset="2"/>
              <a:buChar char="Ø"/>
            </a:pPr>
            <a:r>
              <a:rPr lang="fr-FR" dirty="0">
                <a:latin typeface="Roboto"/>
              </a:rPr>
              <a:t> Repartir accompagné</a:t>
            </a:r>
          </a:p>
          <a:p>
            <a:pPr lvl="1">
              <a:buFont typeface="Wingdings" panose="05000000000000000000" pitchFamily="2" charset="2"/>
              <a:buChar char="Ø"/>
            </a:pPr>
            <a:r>
              <a:rPr lang="fr-FR" dirty="0">
                <a:latin typeface="Roboto"/>
              </a:rPr>
              <a:t> Ne pas être seul à son domicile la première nuit</a:t>
            </a:r>
          </a:p>
          <a:p>
            <a:pPr lvl="1">
              <a:buFont typeface="Wingdings" panose="05000000000000000000" pitchFamily="2" charset="2"/>
              <a:buChar char="Ø"/>
            </a:pPr>
            <a:r>
              <a:rPr lang="fr-FR" dirty="0">
                <a:latin typeface="Roboto"/>
              </a:rPr>
              <a:t> Avoir un téléphone à proximité</a:t>
            </a:r>
          </a:p>
          <a:p>
            <a:pPr lvl="1">
              <a:buFont typeface="Wingdings" panose="05000000000000000000" pitchFamily="2" charset="2"/>
              <a:buChar char="Ø"/>
            </a:pPr>
            <a:r>
              <a:rPr lang="fr-FR" dirty="0">
                <a:latin typeface="Roboto"/>
              </a:rPr>
              <a:t> Habiter à moins d’une heure d’un service d’urgence</a:t>
            </a:r>
          </a:p>
          <a:p>
            <a:pPr lvl="1">
              <a:buFont typeface="Wingdings" panose="05000000000000000000" pitchFamily="2" charset="2"/>
              <a:buChar char="Ø"/>
            </a:pPr>
            <a:r>
              <a:rPr lang="fr-FR" dirty="0">
                <a:latin typeface="Roboto"/>
              </a:rPr>
              <a:t> Être en capacité de comprendre et de suivre les recommandations </a:t>
            </a:r>
          </a:p>
          <a:p>
            <a:pPr>
              <a:buFont typeface="Wingdings" panose="05000000000000000000" pitchFamily="2" charset="2"/>
              <a:buChar char="Ø"/>
            </a:pPr>
            <a:endParaRPr lang="fr-FR" dirty="0">
              <a:latin typeface="Roboto"/>
            </a:endParaRPr>
          </a:p>
        </p:txBody>
      </p:sp>
      <p:sp>
        <p:nvSpPr>
          <p:cNvPr id="4" name="Espace réservé du pied de page 3">
            <a:extLst>
              <a:ext uri="{FF2B5EF4-FFF2-40B4-BE49-F238E27FC236}">
                <a16:creationId xmlns:a16="http://schemas.microsoft.com/office/drawing/2014/main" id="{EDEA514A-8946-4BBB-B5F8-B40B9A0EB9D9}"/>
              </a:ext>
            </a:extLst>
          </p:cNvPr>
          <p:cNvSpPr>
            <a:spLocks noGrp="1"/>
          </p:cNvSpPr>
          <p:nvPr>
            <p:ph type="ftr" sz="quarter" idx="11"/>
          </p:nvPr>
        </p:nvSpPr>
        <p:spPr/>
        <p:txBody>
          <a:bodyPr/>
          <a:lstStyle/>
          <a:p>
            <a:r>
              <a:rPr lang="fr-FR"/>
              <a:t>PORRET SYLVIE (cds)  MONGENET SONIA  (as)                                 LE 08/01/2026</a:t>
            </a:r>
            <a:endParaRPr lang="en-US" dirty="0"/>
          </a:p>
        </p:txBody>
      </p:sp>
    </p:spTree>
    <p:extLst>
      <p:ext uri="{BB962C8B-B14F-4D97-AF65-F5344CB8AC3E}">
        <p14:creationId xmlns:p14="http://schemas.microsoft.com/office/powerpoint/2010/main" val="189401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730D18-9506-426B-B6B8-C75DEFE79942}"/>
              </a:ext>
            </a:extLst>
          </p:cNvPr>
          <p:cNvSpPr>
            <a:spLocks noGrp="1"/>
          </p:cNvSpPr>
          <p:nvPr>
            <p:ph type="title"/>
          </p:nvPr>
        </p:nvSpPr>
        <p:spPr/>
        <p:txBody>
          <a:bodyPr/>
          <a:lstStyle/>
          <a:p>
            <a:r>
              <a:rPr lang="fr-FR" dirty="0">
                <a:solidFill>
                  <a:srgbClr val="2E4F96"/>
                </a:solidFill>
              </a:rPr>
              <a:t>L’ AS d’accueil </a:t>
            </a:r>
          </a:p>
        </p:txBody>
      </p:sp>
      <p:sp>
        <p:nvSpPr>
          <p:cNvPr id="5" name="Espace réservé du contenu 4">
            <a:extLst>
              <a:ext uri="{FF2B5EF4-FFF2-40B4-BE49-F238E27FC236}">
                <a16:creationId xmlns:a16="http://schemas.microsoft.com/office/drawing/2014/main" id="{DB34EC5E-32A7-40D4-B22B-2E65E6397A1D}"/>
              </a:ext>
            </a:extLst>
          </p:cNvPr>
          <p:cNvSpPr>
            <a:spLocks noGrp="1"/>
          </p:cNvSpPr>
          <p:nvPr>
            <p:ph sz="half" idx="1"/>
          </p:nvPr>
        </p:nvSpPr>
        <p:spPr/>
        <p:txBody>
          <a:bodyPr/>
          <a:lstStyle/>
          <a:p>
            <a:pPr>
              <a:buFont typeface="Wingdings" panose="05000000000000000000" pitchFamily="2" charset="2"/>
              <a:buChar char="Ø"/>
            </a:pPr>
            <a:r>
              <a:rPr lang="fr-FR" dirty="0"/>
              <a:t> Accueil du patient et de son accompagnant </a:t>
            </a:r>
          </a:p>
          <a:p>
            <a:pPr>
              <a:buFont typeface="Wingdings" panose="05000000000000000000" pitchFamily="2" charset="2"/>
              <a:buChar char="Ø"/>
            </a:pPr>
            <a:r>
              <a:rPr lang="fr-FR" dirty="0"/>
              <a:t>Gestion /commande des repas</a:t>
            </a:r>
          </a:p>
          <a:p>
            <a:pPr>
              <a:buFont typeface="Wingdings" panose="05000000000000000000" pitchFamily="2" charset="2"/>
              <a:buChar char="Ø"/>
            </a:pPr>
            <a:r>
              <a:rPr lang="fr-FR" dirty="0"/>
              <a:t>Distribution du plateau repas </a:t>
            </a:r>
          </a:p>
          <a:p>
            <a:pPr>
              <a:buFont typeface="Wingdings" panose="05000000000000000000" pitchFamily="2" charset="2"/>
              <a:buChar char="Ø"/>
            </a:pPr>
            <a:r>
              <a:rPr lang="fr-FR" dirty="0"/>
              <a:t>Surveillance du patient en attente de sortie</a:t>
            </a:r>
          </a:p>
          <a:p>
            <a:pPr>
              <a:buFont typeface="Wingdings" panose="05000000000000000000" pitchFamily="2" charset="2"/>
              <a:buChar char="Ø"/>
            </a:pPr>
            <a:r>
              <a:rPr lang="fr-FR" dirty="0"/>
              <a:t>Préparation J-1</a:t>
            </a:r>
          </a:p>
          <a:p>
            <a:pPr>
              <a:buFont typeface="Wingdings" panose="05000000000000000000" pitchFamily="2" charset="2"/>
              <a:buChar char="Ø"/>
            </a:pPr>
            <a:r>
              <a:rPr lang="fr-FR" dirty="0"/>
              <a:t>Aide ponctuelle dans la préparation des dossiers avec l’IDEC</a:t>
            </a:r>
          </a:p>
          <a:p>
            <a:pPr>
              <a:buFont typeface="Wingdings" panose="05000000000000000000" pitchFamily="2" charset="2"/>
              <a:buChar char="Ø"/>
            </a:pPr>
            <a:endParaRPr lang="fr-FR" dirty="0"/>
          </a:p>
        </p:txBody>
      </p:sp>
      <p:pic>
        <p:nvPicPr>
          <p:cNvPr id="7" name="Espace réservé du contenu 6">
            <a:extLst>
              <a:ext uri="{FF2B5EF4-FFF2-40B4-BE49-F238E27FC236}">
                <a16:creationId xmlns:a16="http://schemas.microsoft.com/office/drawing/2014/main" id="{E79BACDA-D58A-4914-B129-6A1DA7D6B16E}"/>
              </a:ext>
            </a:extLst>
          </p:cNvPr>
          <p:cNvPicPr>
            <a:picLocks noGrp="1" noChangeAspect="1"/>
          </p:cNvPicPr>
          <p:nvPr>
            <p:ph sz="half" idx="2"/>
          </p:nvPr>
        </p:nvPicPr>
        <p:blipFill>
          <a:blip r:embed="rId2"/>
          <a:stretch>
            <a:fillRect/>
          </a:stretch>
        </p:blipFill>
        <p:spPr>
          <a:xfrm>
            <a:off x="7620000" y="2403476"/>
            <a:ext cx="4487333" cy="3305571"/>
          </a:xfrm>
        </p:spPr>
      </p:pic>
      <p:sp>
        <p:nvSpPr>
          <p:cNvPr id="4" name="Espace réservé du pied de page 3">
            <a:extLst>
              <a:ext uri="{FF2B5EF4-FFF2-40B4-BE49-F238E27FC236}">
                <a16:creationId xmlns:a16="http://schemas.microsoft.com/office/drawing/2014/main" id="{C58CAD50-BB14-4D11-9E86-5E48A411380E}"/>
              </a:ext>
            </a:extLst>
          </p:cNvPr>
          <p:cNvSpPr>
            <a:spLocks noGrp="1"/>
          </p:cNvSpPr>
          <p:nvPr>
            <p:ph type="ftr" sz="quarter" idx="11"/>
          </p:nvPr>
        </p:nvSpPr>
        <p:spPr/>
        <p:txBody>
          <a:bodyPr/>
          <a:lstStyle/>
          <a:p>
            <a:r>
              <a:rPr lang="fr-FR"/>
              <a:t>PORRET SYLVIE (cds)  MONGENET SONIA  (as)                                 LE 08/01/2026</a:t>
            </a:r>
            <a:endParaRPr lang="en-US" dirty="0"/>
          </a:p>
        </p:txBody>
      </p:sp>
    </p:spTree>
    <p:extLst>
      <p:ext uri="{BB962C8B-B14F-4D97-AF65-F5344CB8AC3E}">
        <p14:creationId xmlns:p14="http://schemas.microsoft.com/office/powerpoint/2010/main" val="2952753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1B3F72-DC30-4E40-B104-5BD7508617BD}"/>
              </a:ext>
            </a:extLst>
          </p:cNvPr>
          <p:cNvSpPr>
            <a:spLocks noGrp="1"/>
          </p:cNvSpPr>
          <p:nvPr>
            <p:ph type="title"/>
          </p:nvPr>
        </p:nvSpPr>
        <p:spPr/>
        <p:txBody>
          <a:bodyPr/>
          <a:lstStyle/>
          <a:p>
            <a:r>
              <a:rPr lang="fr-FR" dirty="0">
                <a:solidFill>
                  <a:srgbClr val="2E4F96"/>
                </a:solidFill>
              </a:rPr>
              <a:t>L’ AS à l’étage</a:t>
            </a:r>
          </a:p>
        </p:txBody>
      </p:sp>
      <p:sp>
        <p:nvSpPr>
          <p:cNvPr id="5" name="Espace réservé du contenu 4">
            <a:extLst>
              <a:ext uri="{FF2B5EF4-FFF2-40B4-BE49-F238E27FC236}">
                <a16:creationId xmlns:a16="http://schemas.microsoft.com/office/drawing/2014/main" id="{33D96B23-9712-4195-96A9-DFFC680D5D98}"/>
              </a:ext>
            </a:extLst>
          </p:cNvPr>
          <p:cNvSpPr>
            <a:spLocks noGrp="1"/>
          </p:cNvSpPr>
          <p:nvPr>
            <p:ph sz="half" idx="1"/>
          </p:nvPr>
        </p:nvSpPr>
        <p:spPr>
          <a:xfrm>
            <a:off x="1097279" y="1845734"/>
            <a:ext cx="6125642" cy="3363829"/>
          </a:xfrm>
        </p:spPr>
        <p:txBody>
          <a:bodyPr/>
          <a:lstStyle/>
          <a:p>
            <a:pPr>
              <a:buFont typeface="Wingdings" panose="05000000000000000000" pitchFamily="2" charset="2"/>
              <a:buChar char="Ø"/>
            </a:pPr>
            <a:r>
              <a:rPr lang="fr-FR" dirty="0"/>
              <a:t> Installation et vérification consignes préopératoires, prises de constantes</a:t>
            </a:r>
          </a:p>
          <a:p>
            <a:pPr>
              <a:buFont typeface="Wingdings" panose="05000000000000000000" pitchFamily="2" charset="2"/>
              <a:buChar char="Ø"/>
            </a:pPr>
            <a:r>
              <a:rPr lang="fr-FR" dirty="0"/>
              <a:t> Surveillance pré et opératoire</a:t>
            </a:r>
          </a:p>
          <a:p>
            <a:pPr>
              <a:buFont typeface="Wingdings" panose="05000000000000000000" pitchFamily="2" charset="2"/>
              <a:buChar char="Ø"/>
            </a:pPr>
            <a:r>
              <a:rPr lang="fr-FR" dirty="0"/>
              <a:t> Aide au déshabillage et habillage selon le degré d’autonomie de la personne</a:t>
            </a:r>
          </a:p>
          <a:p>
            <a:pPr>
              <a:buFont typeface="Wingdings" panose="05000000000000000000" pitchFamily="2" charset="2"/>
              <a:buChar char="Ø"/>
            </a:pPr>
            <a:r>
              <a:rPr lang="fr-FR" dirty="0"/>
              <a:t> Accompagnement du patient vers le salon de sortie </a:t>
            </a:r>
          </a:p>
          <a:p>
            <a:pPr>
              <a:buFont typeface="Wingdings" panose="05000000000000000000" pitchFamily="2" charset="2"/>
              <a:buChar char="Ø"/>
            </a:pPr>
            <a:r>
              <a:rPr lang="fr-FR" dirty="0"/>
              <a:t> Bionettoyage des cabines et du matériel </a:t>
            </a:r>
          </a:p>
        </p:txBody>
      </p:sp>
      <p:sp>
        <p:nvSpPr>
          <p:cNvPr id="4" name="Espace réservé du pied de page 3">
            <a:extLst>
              <a:ext uri="{FF2B5EF4-FFF2-40B4-BE49-F238E27FC236}">
                <a16:creationId xmlns:a16="http://schemas.microsoft.com/office/drawing/2014/main" id="{B23C54C1-7A32-4FC8-9AE6-0084A58DDE84}"/>
              </a:ext>
            </a:extLst>
          </p:cNvPr>
          <p:cNvSpPr>
            <a:spLocks noGrp="1"/>
          </p:cNvSpPr>
          <p:nvPr>
            <p:ph type="ftr" sz="quarter" idx="11"/>
          </p:nvPr>
        </p:nvSpPr>
        <p:spPr/>
        <p:txBody>
          <a:bodyPr/>
          <a:lstStyle/>
          <a:p>
            <a:r>
              <a:rPr lang="fr-FR"/>
              <a:t>PORRET SYLVIE (cds)  MONGENET SONIA  (as)                                 LE 08/01/2026</a:t>
            </a:r>
            <a:endParaRPr lang="en-US" dirty="0"/>
          </a:p>
        </p:txBody>
      </p:sp>
      <p:pic>
        <p:nvPicPr>
          <p:cNvPr id="11" name="Espace réservé du contenu 10">
            <a:extLst>
              <a:ext uri="{FF2B5EF4-FFF2-40B4-BE49-F238E27FC236}">
                <a16:creationId xmlns:a16="http://schemas.microsoft.com/office/drawing/2014/main" id="{49D80AB6-D563-4933-8FCD-2DDBA13B5A28}"/>
              </a:ext>
            </a:extLst>
          </p:cNvPr>
          <p:cNvPicPr>
            <a:picLocks noGrp="1" noChangeAspect="1"/>
          </p:cNvPicPr>
          <p:nvPr>
            <p:ph sz="half" idx="2"/>
          </p:nvPr>
        </p:nvPicPr>
        <p:blipFill>
          <a:blip r:embed="rId2"/>
          <a:stretch>
            <a:fillRect/>
          </a:stretch>
        </p:blipFill>
        <p:spPr>
          <a:xfrm>
            <a:off x="7437966" y="1737360"/>
            <a:ext cx="3717397" cy="3147907"/>
          </a:xfrm>
        </p:spPr>
      </p:pic>
    </p:spTree>
    <p:extLst>
      <p:ext uri="{BB962C8B-B14F-4D97-AF65-F5344CB8AC3E}">
        <p14:creationId xmlns:p14="http://schemas.microsoft.com/office/powerpoint/2010/main" val="530069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947AB5-7424-4C22-A768-B6DB834571A1}"/>
              </a:ext>
            </a:extLst>
          </p:cNvPr>
          <p:cNvSpPr>
            <a:spLocks noGrp="1"/>
          </p:cNvSpPr>
          <p:nvPr>
            <p:ph type="title"/>
          </p:nvPr>
        </p:nvSpPr>
        <p:spPr>
          <a:xfrm>
            <a:off x="942340" y="761019"/>
            <a:ext cx="10058400" cy="822530"/>
          </a:xfrm>
        </p:spPr>
        <p:txBody>
          <a:bodyPr/>
          <a:lstStyle/>
          <a:p>
            <a:r>
              <a:rPr lang="fr-FR" dirty="0">
                <a:solidFill>
                  <a:srgbClr val="2E4F96"/>
                </a:solidFill>
              </a:rPr>
              <a:t>COMPETENCES REQUISES</a:t>
            </a:r>
          </a:p>
        </p:txBody>
      </p:sp>
      <p:sp>
        <p:nvSpPr>
          <p:cNvPr id="3" name="Espace réservé du contenu 2">
            <a:extLst>
              <a:ext uri="{FF2B5EF4-FFF2-40B4-BE49-F238E27FC236}">
                <a16:creationId xmlns:a16="http://schemas.microsoft.com/office/drawing/2014/main" id="{D6CE1CD9-0B93-4943-8B5E-7E5CDBA19EB2}"/>
              </a:ext>
            </a:extLst>
          </p:cNvPr>
          <p:cNvSpPr>
            <a:spLocks noGrp="1"/>
          </p:cNvSpPr>
          <p:nvPr>
            <p:ph idx="1"/>
          </p:nvPr>
        </p:nvSpPr>
        <p:spPr>
          <a:xfrm>
            <a:off x="787400" y="1845734"/>
            <a:ext cx="10368280" cy="4351866"/>
          </a:xfrm>
        </p:spPr>
        <p:txBody>
          <a:bodyPr>
            <a:normAutofit fontScale="92500" lnSpcReduction="10000"/>
          </a:bodyPr>
          <a:lstStyle/>
          <a:p>
            <a:pPr lvl="0">
              <a:buFont typeface="Wingdings" panose="05000000000000000000" pitchFamily="2" charset="2"/>
              <a:buChar char="Ø"/>
            </a:pPr>
            <a:r>
              <a:rPr lang="fr-FR" dirty="0">
                <a:latin typeface="Roboto"/>
              </a:rPr>
              <a:t> Identifier les besoins essentiels de la personne, évaluer ses capacités et son autonomie</a:t>
            </a:r>
          </a:p>
          <a:p>
            <a:pPr lvl="0">
              <a:buFont typeface="Wingdings" panose="05000000000000000000" pitchFamily="2" charset="2"/>
              <a:buChar char="Ø"/>
            </a:pPr>
            <a:r>
              <a:rPr lang="fr-FR" dirty="0">
                <a:latin typeface="Roboto"/>
              </a:rPr>
              <a:t> Accompagner le patient dans la réalisation des soins quotidiens</a:t>
            </a:r>
          </a:p>
          <a:p>
            <a:pPr lvl="0">
              <a:buFont typeface="Wingdings" panose="05000000000000000000" pitchFamily="2" charset="2"/>
              <a:buChar char="Ø"/>
            </a:pPr>
            <a:r>
              <a:rPr lang="fr-FR" dirty="0">
                <a:latin typeface="Roboto"/>
              </a:rPr>
              <a:t> Analyser, identifier, évaluer et prévenir les risques relevant de son domaine d’activité</a:t>
            </a:r>
          </a:p>
          <a:p>
            <a:pPr lvl="0">
              <a:buFont typeface="Wingdings" panose="05000000000000000000" pitchFamily="2" charset="2"/>
              <a:buChar char="Ø"/>
            </a:pPr>
            <a:r>
              <a:rPr lang="fr-FR" dirty="0">
                <a:latin typeface="Roboto"/>
              </a:rPr>
              <a:t> Evaluer et améliorer ses pratiques professionnelles</a:t>
            </a:r>
          </a:p>
          <a:p>
            <a:pPr lvl="0">
              <a:buFont typeface="Wingdings" panose="05000000000000000000" pitchFamily="2" charset="2"/>
              <a:buChar char="Ø"/>
            </a:pPr>
            <a:r>
              <a:rPr lang="fr-FR" dirty="0">
                <a:latin typeface="Roboto"/>
              </a:rPr>
              <a:t> Planifier et organiser son temps dans le cadre du travail d'équipe</a:t>
            </a:r>
          </a:p>
          <a:p>
            <a:pPr lvl="0">
              <a:buFont typeface="Wingdings" panose="05000000000000000000" pitchFamily="2" charset="2"/>
              <a:buChar char="Ø"/>
            </a:pPr>
            <a:r>
              <a:rPr lang="fr-FR" dirty="0">
                <a:latin typeface="Roboto"/>
              </a:rPr>
              <a:t> Participer à l’accompagnement pédagogique aux étudiants et aux nouveaux personnels et les évaluer.</a:t>
            </a:r>
          </a:p>
          <a:p>
            <a:pPr lvl="0">
              <a:buFont typeface="Wingdings" panose="05000000000000000000" pitchFamily="2" charset="2"/>
              <a:buChar char="Ø"/>
            </a:pPr>
            <a:r>
              <a:rPr lang="fr-FR" dirty="0">
                <a:latin typeface="Roboto"/>
              </a:rPr>
              <a:t> S’impliquer dans le projet de soin institutionnel	</a:t>
            </a:r>
          </a:p>
          <a:p>
            <a:pPr lvl="0">
              <a:buFont typeface="Wingdings" panose="05000000000000000000" pitchFamily="2" charset="2"/>
              <a:buChar char="Ø"/>
            </a:pPr>
            <a:r>
              <a:rPr lang="fr-FR" dirty="0">
                <a:latin typeface="Roboto"/>
              </a:rPr>
              <a:t> Appliquer les gestes et les postures d’ergonomie et de manutention</a:t>
            </a:r>
          </a:p>
          <a:p>
            <a:pPr lvl="0">
              <a:buFont typeface="Wingdings" panose="05000000000000000000" pitchFamily="2" charset="2"/>
              <a:buChar char="Ø"/>
            </a:pPr>
            <a:r>
              <a:rPr lang="fr-FR" dirty="0">
                <a:latin typeface="Roboto"/>
              </a:rPr>
              <a:t> Utiliser le vocabulaire professionnel</a:t>
            </a:r>
          </a:p>
          <a:p>
            <a:pPr lvl="0">
              <a:buFont typeface="Wingdings" panose="05000000000000000000" pitchFamily="2" charset="2"/>
              <a:buChar char="Ø"/>
            </a:pPr>
            <a:r>
              <a:rPr lang="fr-FR" dirty="0">
                <a:latin typeface="Roboto"/>
              </a:rPr>
              <a:t> Utiliser les logiciels informatiques de commande et de réparation</a:t>
            </a:r>
          </a:p>
          <a:p>
            <a:pPr>
              <a:buFont typeface="Wingdings" panose="05000000000000000000" pitchFamily="2" charset="2"/>
              <a:buChar char="Ø"/>
            </a:pPr>
            <a:endParaRPr lang="fr-FR" dirty="0"/>
          </a:p>
        </p:txBody>
      </p:sp>
      <p:sp>
        <p:nvSpPr>
          <p:cNvPr id="4" name="Espace réservé du pied de page 3">
            <a:extLst>
              <a:ext uri="{FF2B5EF4-FFF2-40B4-BE49-F238E27FC236}">
                <a16:creationId xmlns:a16="http://schemas.microsoft.com/office/drawing/2014/main" id="{0EFA7510-71E4-41FE-8AB6-A58C3391BA22}"/>
              </a:ext>
            </a:extLst>
          </p:cNvPr>
          <p:cNvSpPr>
            <a:spLocks noGrp="1"/>
          </p:cNvSpPr>
          <p:nvPr>
            <p:ph type="ftr" sz="quarter" idx="11"/>
          </p:nvPr>
        </p:nvSpPr>
        <p:spPr/>
        <p:txBody>
          <a:bodyPr/>
          <a:lstStyle/>
          <a:p>
            <a:r>
              <a:rPr lang="fr-FR"/>
              <a:t>PORRET SYLVIE (cds)  MONGENET SONIA  (as)                                 LE 08/01/2026</a:t>
            </a:r>
            <a:endParaRPr lang="en-US" dirty="0"/>
          </a:p>
        </p:txBody>
      </p:sp>
    </p:spTree>
    <p:extLst>
      <p:ext uri="{BB962C8B-B14F-4D97-AF65-F5344CB8AC3E}">
        <p14:creationId xmlns:p14="http://schemas.microsoft.com/office/powerpoint/2010/main" val="1264238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C81EA7-81B2-49C5-83E3-E85653E57F0A}"/>
              </a:ext>
            </a:extLst>
          </p:cNvPr>
          <p:cNvSpPr>
            <a:spLocks noGrp="1"/>
          </p:cNvSpPr>
          <p:nvPr>
            <p:ph type="title"/>
          </p:nvPr>
        </p:nvSpPr>
        <p:spPr>
          <a:xfrm>
            <a:off x="1097280" y="658536"/>
            <a:ext cx="10058400" cy="977903"/>
          </a:xfrm>
        </p:spPr>
        <p:txBody>
          <a:bodyPr>
            <a:normAutofit/>
          </a:bodyPr>
          <a:lstStyle/>
          <a:p>
            <a:r>
              <a:rPr lang="fr-FR" dirty="0">
                <a:solidFill>
                  <a:srgbClr val="2E4F96"/>
                </a:solidFill>
              </a:rPr>
              <a:t>CONNAISSANCES</a:t>
            </a:r>
          </a:p>
        </p:txBody>
      </p:sp>
      <p:sp>
        <p:nvSpPr>
          <p:cNvPr id="4" name="Espace réservé du pied de page 3">
            <a:extLst>
              <a:ext uri="{FF2B5EF4-FFF2-40B4-BE49-F238E27FC236}">
                <a16:creationId xmlns:a16="http://schemas.microsoft.com/office/drawing/2014/main" id="{9EFDCCC7-6D55-4DDE-8233-E60712AA413C}"/>
              </a:ext>
            </a:extLst>
          </p:cNvPr>
          <p:cNvSpPr>
            <a:spLocks noGrp="1"/>
          </p:cNvSpPr>
          <p:nvPr>
            <p:ph type="ftr" sz="quarter" idx="11"/>
          </p:nvPr>
        </p:nvSpPr>
        <p:spPr/>
        <p:txBody>
          <a:bodyPr/>
          <a:lstStyle/>
          <a:p>
            <a:r>
              <a:rPr lang="fr-FR"/>
              <a:t>PORRET SYLVIE (cds)  MONGENET SONIA  (as)                                 LE 08/01/2026</a:t>
            </a:r>
            <a:endParaRPr lang="en-US" dirty="0"/>
          </a:p>
        </p:txBody>
      </p:sp>
      <p:sp>
        <p:nvSpPr>
          <p:cNvPr id="6" name="Espace réservé du contenu 5">
            <a:extLst>
              <a:ext uri="{FF2B5EF4-FFF2-40B4-BE49-F238E27FC236}">
                <a16:creationId xmlns:a16="http://schemas.microsoft.com/office/drawing/2014/main" id="{4327E0E1-9350-4A1C-9EA4-9B4B0E8AF91B}"/>
              </a:ext>
            </a:extLst>
          </p:cNvPr>
          <p:cNvSpPr>
            <a:spLocks noGrp="1"/>
          </p:cNvSpPr>
          <p:nvPr>
            <p:ph idx="1"/>
          </p:nvPr>
        </p:nvSpPr>
        <p:spPr>
          <a:xfrm>
            <a:off x="838200" y="1845733"/>
            <a:ext cx="10317480" cy="4353731"/>
          </a:xfrm>
        </p:spPr>
        <p:txBody>
          <a:bodyPr>
            <a:normAutofit lnSpcReduction="10000"/>
          </a:bodyPr>
          <a:lstStyle/>
          <a:p>
            <a:pPr lvl="1">
              <a:buFont typeface="Wingdings" panose="05000000000000000000" pitchFamily="2" charset="2"/>
              <a:buChar char="Ø"/>
            </a:pPr>
            <a:r>
              <a:rPr lang="fr-FR" sz="2000" dirty="0">
                <a:latin typeface="Roboto"/>
              </a:rPr>
              <a:t> Pathologies rencontrées, les différents types d’anesthésie et leur surveillance</a:t>
            </a:r>
          </a:p>
          <a:p>
            <a:pPr lvl="1">
              <a:buFont typeface="Wingdings" panose="05000000000000000000" pitchFamily="2" charset="2"/>
              <a:buChar char="Ø"/>
            </a:pPr>
            <a:r>
              <a:rPr lang="fr-FR" sz="2000" dirty="0">
                <a:latin typeface="Roboto"/>
              </a:rPr>
              <a:t> Prévention des infections nosocomiales (hygiène et sécurité)</a:t>
            </a:r>
          </a:p>
          <a:p>
            <a:pPr lvl="1">
              <a:buFont typeface="Wingdings" panose="05000000000000000000" pitchFamily="2" charset="2"/>
              <a:buChar char="Ø"/>
            </a:pPr>
            <a:r>
              <a:rPr lang="fr-FR" sz="2000" dirty="0">
                <a:latin typeface="Roboto"/>
              </a:rPr>
              <a:t> Risques et vigilances</a:t>
            </a:r>
          </a:p>
          <a:p>
            <a:pPr lvl="1">
              <a:buFont typeface="Wingdings" panose="05000000000000000000" pitchFamily="2" charset="2"/>
              <a:buChar char="Ø"/>
            </a:pPr>
            <a:r>
              <a:rPr lang="fr-FR" sz="2000" dirty="0">
                <a:latin typeface="Roboto"/>
              </a:rPr>
              <a:t> Éthique et déontologie</a:t>
            </a:r>
          </a:p>
          <a:p>
            <a:pPr lvl="1">
              <a:buFont typeface="Wingdings" panose="05000000000000000000" pitchFamily="2" charset="2"/>
              <a:buChar char="Ø"/>
            </a:pPr>
            <a:r>
              <a:rPr lang="fr-FR" sz="2000" dirty="0">
                <a:latin typeface="Roboto"/>
              </a:rPr>
              <a:t> Engagement professionnel</a:t>
            </a:r>
          </a:p>
          <a:p>
            <a:pPr lvl="1">
              <a:buFont typeface="Wingdings" panose="05000000000000000000" pitchFamily="2" charset="2"/>
              <a:buChar char="Ø"/>
            </a:pPr>
            <a:r>
              <a:rPr lang="fr-FR" sz="2000" dirty="0">
                <a:latin typeface="Roboto"/>
              </a:rPr>
              <a:t> Rigueur ,organisation, rapidité</a:t>
            </a:r>
          </a:p>
          <a:p>
            <a:pPr lvl="1">
              <a:buFont typeface="Wingdings" panose="05000000000000000000" pitchFamily="2" charset="2"/>
              <a:buChar char="Ø"/>
            </a:pPr>
            <a:r>
              <a:rPr lang="fr-FR" sz="2000" dirty="0">
                <a:latin typeface="Roboto"/>
              </a:rPr>
              <a:t> Adaptabilité, disponibilité, capacité à prendre des initiatives</a:t>
            </a:r>
          </a:p>
          <a:p>
            <a:pPr lvl="1">
              <a:buFont typeface="Wingdings" panose="05000000000000000000" pitchFamily="2" charset="2"/>
              <a:buChar char="Ø"/>
            </a:pPr>
            <a:r>
              <a:rPr lang="fr-FR" sz="2000" dirty="0">
                <a:latin typeface="Roboto"/>
              </a:rPr>
              <a:t> Capacité à rendre compte</a:t>
            </a:r>
          </a:p>
          <a:p>
            <a:pPr lvl="1">
              <a:buFont typeface="Wingdings" panose="05000000000000000000" pitchFamily="2" charset="2"/>
              <a:buChar char="Ø"/>
            </a:pPr>
            <a:r>
              <a:rPr lang="fr-FR" sz="2000" dirty="0">
                <a:latin typeface="Roboto"/>
              </a:rPr>
              <a:t> Curiosité / motivation (travail et recherches personnels indispensables)</a:t>
            </a:r>
          </a:p>
          <a:p>
            <a:pPr lvl="1">
              <a:buFont typeface="Wingdings" panose="05000000000000000000" pitchFamily="2" charset="2"/>
              <a:buChar char="Ø"/>
            </a:pPr>
            <a:r>
              <a:rPr lang="fr-FR" sz="2000" dirty="0">
                <a:latin typeface="Roboto"/>
              </a:rPr>
              <a:t> Maîtrise de soi / calme /discrétion</a:t>
            </a:r>
          </a:p>
          <a:p>
            <a:pPr lvl="1">
              <a:buFont typeface="Wingdings" panose="05000000000000000000" pitchFamily="2" charset="2"/>
              <a:buChar char="Ø"/>
            </a:pPr>
            <a:r>
              <a:rPr lang="fr-FR" sz="2000" dirty="0">
                <a:latin typeface="Roboto"/>
              </a:rPr>
              <a:t> Sens du travail en équipe, esprit d’équipe</a:t>
            </a:r>
          </a:p>
          <a:p>
            <a:pPr lvl="1">
              <a:buFont typeface="Wingdings" panose="05000000000000000000" pitchFamily="2" charset="2"/>
              <a:buChar char="Ø"/>
            </a:pPr>
            <a:r>
              <a:rPr lang="fr-FR" sz="2000" dirty="0">
                <a:latin typeface="Roboto"/>
              </a:rPr>
              <a:t> Respect de l'ergonomie</a:t>
            </a:r>
          </a:p>
          <a:p>
            <a:pPr lvl="1">
              <a:buFont typeface="Wingdings" panose="05000000000000000000" pitchFamily="2" charset="2"/>
              <a:buChar char="Ø"/>
            </a:pPr>
            <a:r>
              <a:rPr lang="fr-FR" sz="2000" dirty="0">
                <a:latin typeface="Roboto"/>
              </a:rPr>
              <a:t> Capacités relationnelles</a:t>
            </a:r>
          </a:p>
        </p:txBody>
      </p:sp>
      <p:pic>
        <p:nvPicPr>
          <p:cNvPr id="7" name="Image 6">
            <a:extLst>
              <a:ext uri="{FF2B5EF4-FFF2-40B4-BE49-F238E27FC236}">
                <a16:creationId xmlns:a16="http://schemas.microsoft.com/office/drawing/2014/main" id="{1B783361-39B2-458B-A7DD-784552349925}"/>
              </a:ext>
            </a:extLst>
          </p:cNvPr>
          <p:cNvPicPr>
            <a:picLocks noChangeAspect="1"/>
          </p:cNvPicPr>
          <p:nvPr/>
        </p:nvPicPr>
        <p:blipFill>
          <a:blip r:embed="rId2"/>
          <a:stretch>
            <a:fillRect/>
          </a:stretch>
        </p:blipFill>
        <p:spPr>
          <a:xfrm>
            <a:off x="9126854" y="2264321"/>
            <a:ext cx="2028826" cy="2098785"/>
          </a:xfrm>
          <a:prstGeom prst="rect">
            <a:avLst/>
          </a:prstGeom>
        </p:spPr>
      </p:pic>
    </p:spTree>
    <p:extLst>
      <p:ext uri="{BB962C8B-B14F-4D97-AF65-F5344CB8AC3E}">
        <p14:creationId xmlns:p14="http://schemas.microsoft.com/office/powerpoint/2010/main" val="3257767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72574F-17F7-4F24-84C6-3FF348C60B90}"/>
              </a:ext>
            </a:extLst>
          </p:cNvPr>
          <p:cNvSpPr>
            <a:spLocks noGrp="1"/>
          </p:cNvSpPr>
          <p:nvPr>
            <p:ph type="title"/>
          </p:nvPr>
        </p:nvSpPr>
        <p:spPr/>
        <p:txBody>
          <a:bodyPr/>
          <a:lstStyle/>
          <a:p>
            <a:r>
              <a:rPr lang="fr-FR" dirty="0">
                <a:solidFill>
                  <a:srgbClr val="2E4F96"/>
                </a:solidFill>
              </a:rPr>
              <a:t>VIE PRATIQUE DE L’ETUDIANT</a:t>
            </a:r>
          </a:p>
        </p:txBody>
      </p:sp>
      <p:sp>
        <p:nvSpPr>
          <p:cNvPr id="3" name="Espace réservé du contenu 2">
            <a:extLst>
              <a:ext uri="{FF2B5EF4-FFF2-40B4-BE49-F238E27FC236}">
                <a16:creationId xmlns:a16="http://schemas.microsoft.com/office/drawing/2014/main" id="{C0285388-16FE-4B77-AA2C-8C105B1B0B93}"/>
              </a:ext>
            </a:extLst>
          </p:cNvPr>
          <p:cNvSpPr>
            <a:spLocks noGrp="1"/>
          </p:cNvSpPr>
          <p:nvPr>
            <p:ph idx="1"/>
          </p:nvPr>
        </p:nvSpPr>
        <p:spPr/>
        <p:txBody>
          <a:bodyPr>
            <a:normAutofit fontScale="62500" lnSpcReduction="20000"/>
          </a:bodyPr>
          <a:lstStyle/>
          <a:p>
            <a:pPr>
              <a:buFont typeface="Wingdings" panose="05000000000000000000" pitchFamily="2" charset="2"/>
              <a:buChar char="Ø"/>
            </a:pPr>
            <a:r>
              <a:rPr lang="fr-FR" u="sng" dirty="0">
                <a:solidFill>
                  <a:schemeClr val="tx1"/>
                </a:solidFill>
              </a:rPr>
              <a:t> </a:t>
            </a:r>
            <a:r>
              <a:rPr lang="fr-FR" sz="2300" u="sng" dirty="0">
                <a:solidFill>
                  <a:schemeClr val="tx1"/>
                </a:solidFill>
              </a:rPr>
              <a:t>Vestiaire :</a:t>
            </a:r>
            <a:r>
              <a:rPr lang="fr-FR" sz="2300" dirty="0">
                <a:solidFill>
                  <a:schemeClr val="tx1"/>
                </a:solidFill>
              </a:rPr>
              <a:t> </a:t>
            </a:r>
            <a:endParaRPr lang="fr-FR" dirty="0">
              <a:solidFill>
                <a:schemeClr val="tx1"/>
              </a:solidFill>
            </a:endParaRPr>
          </a:p>
          <a:p>
            <a:r>
              <a:rPr lang="fr-FR" dirty="0">
                <a:solidFill>
                  <a:schemeClr val="tx1"/>
                </a:solidFill>
              </a:rPr>
              <a:t>Si vous possédez un vestiaire au 1</a:t>
            </a:r>
            <a:r>
              <a:rPr lang="fr-FR" baseline="30000" dirty="0">
                <a:solidFill>
                  <a:schemeClr val="tx1"/>
                </a:solidFill>
              </a:rPr>
              <a:t>er</a:t>
            </a:r>
            <a:r>
              <a:rPr lang="fr-FR" dirty="0">
                <a:solidFill>
                  <a:schemeClr val="tx1"/>
                </a:solidFill>
              </a:rPr>
              <a:t> étage du bâtiment principal, nous vous invitons à vous y changer. Dans le cas contraire, nous trouverons une alternative.</a:t>
            </a:r>
          </a:p>
          <a:p>
            <a:pPr>
              <a:buFont typeface="Wingdings" panose="05000000000000000000" pitchFamily="2" charset="2"/>
              <a:buChar char="Ø"/>
            </a:pPr>
            <a:r>
              <a:rPr lang="fr-FR" dirty="0">
                <a:solidFill>
                  <a:schemeClr val="tx1"/>
                </a:solidFill>
              </a:rPr>
              <a:t> </a:t>
            </a:r>
            <a:r>
              <a:rPr lang="fr-FR" sz="2300" u="sng" dirty="0">
                <a:solidFill>
                  <a:schemeClr val="tx1"/>
                </a:solidFill>
              </a:rPr>
              <a:t>Horaires :</a:t>
            </a:r>
            <a:r>
              <a:rPr lang="fr-FR" sz="2300" dirty="0">
                <a:solidFill>
                  <a:schemeClr val="tx1"/>
                </a:solidFill>
              </a:rPr>
              <a:t> </a:t>
            </a:r>
            <a:endParaRPr lang="fr-FR" dirty="0">
              <a:solidFill>
                <a:schemeClr val="tx1"/>
              </a:solidFill>
            </a:endParaRPr>
          </a:p>
          <a:p>
            <a:r>
              <a:rPr lang="fr-FR" dirty="0">
                <a:solidFill>
                  <a:schemeClr val="tx1"/>
                </a:solidFill>
              </a:rPr>
              <a:t>Le planning est établi par le cadre de santé pour la durée de votre stage soit : </a:t>
            </a:r>
          </a:p>
          <a:p>
            <a:endParaRPr lang="fr-FR" sz="200" dirty="0">
              <a:solidFill>
                <a:schemeClr val="tx1"/>
              </a:solidFill>
            </a:endParaRPr>
          </a:p>
          <a:p>
            <a:pPr lvl="1"/>
            <a:r>
              <a:rPr lang="fr-FR" b="1" dirty="0">
                <a:solidFill>
                  <a:schemeClr val="tx1"/>
                </a:solidFill>
              </a:rPr>
              <a:t>7h-14h30 ou 10h-17h30</a:t>
            </a:r>
            <a:r>
              <a:rPr lang="fr-FR" dirty="0">
                <a:solidFill>
                  <a:schemeClr val="tx1"/>
                </a:solidFill>
              </a:rPr>
              <a:t> avec possibilité la dernière semaine de découvrir le travail en 12h</a:t>
            </a:r>
          </a:p>
          <a:p>
            <a:pPr lvl="1"/>
            <a:r>
              <a:rPr lang="fr-FR" dirty="0">
                <a:solidFill>
                  <a:schemeClr val="tx1"/>
                </a:solidFill>
              </a:rPr>
              <a:t>1er jour avec ASH + AS en haut, puis 1 jour avec AS d’accueil durant le stage</a:t>
            </a:r>
          </a:p>
          <a:p>
            <a:pPr>
              <a:buFont typeface="Wingdings" panose="05000000000000000000" pitchFamily="2" charset="2"/>
              <a:buChar char="Ø"/>
            </a:pPr>
            <a:r>
              <a:rPr lang="fr-FR" u="sng" dirty="0">
                <a:solidFill>
                  <a:schemeClr val="tx1"/>
                </a:solidFill>
              </a:rPr>
              <a:t> </a:t>
            </a:r>
            <a:r>
              <a:rPr lang="fr-FR" sz="2300" u="sng" dirty="0">
                <a:solidFill>
                  <a:schemeClr val="tx1"/>
                </a:solidFill>
              </a:rPr>
              <a:t>Repas</a:t>
            </a:r>
            <a:r>
              <a:rPr lang="fr-FR" sz="2300" dirty="0">
                <a:solidFill>
                  <a:schemeClr val="tx1"/>
                </a:solidFill>
              </a:rPr>
              <a:t> :</a:t>
            </a:r>
            <a:endParaRPr lang="fr-FR" dirty="0">
              <a:solidFill>
                <a:schemeClr val="tx1"/>
              </a:solidFill>
            </a:endParaRPr>
          </a:p>
          <a:p>
            <a:r>
              <a:rPr lang="fr-FR" dirty="0">
                <a:solidFill>
                  <a:schemeClr val="tx1"/>
                </a:solidFill>
              </a:rPr>
              <a:t>La pause méridienne est de 30 minutes de 11h30 à 12h. Vous pouvez prendre votre repas dans la salle de détente ou monter au self. </a:t>
            </a:r>
          </a:p>
          <a:p>
            <a:pPr>
              <a:buFont typeface="Wingdings" panose="05000000000000000000" pitchFamily="2" charset="2"/>
              <a:buChar char="Ø"/>
            </a:pPr>
            <a:r>
              <a:rPr lang="fr-FR" dirty="0">
                <a:solidFill>
                  <a:schemeClr val="tx1"/>
                </a:solidFill>
              </a:rPr>
              <a:t> </a:t>
            </a:r>
            <a:r>
              <a:rPr lang="fr-FR" sz="2300" u="sng" dirty="0">
                <a:solidFill>
                  <a:schemeClr val="tx1"/>
                </a:solidFill>
              </a:rPr>
              <a:t>Tenue professionnelle</a:t>
            </a:r>
            <a:r>
              <a:rPr lang="fr-FR" sz="2300" dirty="0">
                <a:solidFill>
                  <a:schemeClr val="tx1"/>
                </a:solidFill>
              </a:rPr>
              <a:t> :</a:t>
            </a:r>
          </a:p>
          <a:p>
            <a:r>
              <a:rPr lang="fr-FR" dirty="0">
                <a:solidFill>
                  <a:schemeClr val="tx1"/>
                </a:solidFill>
              </a:rPr>
              <a:t>Conformément au protocole institutionnel : 1 tenue propre chaque jour, cheveux attachés, aucun bijou sur les avant-bras, ongles courts sans vernis ni capsule.</a:t>
            </a:r>
          </a:p>
          <a:p>
            <a:pPr>
              <a:buFont typeface="Wingdings" panose="05000000000000000000" pitchFamily="2" charset="2"/>
              <a:buChar char="Ø"/>
            </a:pPr>
            <a:r>
              <a:rPr lang="fr-FR" u="sng" dirty="0">
                <a:solidFill>
                  <a:schemeClr val="tx1"/>
                </a:solidFill>
              </a:rPr>
              <a:t> </a:t>
            </a:r>
            <a:r>
              <a:rPr lang="fr-FR" sz="2300" u="sng" dirty="0">
                <a:solidFill>
                  <a:schemeClr val="tx1"/>
                </a:solidFill>
              </a:rPr>
              <a:t>Absence </a:t>
            </a:r>
            <a:r>
              <a:rPr lang="fr-FR" sz="2300" dirty="0">
                <a:solidFill>
                  <a:schemeClr val="tx1"/>
                </a:solidFill>
              </a:rPr>
              <a:t>:</a:t>
            </a:r>
            <a:endParaRPr lang="fr-FR" dirty="0">
              <a:solidFill>
                <a:schemeClr val="tx1"/>
              </a:solidFill>
            </a:endParaRPr>
          </a:p>
          <a:p>
            <a:r>
              <a:rPr lang="fr-FR" dirty="0">
                <a:solidFill>
                  <a:schemeClr val="tx1"/>
                </a:solidFill>
              </a:rPr>
              <a:t>Prévenir le service et l’IFSI le plus précocement possible.</a:t>
            </a:r>
          </a:p>
          <a:p>
            <a:pPr marL="0" indent="0">
              <a:buNone/>
            </a:pPr>
            <a:endParaRPr lang="fr-FR" dirty="0">
              <a:solidFill>
                <a:schemeClr val="tx1"/>
              </a:solidFill>
            </a:endParaRPr>
          </a:p>
        </p:txBody>
      </p:sp>
      <p:sp>
        <p:nvSpPr>
          <p:cNvPr id="4" name="Espace réservé du pied de page 3">
            <a:extLst>
              <a:ext uri="{FF2B5EF4-FFF2-40B4-BE49-F238E27FC236}">
                <a16:creationId xmlns:a16="http://schemas.microsoft.com/office/drawing/2014/main" id="{9B22FB65-CC60-46B6-819A-92A956456EB1}"/>
              </a:ext>
            </a:extLst>
          </p:cNvPr>
          <p:cNvSpPr>
            <a:spLocks noGrp="1"/>
          </p:cNvSpPr>
          <p:nvPr>
            <p:ph type="ftr" sz="quarter" idx="11"/>
          </p:nvPr>
        </p:nvSpPr>
        <p:spPr/>
        <p:txBody>
          <a:bodyPr/>
          <a:lstStyle/>
          <a:p>
            <a:r>
              <a:rPr lang="fr-FR"/>
              <a:t>PORRET SYLVIE (cds)  MONGENET SONIA  (as)                                 LE 08/01/2026</a:t>
            </a:r>
            <a:endParaRPr lang="en-US" dirty="0"/>
          </a:p>
        </p:txBody>
      </p:sp>
    </p:spTree>
    <p:extLst>
      <p:ext uri="{BB962C8B-B14F-4D97-AF65-F5344CB8AC3E}">
        <p14:creationId xmlns:p14="http://schemas.microsoft.com/office/powerpoint/2010/main" val="3694248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72574F-17F7-4F24-84C6-3FF348C60B90}"/>
              </a:ext>
            </a:extLst>
          </p:cNvPr>
          <p:cNvSpPr>
            <a:spLocks noGrp="1"/>
          </p:cNvSpPr>
          <p:nvPr>
            <p:ph type="title"/>
          </p:nvPr>
        </p:nvSpPr>
        <p:spPr/>
        <p:txBody>
          <a:bodyPr/>
          <a:lstStyle/>
          <a:p>
            <a:r>
              <a:rPr lang="fr-FR" dirty="0">
                <a:solidFill>
                  <a:srgbClr val="2E4F96"/>
                </a:solidFill>
              </a:rPr>
              <a:t>VIE PRATIQUE DE L’ETUDIANT</a:t>
            </a:r>
          </a:p>
        </p:txBody>
      </p:sp>
      <p:sp>
        <p:nvSpPr>
          <p:cNvPr id="3" name="Espace réservé du contenu 2">
            <a:extLst>
              <a:ext uri="{FF2B5EF4-FFF2-40B4-BE49-F238E27FC236}">
                <a16:creationId xmlns:a16="http://schemas.microsoft.com/office/drawing/2014/main" id="{C0285388-16FE-4B77-AA2C-8C105B1B0B93}"/>
              </a:ext>
            </a:extLst>
          </p:cNvPr>
          <p:cNvSpPr>
            <a:spLocks noGrp="1"/>
          </p:cNvSpPr>
          <p:nvPr>
            <p:ph idx="1"/>
          </p:nvPr>
        </p:nvSpPr>
        <p:spPr>
          <a:xfrm>
            <a:off x="1097280" y="1845734"/>
            <a:ext cx="10058400" cy="4420842"/>
          </a:xfrm>
        </p:spPr>
        <p:txBody>
          <a:bodyPr>
            <a:normAutofit fontScale="70000" lnSpcReduction="20000"/>
          </a:bodyPr>
          <a:lstStyle/>
          <a:p>
            <a:pPr>
              <a:buFont typeface="Wingdings" panose="05000000000000000000" pitchFamily="2" charset="2"/>
              <a:buChar char="Ø"/>
            </a:pPr>
            <a:r>
              <a:rPr lang="fr-FR" u="sng" dirty="0">
                <a:solidFill>
                  <a:schemeClr val="tx1"/>
                </a:solidFill>
              </a:rPr>
              <a:t> </a:t>
            </a:r>
            <a:r>
              <a:rPr lang="fr-FR" sz="2300" u="sng" dirty="0">
                <a:solidFill>
                  <a:schemeClr val="tx1"/>
                </a:solidFill>
              </a:rPr>
              <a:t>Encadrement de l’étudiant</a:t>
            </a:r>
            <a:endParaRPr lang="fr-FR" dirty="0">
              <a:solidFill>
                <a:schemeClr val="tx1"/>
              </a:solidFill>
            </a:endParaRPr>
          </a:p>
          <a:p>
            <a:r>
              <a:rPr lang="fr-FR" dirty="0">
                <a:solidFill>
                  <a:schemeClr val="tx1"/>
                </a:solidFill>
              </a:rPr>
              <a:t>1 IDE ou 1 AS est désigné comme tuteur pendant le stage, cependant l’ensemble de l’équipe IDE-AS-ASH participe à l’encadrement.</a:t>
            </a:r>
          </a:p>
          <a:p>
            <a:r>
              <a:rPr lang="fr-FR" dirty="0">
                <a:solidFill>
                  <a:schemeClr val="tx1"/>
                </a:solidFill>
              </a:rPr>
              <a:t>Ne pas attendre le bilan de </a:t>
            </a:r>
            <a:r>
              <a:rPr lang="fr-FR" dirty="0" err="1">
                <a:solidFill>
                  <a:schemeClr val="tx1"/>
                </a:solidFill>
              </a:rPr>
              <a:t>mi-stage</a:t>
            </a:r>
            <a:r>
              <a:rPr lang="fr-FR" dirty="0">
                <a:solidFill>
                  <a:schemeClr val="tx1"/>
                </a:solidFill>
              </a:rPr>
              <a:t> pour informer l’équipe ou le cadre de santé si vous rencontrez des difficultés.</a:t>
            </a:r>
          </a:p>
          <a:p>
            <a:r>
              <a:rPr lang="fr-FR" dirty="0">
                <a:solidFill>
                  <a:schemeClr val="tx1"/>
                </a:solidFill>
              </a:rPr>
              <a:t>La date du bilan de </a:t>
            </a:r>
            <a:r>
              <a:rPr lang="fr-FR" dirty="0" err="1">
                <a:solidFill>
                  <a:schemeClr val="tx1"/>
                </a:solidFill>
              </a:rPr>
              <a:t>mi-stage</a:t>
            </a:r>
            <a:r>
              <a:rPr lang="fr-FR" dirty="0">
                <a:solidFill>
                  <a:schemeClr val="tx1"/>
                </a:solidFill>
              </a:rPr>
              <a:t> est définie sur votre planning à votre initiative.</a:t>
            </a:r>
          </a:p>
          <a:p>
            <a:r>
              <a:rPr lang="fr-FR" dirty="0">
                <a:solidFill>
                  <a:schemeClr val="tx1"/>
                </a:solidFill>
              </a:rPr>
              <a:t>L’étudiant réalise les soins et fait valider son tableau de bord par le professionnel concerné de manière journalière.</a:t>
            </a:r>
          </a:p>
          <a:p>
            <a:endParaRPr lang="fr-FR" dirty="0">
              <a:solidFill>
                <a:schemeClr val="tx1"/>
              </a:solidFill>
            </a:endParaRPr>
          </a:p>
          <a:p>
            <a:pPr>
              <a:buFont typeface="Wingdings" panose="05000000000000000000" pitchFamily="2" charset="2"/>
              <a:buChar char="Ø"/>
            </a:pPr>
            <a:r>
              <a:rPr lang="fr-FR" dirty="0">
                <a:solidFill>
                  <a:schemeClr val="tx1"/>
                </a:solidFill>
              </a:rPr>
              <a:t>  </a:t>
            </a:r>
            <a:r>
              <a:rPr lang="fr-FR" b="1" u="sng" dirty="0">
                <a:solidFill>
                  <a:schemeClr val="tx1"/>
                </a:solidFill>
              </a:rPr>
              <a:t>Afin d’optimiser votre encadrement</a:t>
            </a:r>
            <a:r>
              <a:rPr lang="fr-FR" dirty="0">
                <a:solidFill>
                  <a:schemeClr val="tx1"/>
                </a:solidFill>
              </a:rPr>
              <a:t>, nous attendons que vous soyez acteur/actrice et responsable de votre formation.</a:t>
            </a:r>
          </a:p>
          <a:p>
            <a:r>
              <a:rPr lang="fr-FR" dirty="0">
                <a:solidFill>
                  <a:schemeClr val="tx1"/>
                </a:solidFill>
              </a:rPr>
              <a:t>Pour se faire nous vous demandons de : </a:t>
            </a:r>
          </a:p>
          <a:p>
            <a:endParaRPr lang="fr-FR" sz="200" dirty="0">
              <a:solidFill>
                <a:schemeClr val="tx1"/>
              </a:solidFill>
            </a:endParaRPr>
          </a:p>
          <a:p>
            <a:pPr lvl="1"/>
            <a:r>
              <a:rPr lang="fr-FR" dirty="0">
                <a:solidFill>
                  <a:schemeClr val="tx1"/>
                </a:solidFill>
              </a:rPr>
              <a:t>Vous présenter à l’équipe paramédicale et médicale, </a:t>
            </a:r>
          </a:p>
          <a:p>
            <a:pPr lvl="1"/>
            <a:r>
              <a:rPr lang="fr-FR" dirty="0">
                <a:solidFill>
                  <a:schemeClr val="tx1"/>
                </a:solidFill>
              </a:rPr>
              <a:t>Vous présenter aux patients et requérir leur consentement pour les soins, </a:t>
            </a:r>
          </a:p>
          <a:p>
            <a:pPr lvl="1"/>
            <a:r>
              <a:rPr lang="fr-FR" dirty="0">
                <a:solidFill>
                  <a:schemeClr val="tx1"/>
                </a:solidFill>
              </a:rPr>
              <a:t>Vous donner les moyens nécessaires pour acquérir les connaissances pratiques et théoriques afin d’atteindre vos objectifs, </a:t>
            </a:r>
          </a:p>
          <a:p>
            <a:pPr lvl="1"/>
            <a:r>
              <a:rPr lang="fr-FR" dirty="0">
                <a:solidFill>
                  <a:schemeClr val="tx1"/>
                </a:solidFill>
              </a:rPr>
              <a:t>Respecter les modalités d’organisation du service, </a:t>
            </a:r>
          </a:p>
          <a:p>
            <a:pPr lvl="1"/>
            <a:r>
              <a:rPr lang="fr-FR" dirty="0">
                <a:solidFill>
                  <a:schemeClr val="tx1"/>
                </a:solidFill>
              </a:rPr>
              <a:t>Adopter un comportement responsable envers les personnes et les biens, </a:t>
            </a:r>
          </a:p>
          <a:p>
            <a:pPr lvl="1"/>
            <a:r>
              <a:rPr lang="fr-FR" dirty="0">
                <a:solidFill>
                  <a:schemeClr val="tx1"/>
                </a:solidFill>
              </a:rPr>
              <a:t>Vous conformer au secret professionnel et médical, </a:t>
            </a:r>
          </a:p>
          <a:p>
            <a:pPr lvl="1"/>
            <a:r>
              <a:rPr lang="fr-FR" dirty="0">
                <a:solidFill>
                  <a:schemeClr val="tx1"/>
                </a:solidFill>
              </a:rPr>
              <a:t>Formuler une présentation orale et écrite des objectifs de stage avant la fin de la première semaine puis affichage sur le tableau de la salle de soin.</a:t>
            </a:r>
          </a:p>
        </p:txBody>
      </p:sp>
      <p:sp>
        <p:nvSpPr>
          <p:cNvPr id="4" name="Espace réservé du pied de page 3">
            <a:extLst>
              <a:ext uri="{FF2B5EF4-FFF2-40B4-BE49-F238E27FC236}">
                <a16:creationId xmlns:a16="http://schemas.microsoft.com/office/drawing/2014/main" id="{9B22FB65-CC60-46B6-819A-92A956456EB1}"/>
              </a:ext>
            </a:extLst>
          </p:cNvPr>
          <p:cNvSpPr>
            <a:spLocks noGrp="1"/>
          </p:cNvSpPr>
          <p:nvPr>
            <p:ph type="ftr" sz="quarter" idx="11"/>
          </p:nvPr>
        </p:nvSpPr>
        <p:spPr/>
        <p:txBody>
          <a:bodyPr/>
          <a:lstStyle/>
          <a:p>
            <a:r>
              <a:rPr lang="fr-FR"/>
              <a:t>PORRET SYLVIE (cds)  MONGENET SONIA  (as)                                 LE 08/01/2026</a:t>
            </a:r>
            <a:endParaRPr lang="en-US" dirty="0"/>
          </a:p>
        </p:txBody>
      </p:sp>
    </p:spTree>
    <p:extLst>
      <p:ext uri="{BB962C8B-B14F-4D97-AF65-F5344CB8AC3E}">
        <p14:creationId xmlns:p14="http://schemas.microsoft.com/office/powerpoint/2010/main" val="1230704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0A6C05-D136-4A76-B1EC-C6CE378EBE3C}"/>
              </a:ext>
            </a:extLst>
          </p:cNvPr>
          <p:cNvSpPr>
            <a:spLocks noGrp="1"/>
          </p:cNvSpPr>
          <p:nvPr>
            <p:ph type="title"/>
          </p:nvPr>
        </p:nvSpPr>
        <p:spPr/>
        <p:txBody>
          <a:bodyPr/>
          <a:lstStyle/>
          <a:p>
            <a:r>
              <a:rPr lang="fr-FR" dirty="0"/>
              <a:t>Conclusion</a:t>
            </a:r>
          </a:p>
        </p:txBody>
      </p:sp>
      <p:sp>
        <p:nvSpPr>
          <p:cNvPr id="4" name="Espace réservé du pied de page 3">
            <a:extLst>
              <a:ext uri="{FF2B5EF4-FFF2-40B4-BE49-F238E27FC236}">
                <a16:creationId xmlns:a16="http://schemas.microsoft.com/office/drawing/2014/main" id="{473AA3C6-C6FB-4DB7-AE84-73F650A57121}"/>
              </a:ext>
            </a:extLst>
          </p:cNvPr>
          <p:cNvSpPr>
            <a:spLocks noGrp="1"/>
          </p:cNvSpPr>
          <p:nvPr>
            <p:ph type="ftr" sz="quarter" idx="11"/>
          </p:nvPr>
        </p:nvSpPr>
        <p:spPr/>
        <p:txBody>
          <a:bodyPr/>
          <a:lstStyle/>
          <a:p>
            <a:r>
              <a:rPr lang="fr-FR"/>
              <a:t>PORRET SYLVIE (cds)  MONGENET SONIA  (as)                                 LE 08/01/2026</a:t>
            </a:r>
            <a:endParaRPr lang="en-US" dirty="0"/>
          </a:p>
        </p:txBody>
      </p:sp>
      <p:pic>
        <p:nvPicPr>
          <p:cNvPr id="5" name="Image 4">
            <a:extLst>
              <a:ext uri="{FF2B5EF4-FFF2-40B4-BE49-F238E27FC236}">
                <a16:creationId xmlns:a16="http://schemas.microsoft.com/office/drawing/2014/main" id="{7BFDC253-05DB-4F1B-98D4-BD88A578AD9B}"/>
              </a:ext>
            </a:extLst>
          </p:cNvPr>
          <p:cNvPicPr>
            <a:picLocks noChangeAspect="1"/>
          </p:cNvPicPr>
          <p:nvPr/>
        </p:nvPicPr>
        <p:blipFill>
          <a:blip r:embed="rId2"/>
          <a:stretch>
            <a:fillRect/>
          </a:stretch>
        </p:blipFill>
        <p:spPr>
          <a:xfrm>
            <a:off x="519641" y="152829"/>
            <a:ext cx="3619500" cy="1479471"/>
          </a:xfrm>
          <a:prstGeom prst="rect">
            <a:avLst/>
          </a:prstGeom>
        </p:spPr>
      </p:pic>
      <p:sp>
        <p:nvSpPr>
          <p:cNvPr id="6" name="Rectangle 1">
            <a:extLst>
              <a:ext uri="{FF2B5EF4-FFF2-40B4-BE49-F238E27FC236}">
                <a16:creationId xmlns:a16="http://schemas.microsoft.com/office/drawing/2014/main" id="{E42CF20A-82E2-43E9-8D0C-54966FE1940B}"/>
              </a:ext>
            </a:extLst>
          </p:cNvPr>
          <p:cNvSpPr>
            <a:spLocks noGrp="1" noChangeArrowheads="1"/>
          </p:cNvSpPr>
          <p:nvPr>
            <p:ph idx="1"/>
          </p:nvPr>
        </p:nvSpPr>
        <p:spPr bwMode="auto">
          <a:xfrm rot="10800000" flipV="1">
            <a:off x="937887" y="2413337"/>
            <a:ext cx="7417547"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1800" b="0" i="0" u="none" strike="noStrike" cap="none" normalizeH="0" baseline="0" dirty="0">
                <a:ln>
                  <a:noFill/>
                </a:ln>
                <a:solidFill>
                  <a:schemeClr val="tx1"/>
                </a:solidFill>
                <a:effectLst/>
                <a:latin typeface="Arial" panose="020B0604020202020204" pitchFamily="34" charset="0"/>
              </a:rPr>
              <a:t> Rôle clé de l’aide-soignant(e) en chirurgie ambulatoire</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1800" b="0" i="0" u="none" strike="noStrike" cap="none" normalizeH="0" baseline="0" dirty="0">
                <a:ln>
                  <a:noFill/>
                </a:ln>
                <a:solidFill>
                  <a:schemeClr val="tx1"/>
                </a:solidFill>
                <a:effectLst/>
                <a:latin typeface="Arial" panose="020B0604020202020204" pitchFamily="34" charset="0"/>
              </a:rPr>
              <a:t> Contribution essentielle à la sécurité, à la qualité et au vécu du patient</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1800" b="0" i="0" u="none" strike="noStrike" cap="none" normalizeH="0" baseline="0" dirty="0">
                <a:ln>
                  <a:noFill/>
                </a:ln>
                <a:solidFill>
                  <a:schemeClr val="tx1"/>
                </a:solidFill>
                <a:effectLst/>
                <a:latin typeface="Arial" panose="020B0604020202020204" pitchFamily="34" charset="0"/>
              </a:rPr>
              <a:t> Importance de la reconnaissance et de la valorisation de ce rôle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pic>
        <p:nvPicPr>
          <p:cNvPr id="1027" name="Picture 3" descr="Aide soignante dessin Banque d'images vectorielles - Alamy">
            <a:extLst>
              <a:ext uri="{FF2B5EF4-FFF2-40B4-BE49-F238E27FC236}">
                <a16:creationId xmlns:a16="http://schemas.microsoft.com/office/drawing/2014/main" id="{CA33C1D7-4CFA-4BDC-B920-9E92DEEF72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5920" y="33090"/>
            <a:ext cx="3376613" cy="3259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637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955DD5-CB3B-46FE-8DA7-0CA67D268F46}"/>
              </a:ext>
            </a:extLst>
          </p:cNvPr>
          <p:cNvSpPr>
            <a:spLocks noGrp="1"/>
          </p:cNvSpPr>
          <p:nvPr>
            <p:ph type="title"/>
          </p:nvPr>
        </p:nvSpPr>
        <p:spPr/>
        <p:txBody>
          <a:bodyPr/>
          <a:lstStyle/>
          <a:p>
            <a:r>
              <a:rPr lang="fr-FR" dirty="0"/>
              <a:t>BIBLIOGRAPHIE</a:t>
            </a:r>
          </a:p>
        </p:txBody>
      </p:sp>
      <p:sp>
        <p:nvSpPr>
          <p:cNvPr id="4" name="Espace réservé du contenu 3">
            <a:extLst>
              <a:ext uri="{FF2B5EF4-FFF2-40B4-BE49-F238E27FC236}">
                <a16:creationId xmlns:a16="http://schemas.microsoft.com/office/drawing/2014/main" id="{0FB0E1B7-6029-4ED7-B2E2-E06FCBFA75CB}"/>
              </a:ext>
            </a:extLst>
          </p:cNvPr>
          <p:cNvSpPr>
            <a:spLocks noGrp="1"/>
          </p:cNvSpPr>
          <p:nvPr>
            <p:ph sz="half" idx="1"/>
          </p:nvPr>
        </p:nvSpPr>
        <p:spPr>
          <a:xfrm>
            <a:off x="1097279" y="1803789"/>
            <a:ext cx="10058399" cy="2575264"/>
          </a:xfrm>
        </p:spPr>
        <p:txBody>
          <a:bodyPr/>
          <a:lstStyle/>
          <a:p>
            <a:r>
              <a:rPr lang="fr-FR" dirty="0">
                <a:hlinkClick r:id="rId2"/>
              </a:rPr>
              <a:t>https://sante.gouv.fr/soins-et-maladies/prises-en-charge-specialisees/article/la-chirurgie-ambulatoire</a:t>
            </a:r>
            <a:endParaRPr lang="fr-FR" dirty="0"/>
          </a:p>
          <a:p>
            <a:r>
              <a:rPr lang="fr-FR" dirty="0"/>
              <a:t>Livret d’accueil de l’étudiant en UCA</a:t>
            </a:r>
          </a:p>
        </p:txBody>
      </p:sp>
      <p:sp>
        <p:nvSpPr>
          <p:cNvPr id="3" name="Espace réservé du pied de page 2">
            <a:extLst>
              <a:ext uri="{FF2B5EF4-FFF2-40B4-BE49-F238E27FC236}">
                <a16:creationId xmlns:a16="http://schemas.microsoft.com/office/drawing/2014/main" id="{4547BDFA-A50A-4261-90A1-D4D3F391977C}"/>
              </a:ext>
            </a:extLst>
          </p:cNvPr>
          <p:cNvSpPr>
            <a:spLocks noGrp="1"/>
          </p:cNvSpPr>
          <p:nvPr>
            <p:ph type="ftr" sz="quarter" idx="11"/>
          </p:nvPr>
        </p:nvSpPr>
        <p:spPr/>
        <p:txBody>
          <a:bodyPr/>
          <a:lstStyle/>
          <a:p>
            <a:r>
              <a:rPr lang="fr-FR"/>
              <a:t>PORRET SYLVIE (cds)  MONGENET SONIA  (as)                                 LE 08/01/2026</a:t>
            </a:r>
            <a:endParaRPr lang="en-US" dirty="0"/>
          </a:p>
        </p:txBody>
      </p:sp>
    </p:spTree>
    <p:extLst>
      <p:ext uri="{BB962C8B-B14F-4D97-AF65-F5344CB8AC3E}">
        <p14:creationId xmlns:p14="http://schemas.microsoft.com/office/powerpoint/2010/main" val="3394837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698386-B9DC-4D7C-ADC0-317EEA492CD2}"/>
              </a:ext>
            </a:extLst>
          </p:cNvPr>
          <p:cNvSpPr>
            <a:spLocks noGrp="1"/>
          </p:cNvSpPr>
          <p:nvPr>
            <p:ph type="title"/>
          </p:nvPr>
        </p:nvSpPr>
        <p:spPr>
          <a:xfrm>
            <a:off x="1105669" y="5176006"/>
            <a:ext cx="10113264" cy="1166071"/>
          </a:xfrm>
        </p:spPr>
        <p:txBody>
          <a:bodyPr/>
          <a:lstStyle/>
          <a:p>
            <a:r>
              <a:rPr lang="fr-FR" dirty="0"/>
              <a:t>Merci pour votre attention ! </a:t>
            </a:r>
            <a:br>
              <a:rPr lang="fr-FR" dirty="0"/>
            </a:br>
            <a:r>
              <a:rPr lang="fr-FR" dirty="0"/>
              <a:t>A bientôt </a:t>
            </a:r>
          </a:p>
        </p:txBody>
      </p:sp>
      <p:pic>
        <p:nvPicPr>
          <p:cNvPr id="7" name="Espace réservé pour une image  6">
            <a:extLst>
              <a:ext uri="{FF2B5EF4-FFF2-40B4-BE49-F238E27FC236}">
                <a16:creationId xmlns:a16="http://schemas.microsoft.com/office/drawing/2014/main" id="{4D5B2CA1-15F3-4400-92A0-F165070F2A82}"/>
              </a:ext>
            </a:extLst>
          </p:cNvPr>
          <p:cNvPicPr>
            <a:picLocks noGrp="1" noChangeAspect="1"/>
          </p:cNvPicPr>
          <p:nvPr>
            <p:ph type="pic" idx="1"/>
          </p:nvPr>
        </p:nvPicPr>
        <p:blipFill>
          <a:blip r:embed="rId2"/>
          <a:srcRect t="23125" b="23125"/>
          <a:stretch>
            <a:fillRect/>
          </a:stretch>
        </p:blipFill>
        <p:spPr/>
      </p:pic>
      <p:sp>
        <p:nvSpPr>
          <p:cNvPr id="5" name="Espace réservé du pied de page 4">
            <a:extLst>
              <a:ext uri="{FF2B5EF4-FFF2-40B4-BE49-F238E27FC236}">
                <a16:creationId xmlns:a16="http://schemas.microsoft.com/office/drawing/2014/main" id="{64A06D3E-6D1F-4747-BBD9-F6CA14046C8C}"/>
              </a:ext>
            </a:extLst>
          </p:cNvPr>
          <p:cNvSpPr>
            <a:spLocks noGrp="1"/>
          </p:cNvSpPr>
          <p:nvPr>
            <p:ph type="ftr" sz="quarter" idx="11"/>
          </p:nvPr>
        </p:nvSpPr>
        <p:spPr/>
        <p:txBody>
          <a:bodyPr/>
          <a:lstStyle/>
          <a:p>
            <a:r>
              <a:rPr lang="fr-FR"/>
              <a:t>PORRET SYLVIE (cds)  MONGENET SONIA  (as)                                 LE 08/01/2026</a:t>
            </a:r>
            <a:endParaRPr lang="en-US" dirty="0"/>
          </a:p>
        </p:txBody>
      </p:sp>
    </p:spTree>
    <p:extLst>
      <p:ext uri="{BB962C8B-B14F-4D97-AF65-F5344CB8AC3E}">
        <p14:creationId xmlns:p14="http://schemas.microsoft.com/office/powerpoint/2010/main" val="903457842"/>
      </p:ext>
    </p:extLst>
  </p:cSld>
  <p:clrMapOvr>
    <a:masterClrMapping/>
  </p:clrMapOvr>
</p:sld>
</file>

<file path=ppt/theme/theme1.xml><?xml version="1.0" encoding="utf-8"?>
<a:theme xmlns:a="http://schemas.openxmlformats.org/drawingml/2006/main" name="Rétrospective">
  <a:themeElements>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365</TotalTime>
  <Words>1477</Words>
  <Application>Microsoft Office PowerPoint</Application>
  <PresentationFormat>Grand écran</PresentationFormat>
  <Paragraphs>152</Paragraphs>
  <Slides>16</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16</vt:i4>
      </vt:variant>
    </vt:vector>
  </HeadingPairs>
  <TitlesOfParts>
    <vt:vector size="23" baseType="lpstr">
      <vt:lpstr>Arial</vt:lpstr>
      <vt:lpstr>Calibri</vt:lpstr>
      <vt:lpstr>Calibri Light</vt:lpstr>
      <vt:lpstr>Roboto</vt:lpstr>
      <vt:lpstr>Trebuchet MS</vt:lpstr>
      <vt:lpstr>Wingdings</vt:lpstr>
      <vt:lpstr>Rétrospective</vt:lpstr>
      <vt:lpstr>      RÔLE DE l’ AIDE-SOIGNANT(E)  EN CHIRURGIE AMBULATOIRE</vt:lpstr>
      <vt:lpstr>CONTEXTE</vt:lpstr>
      <vt:lpstr>DEFINITION</vt:lpstr>
      <vt:lpstr>PRESENTATION DU SERVICE AU CHLP</vt:lpstr>
      <vt:lpstr>EQUIPE PARAMEDICALE</vt:lpstr>
      <vt:lpstr>L’OFFRE DE SOINS DE CHIRURGIE</vt:lpstr>
      <vt:lpstr>CONDITIONS D’ACCUEIL DU PATIENT</vt:lpstr>
      <vt:lpstr>L’ AS d’accueil </vt:lpstr>
      <vt:lpstr>L’ AS à l’étage</vt:lpstr>
      <vt:lpstr>COMPETENCES REQUISES</vt:lpstr>
      <vt:lpstr>CONNAISSANCES</vt:lpstr>
      <vt:lpstr>VIE PRATIQUE DE L’ETUDIANT</vt:lpstr>
      <vt:lpstr>VIE PRATIQUE DE L’ETUDIANT</vt:lpstr>
      <vt:lpstr>Conclusion</vt:lpstr>
      <vt:lpstr>BIBLIOGRAPHIE</vt:lpstr>
      <vt:lpstr>Merci pour votre attention !  A bientôt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PROJET CHLP</dc:title>
  <dc:creator>FERNANDES Charlotte</dc:creator>
  <cp:lastModifiedBy>PORRET Sylvie</cp:lastModifiedBy>
  <cp:revision>40</cp:revision>
  <cp:lastPrinted>2025-12-26T11:22:07Z</cp:lastPrinted>
  <dcterms:created xsi:type="dcterms:W3CDTF">2022-01-07T15:32:55Z</dcterms:created>
  <dcterms:modified xsi:type="dcterms:W3CDTF">2026-01-07T11:25:34Z</dcterms:modified>
</cp:coreProperties>
</file>