
<file path=[Content_Types].xml><?xml version="1.0" encoding="utf-8"?>
<Types xmlns="http://schemas.openxmlformats.org/package/2006/content-types">
  <Default Extension="tmp" ContentType="image/png"/>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7" r:id="rId2"/>
    <p:sldId id="350" r:id="rId3"/>
    <p:sldId id="256" r:id="rId4"/>
    <p:sldId id="306" r:id="rId5"/>
    <p:sldId id="307" r:id="rId6"/>
    <p:sldId id="308" r:id="rId7"/>
    <p:sldId id="309" r:id="rId8"/>
    <p:sldId id="310" r:id="rId9"/>
    <p:sldId id="312" r:id="rId10"/>
    <p:sldId id="351" r:id="rId11"/>
    <p:sldId id="311" r:id="rId12"/>
    <p:sldId id="313" r:id="rId13"/>
    <p:sldId id="314" r:id="rId14"/>
    <p:sldId id="315" r:id="rId15"/>
    <p:sldId id="316" r:id="rId16"/>
    <p:sldId id="317" r:id="rId17"/>
    <p:sldId id="318" r:id="rId18"/>
    <p:sldId id="319" r:id="rId19"/>
    <p:sldId id="352" r:id="rId20"/>
    <p:sldId id="320" r:id="rId21"/>
    <p:sldId id="374" r:id="rId22"/>
    <p:sldId id="353" r:id="rId23"/>
    <p:sldId id="321" r:id="rId24"/>
    <p:sldId id="354" r:id="rId25"/>
    <p:sldId id="322" r:id="rId26"/>
    <p:sldId id="323" r:id="rId27"/>
    <p:sldId id="324" r:id="rId28"/>
    <p:sldId id="325" r:id="rId29"/>
    <p:sldId id="326" r:id="rId30"/>
    <p:sldId id="327" r:id="rId31"/>
    <p:sldId id="357" r:id="rId32"/>
    <p:sldId id="358" r:id="rId33"/>
    <p:sldId id="360" r:id="rId34"/>
    <p:sldId id="367" r:id="rId35"/>
    <p:sldId id="361" r:id="rId36"/>
    <p:sldId id="362" r:id="rId37"/>
    <p:sldId id="363" r:id="rId38"/>
    <p:sldId id="364" r:id="rId39"/>
    <p:sldId id="365" r:id="rId40"/>
    <p:sldId id="368" r:id="rId41"/>
    <p:sldId id="366" r:id="rId42"/>
    <p:sldId id="370" r:id="rId43"/>
    <p:sldId id="369" r:id="rId44"/>
    <p:sldId id="355" r:id="rId45"/>
    <p:sldId id="328" r:id="rId46"/>
    <p:sldId id="329" r:id="rId47"/>
    <p:sldId id="330" r:id="rId48"/>
    <p:sldId id="331" r:id="rId49"/>
    <p:sldId id="332" r:id="rId50"/>
    <p:sldId id="333" r:id="rId51"/>
    <p:sldId id="334" r:id="rId52"/>
    <p:sldId id="335" r:id="rId53"/>
    <p:sldId id="349" r:id="rId54"/>
    <p:sldId id="336" r:id="rId55"/>
    <p:sldId id="338" r:id="rId56"/>
    <p:sldId id="372" r:id="rId57"/>
    <p:sldId id="341" r:id="rId58"/>
    <p:sldId id="337" r:id="rId59"/>
    <p:sldId id="371" r:id="rId60"/>
    <p:sldId id="339" r:id="rId61"/>
    <p:sldId id="373" r:id="rId62"/>
    <p:sldId id="342" r:id="rId63"/>
    <p:sldId id="348" r:id="rId64"/>
    <p:sldId id="343" r:id="rId65"/>
    <p:sldId id="344" r:id="rId66"/>
    <p:sldId id="345" r:id="rId67"/>
    <p:sldId id="347" r:id="rId68"/>
    <p:sldId id="346" r:id="rId69"/>
    <p:sldId id="356" r:id="rId70"/>
    <p:sldId id="305" r:id="rId71"/>
  </p:sldIdLst>
  <p:sldSz cx="12192000" cy="6858000"/>
  <p:notesSz cx="9926638"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22" d="100"/>
          <a:sy n="122" d="100"/>
        </p:scale>
        <p:origin x="15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fr-FR"/>
              <a:t>Modifiez le style du titre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CCE45108-AAB0-4EE8-90D0-B02271E92756}" type="datetimeFigureOut">
              <a:rPr lang="fr-FR" smtClean="0"/>
              <a:t>09/12/2025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F17679-9A98-49DF-A49F-C0BE42C103E1}" type="slidenum">
              <a:rPr lang="fr-FR" smtClean="0"/>
              <a:t>‹N°›</a:t>
            </a:fld>
            <a:endParaRPr lang="fr-F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0187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CE45108-AAB0-4EE8-90D0-B02271E92756}" type="datetimeFigureOut">
              <a:rPr lang="fr-FR" smtClean="0"/>
              <a:t>09/12/2025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F17679-9A98-49DF-A49F-C0BE42C103E1}" type="slidenum">
              <a:rPr lang="fr-FR" smtClean="0"/>
              <a:t>‹N°›</a:t>
            </a:fld>
            <a:endParaRPr lang="fr-FR"/>
          </a:p>
        </p:txBody>
      </p:sp>
      <p:pic>
        <p:nvPicPr>
          <p:cNvPr id="7" name="Image 6" descr=" ">
            <a:extLst>
              <a:ext uri="{FF2B5EF4-FFF2-40B4-BE49-F238E27FC236}">
                <a16:creationId xmlns:a16="http://schemas.microsoft.com/office/drawing/2014/main" id="{E251DD04-3C1C-47B4-8DF3-2249ACC0FC2E}"/>
              </a:ext>
            </a:extLst>
          </p:cNvPr>
          <p:cNvPicPr/>
          <p:nvPr/>
        </p:nvPicPr>
        <p:blipFill rotWithShape="1">
          <a:blip r:embed="rId2">
            <a:extLst>
              <a:ext uri="{28A0092B-C50C-407E-A947-70E740481C1C}">
                <a14:useLocalDpi xmlns:a14="http://schemas.microsoft.com/office/drawing/2010/main" val="0"/>
              </a:ext>
            </a:extLst>
          </a:blip>
          <a:srcRect b="43104"/>
          <a:stretch/>
        </p:blipFill>
        <p:spPr bwMode="auto">
          <a:xfrm>
            <a:off x="10070955" y="626393"/>
            <a:ext cx="695325" cy="62865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80617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CCE45108-AAB0-4EE8-90D0-B02271E92756}" type="datetimeFigureOut">
              <a:rPr lang="fr-FR" smtClean="0"/>
              <a:t>09/12/2025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F17679-9A98-49DF-A49F-C0BE42C103E1}" type="slidenum">
              <a:rPr lang="fr-FR" smtClean="0"/>
              <a:t>‹N°›</a:t>
            </a:fld>
            <a:endParaRPr lang="fr-F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9316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fr-FR"/>
              <a:t>Modifiez le style du titre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CCE45108-AAB0-4EE8-90D0-B02271E92756}" type="datetimeFigureOut">
              <a:rPr lang="fr-FR" smtClean="0"/>
              <a:t>09/12/2025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5F17679-9A98-49DF-A49F-C0BE42C103E1}" type="slidenum">
              <a:rPr lang="fr-FR" smtClean="0"/>
              <a:t>‹N°›</a:t>
            </a:fld>
            <a:endParaRPr lang="fr-FR"/>
          </a:p>
        </p:txBody>
      </p:sp>
    </p:spTree>
    <p:extLst>
      <p:ext uri="{BB962C8B-B14F-4D97-AF65-F5344CB8AC3E}">
        <p14:creationId xmlns:p14="http://schemas.microsoft.com/office/powerpoint/2010/main" val="3789013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fr-FR"/>
              <a:t>Modifiez le style du titre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1097280" y="2582334"/>
            <a:ext cx="4937760" cy="33782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217920" y="2582334"/>
            <a:ext cx="4937760" cy="33782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CCE45108-AAB0-4EE8-90D0-B02271E92756}" type="datetimeFigureOut">
              <a:rPr lang="fr-FR" smtClean="0"/>
              <a:t>09/12/2025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55F17679-9A98-49DF-A49F-C0BE42C103E1}" type="slidenum">
              <a:rPr lang="fr-FR" smtClean="0"/>
              <a:t>‹N°›</a:t>
            </a:fld>
            <a:endParaRPr lang="fr-FR"/>
          </a:p>
        </p:txBody>
      </p:sp>
    </p:spTree>
    <p:extLst>
      <p:ext uri="{BB962C8B-B14F-4D97-AF65-F5344CB8AC3E}">
        <p14:creationId xmlns:p14="http://schemas.microsoft.com/office/powerpoint/2010/main" val="2744834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CCE45108-AAB0-4EE8-90D0-B02271E92756}" type="datetimeFigureOut">
              <a:rPr lang="fr-FR" smtClean="0"/>
              <a:t>09/12/2025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55F17679-9A98-49DF-A49F-C0BE42C103E1}" type="slidenum">
              <a:rPr lang="fr-FR" smtClean="0"/>
              <a:t>‹N°›</a:t>
            </a:fld>
            <a:endParaRPr lang="fr-FR"/>
          </a:p>
        </p:txBody>
      </p:sp>
    </p:spTree>
    <p:extLst>
      <p:ext uri="{BB962C8B-B14F-4D97-AF65-F5344CB8AC3E}">
        <p14:creationId xmlns:p14="http://schemas.microsoft.com/office/powerpoint/2010/main" val="2076751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CCE45108-AAB0-4EE8-90D0-B02271E92756}" type="datetimeFigureOut">
              <a:rPr lang="fr-FR" smtClean="0"/>
              <a:t>09/12/2025</a:t>
            </a:fld>
            <a:endParaRPr lang="fr-F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fr-FR"/>
          </a:p>
        </p:txBody>
      </p:sp>
      <p:sp>
        <p:nvSpPr>
          <p:cNvPr id="9" name="Slide Number Placeholder 8"/>
          <p:cNvSpPr>
            <a:spLocks noGrp="1"/>
          </p:cNvSpPr>
          <p:nvPr>
            <p:ph type="sldNum" sz="quarter" idx="12"/>
          </p:nvPr>
        </p:nvSpPr>
        <p:spPr/>
        <p:txBody>
          <a:bodyPr/>
          <a:lstStyle/>
          <a:p>
            <a:fld id="{55F17679-9A98-49DF-A49F-C0BE42C103E1}" type="slidenum">
              <a:rPr lang="fr-FR" smtClean="0"/>
              <a:t>‹N°›</a:t>
            </a:fld>
            <a:endParaRPr lang="fr-FR"/>
          </a:p>
        </p:txBody>
      </p:sp>
    </p:spTree>
    <p:extLst>
      <p:ext uri="{BB962C8B-B14F-4D97-AF65-F5344CB8AC3E}">
        <p14:creationId xmlns:p14="http://schemas.microsoft.com/office/powerpoint/2010/main" val="1516764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fr-FR"/>
              <a:t>Modifiez le style du titre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CCE45108-AAB0-4EE8-90D0-B02271E92756}" type="datetimeFigureOut">
              <a:rPr lang="fr-FR" smtClean="0"/>
              <a:t>09/12/2025</a:t>
            </a:fld>
            <a:endParaRPr lang="fr-F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fr-F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5F17679-9A98-49DF-A49F-C0BE42C103E1}" type="slidenum">
              <a:rPr lang="fr-FR" smtClean="0"/>
              <a:t>‹N°›</a:t>
            </a:fld>
            <a:endParaRPr lang="fr-FR"/>
          </a:p>
        </p:txBody>
      </p:sp>
    </p:spTree>
    <p:extLst>
      <p:ext uri="{BB962C8B-B14F-4D97-AF65-F5344CB8AC3E}">
        <p14:creationId xmlns:p14="http://schemas.microsoft.com/office/powerpoint/2010/main" val="577190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CCE45108-AAB0-4EE8-90D0-B02271E92756}" type="datetimeFigureOut">
              <a:rPr lang="fr-FR" smtClean="0"/>
              <a:t>09/12/2025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5F17679-9A98-49DF-A49F-C0BE42C103E1}" type="slidenum">
              <a:rPr lang="fr-FR" smtClean="0"/>
              <a:t>‹N°›</a:t>
            </a:fld>
            <a:endParaRPr lang="fr-FR"/>
          </a:p>
        </p:txBody>
      </p:sp>
    </p:spTree>
    <p:extLst>
      <p:ext uri="{BB962C8B-B14F-4D97-AF65-F5344CB8AC3E}">
        <p14:creationId xmlns:p14="http://schemas.microsoft.com/office/powerpoint/2010/main" val="1720819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CE45108-AAB0-4EE8-90D0-B02271E92756}" type="datetimeFigureOut">
              <a:rPr lang="fr-FR" smtClean="0"/>
              <a:t>09/12/2025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F17679-9A98-49DF-A49F-C0BE42C103E1}" type="slidenum">
              <a:rPr lang="fr-FR" smtClean="0"/>
              <a:t>‹N°›</a:t>
            </a:fld>
            <a:endParaRPr lang="fr-FR"/>
          </a:p>
        </p:txBody>
      </p:sp>
    </p:spTree>
    <p:extLst>
      <p:ext uri="{BB962C8B-B14F-4D97-AF65-F5344CB8AC3E}">
        <p14:creationId xmlns:p14="http://schemas.microsoft.com/office/powerpoint/2010/main" val="2191542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CE45108-AAB0-4EE8-90D0-B02271E92756}" type="datetimeFigureOut">
              <a:rPr lang="fr-FR" smtClean="0"/>
              <a:t>09/12/2025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F17679-9A98-49DF-A49F-C0BE42C103E1}" type="slidenum">
              <a:rPr lang="fr-FR" smtClean="0"/>
              <a:t>‹N°›</a:t>
            </a:fld>
            <a:endParaRPr lang="fr-FR"/>
          </a:p>
        </p:txBody>
      </p:sp>
    </p:spTree>
    <p:extLst>
      <p:ext uri="{BB962C8B-B14F-4D97-AF65-F5344CB8AC3E}">
        <p14:creationId xmlns:p14="http://schemas.microsoft.com/office/powerpoint/2010/main" val="270404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CCE45108-AAB0-4EE8-90D0-B02271E92756}" type="datetimeFigureOut">
              <a:rPr lang="fr-FR" smtClean="0"/>
              <a:t>09/12/2025</a:t>
            </a:fld>
            <a:endParaRPr lang="fr-F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fr-F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5F17679-9A98-49DF-A49F-C0BE42C103E1}" type="slidenum">
              <a:rPr lang="fr-FR" smtClean="0"/>
              <a:t>‹N°›</a:t>
            </a:fld>
            <a:endParaRPr lang="fr-F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274750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www.ameli.fr/paris/assure/sante/themes/vih/depistage"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s://www.ameli.fr/assure/sante/medicaments/comprendre-les-differents-medicaments/antibioresistance"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www.ameli.fr/assure/sante/themes/allergie/symptomes-diagnostic" TargetMode="External"/><Relationship Id="rId2" Type="http://schemas.openxmlformats.org/officeDocument/2006/relationships/hyperlink" Target="https://www.ameli.fr/assure/sante/themes/syphilis/traitement" TargetMode="External"/><Relationship Id="rId1" Type="http://schemas.openxmlformats.org/officeDocument/2006/relationships/slideLayout" Target="../slideLayouts/slideLayout2.xml"/><Relationship Id="rId4" Type="http://schemas.openxmlformats.org/officeDocument/2006/relationships/hyperlink" Target="https://www.ameli.fr/assure/sante/themes/vih/traitement"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https://sante.gouv.fr/" TargetMode="External"/><Relationship Id="rId2" Type="http://schemas.openxmlformats.org/officeDocument/2006/relationships/hyperlink" Target="https://www.ameli.fr/" TargetMode="External"/><Relationship Id="rId1" Type="http://schemas.openxmlformats.org/officeDocument/2006/relationships/slideLayout" Target="../slideLayouts/slideLayout2.xml"/><Relationship Id="rId4" Type="http://schemas.openxmlformats.org/officeDocument/2006/relationships/hyperlink" Target="https://www.pasteur.fr/fr/centre-medical/fiches-maladies/sida-vi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E27C3-03AB-4025-AB38-19B6F609C193}"/>
              </a:ext>
            </a:extLst>
          </p:cNvPr>
          <p:cNvSpPr>
            <a:spLocks noGrp="1"/>
          </p:cNvSpPr>
          <p:nvPr>
            <p:ph type="ctrTitle"/>
          </p:nvPr>
        </p:nvSpPr>
        <p:spPr>
          <a:xfrm>
            <a:off x="1097280" y="1412836"/>
            <a:ext cx="10058400" cy="2912276"/>
          </a:xfrm>
        </p:spPr>
        <p:txBody>
          <a:bodyPr>
            <a:normAutofit fontScale="90000"/>
          </a:bodyPr>
          <a:lstStyle/>
          <a:p>
            <a:r>
              <a:rPr lang="fr-FR" dirty="0">
                <a:latin typeface="Trebuchet MS" panose="020B0603020202020204" pitchFamily="34" charset="0"/>
              </a:rPr>
              <a:t>Les maladies infectieuses</a:t>
            </a:r>
            <a:br>
              <a:rPr lang="fr-FR" dirty="0">
                <a:latin typeface="Trebuchet MS" panose="020B0603020202020204" pitchFamily="34" charset="0"/>
              </a:rPr>
            </a:br>
            <a:endParaRPr lang="fr-FR" dirty="0">
              <a:latin typeface="Trebuchet MS" panose="020B0603020202020204" pitchFamily="34" charset="0"/>
            </a:endParaRPr>
          </a:p>
        </p:txBody>
      </p:sp>
      <p:sp>
        <p:nvSpPr>
          <p:cNvPr id="3" name="Sous-titre 2">
            <a:extLst>
              <a:ext uri="{FF2B5EF4-FFF2-40B4-BE49-F238E27FC236}">
                <a16:creationId xmlns:a16="http://schemas.microsoft.com/office/drawing/2014/main" id="{6991DA90-2A6A-4517-88BC-FB65914A7EF8}"/>
              </a:ext>
            </a:extLst>
          </p:cNvPr>
          <p:cNvSpPr>
            <a:spLocks noGrp="1"/>
          </p:cNvSpPr>
          <p:nvPr>
            <p:ph type="subTitle" idx="1"/>
          </p:nvPr>
        </p:nvSpPr>
        <p:spPr/>
        <p:txBody>
          <a:bodyPr/>
          <a:lstStyle/>
          <a:p>
            <a:r>
              <a:rPr lang="fr-FR" dirty="0">
                <a:solidFill>
                  <a:schemeClr val="tx1"/>
                </a:solidFill>
              </a:rPr>
              <a:t>BLOC 2 module 4</a:t>
            </a:r>
          </a:p>
          <a:p>
            <a:endParaRPr lang="fr-FR" dirty="0">
              <a:solidFill>
                <a:schemeClr val="tx1"/>
              </a:solidFill>
            </a:endParaRPr>
          </a:p>
        </p:txBody>
      </p:sp>
      <p:sp>
        <p:nvSpPr>
          <p:cNvPr id="4" name="Espace réservé du pied de page 3">
            <a:extLst>
              <a:ext uri="{FF2B5EF4-FFF2-40B4-BE49-F238E27FC236}">
                <a16:creationId xmlns:a16="http://schemas.microsoft.com/office/drawing/2014/main" id="{593E685E-0E97-413F-AB35-5E443B9A350D}"/>
              </a:ext>
            </a:extLst>
          </p:cNvPr>
          <p:cNvSpPr>
            <a:spLocks noGrp="1"/>
          </p:cNvSpPr>
          <p:nvPr>
            <p:ph type="ftr" sz="quarter" idx="11"/>
          </p:nvPr>
        </p:nvSpPr>
        <p:spPr/>
        <p:txBody>
          <a:bodyPr/>
          <a:lstStyle/>
          <a:p>
            <a:r>
              <a:rPr lang="en-US" dirty="0"/>
              <a:t>Fabienne GARRIEN-MAIRE-</a:t>
            </a:r>
            <a:r>
              <a:rPr lang="en-US" dirty="0" err="1"/>
              <a:t>Décembre</a:t>
            </a:r>
            <a:r>
              <a:rPr lang="en-US" dirty="0"/>
              <a:t> 2025</a:t>
            </a:r>
          </a:p>
        </p:txBody>
      </p:sp>
      <p:pic>
        <p:nvPicPr>
          <p:cNvPr id="6" name="Image 5">
            <a:extLst>
              <a:ext uri="{FF2B5EF4-FFF2-40B4-BE49-F238E27FC236}">
                <a16:creationId xmlns:a16="http://schemas.microsoft.com/office/drawing/2014/main" id="{B5ADD290-5821-4B1A-948E-8F3F3998AFB0}"/>
              </a:ext>
            </a:extLst>
          </p:cNvPr>
          <p:cNvPicPr/>
          <p:nvPr/>
        </p:nvPicPr>
        <p:blipFill rotWithShape="1">
          <a:blip r:embed="rId2" cstate="print">
            <a:extLst>
              <a:ext uri="{28A0092B-C50C-407E-A947-70E740481C1C}">
                <a14:useLocalDpi xmlns:a14="http://schemas.microsoft.com/office/drawing/2010/main" val="0"/>
              </a:ext>
            </a:extLst>
          </a:blip>
          <a:srcRect l="22652" t="32330" r="37500" b="40525"/>
          <a:stretch/>
        </p:blipFill>
        <p:spPr bwMode="auto">
          <a:xfrm>
            <a:off x="534857" y="269836"/>
            <a:ext cx="2796171" cy="1143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37912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3914C8E-6FF9-488B-AF1F-D63E3552E8AC}"/>
              </a:ext>
            </a:extLst>
          </p:cNvPr>
          <p:cNvSpPr>
            <a:spLocks noGrp="1"/>
          </p:cNvSpPr>
          <p:nvPr>
            <p:ph type="title"/>
          </p:nvPr>
        </p:nvSpPr>
        <p:spPr>
          <a:xfrm>
            <a:off x="1276184" y="1697959"/>
            <a:ext cx="10058400" cy="1450757"/>
          </a:xfrm>
        </p:spPr>
        <p:txBody>
          <a:bodyPr/>
          <a:lstStyle/>
          <a:p>
            <a:r>
              <a:rPr lang="fr-FR" dirty="0"/>
              <a:t>La maladie de Lyme</a:t>
            </a:r>
          </a:p>
        </p:txBody>
      </p:sp>
      <p:pic>
        <p:nvPicPr>
          <p:cNvPr id="2" name="Image 1">
            <a:extLst>
              <a:ext uri="{FF2B5EF4-FFF2-40B4-BE49-F238E27FC236}">
                <a16:creationId xmlns:a16="http://schemas.microsoft.com/office/drawing/2014/main" id="{8A0EF6CD-5FA1-4B7B-906A-532F8F978AD7}"/>
              </a:ext>
            </a:extLst>
          </p:cNvPr>
          <p:cNvPicPr>
            <a:picLocks noChangeAspect="1"/>
          </p:cNvPicPr>
          <p:nvPr/>
        </p:nvPicPr>
        <p:blipFill>
          <a:blip r:embed="rId2"/>
          <a:stretch>
            <a:fillRect/>
          </a:stretch>
        </p:blipFill>
        <p:spPr>
          <a:xfrm>
            <a:off x="10545943" y="555988"/>
            <a:ext cx="714375" cy="590550"/>
          </a:xfrm>
          <a:prstGeom prst="rect">
            <a:avLst/>
          </a:prstGeom>
        </p:spPr>
      </p:pic>
    </p:spTree>
    <p:extLst>
      <p:ext uri="{BB962C8B-B14F-4D97-AF65-F5344CB8AC3E}">
        <p14:creationId xmlns:p14="http://schemas.microsoft.com/office/powerpoint/2010/main" val="986237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064224A-05FC-4B2E-95B1-B40AFDB67055}"/>
              </a:ext>
            </a:extLst>
          </p:cNvPr>
          <p:cNvSpPr>
            <a:spLocks noGrp="1"/>
          </p:cNvSpPr>
          <p:nvPr>
            <p:ph type="title"/>
          </p:nvPr>
        </p:nvSpPr>
        <p:spPr/>
        <p:txBody>
          <a:bodyPr/>
          <a:lstStyle/>
          <a:p>
            <a:r>
              <a:rPr lang="fr-FR" dirty="0"/>
              <a:t>Définition</a:t>
            </a:r>
          </a:p>
        </p:txBody>
      </p:sp>
      <p:sp>
        <p:nvSpPr>
          <p:cNvPr id="5" name="Espace réservé du contenu 4">
            <a:extLst>
              <a:ext uri="{FF2B5EF4-FFF2-40B4-BE49-F238E27FC236}">
                <a16:creationId xmlns:a16="http://schemas.microsoft.com/office/drawing/2014/main" id="{BF566378-5099-43F8-B090-0FD0C0B2AB66}"/>
              </a:ext>
            </a:extLst>
          </p:cNvPr>
          <p:cNvSpPr>
            <a:spLocks noGrp="1"/>
          </p:cNvSpPr>
          <p:nvPr>
            <p:ph idx="1"/>
          </p:nvPr>
        </p:nvSpPr>
        <p:spPr>
          <a:xfrm>
            <a:off x="1097280" y="1845734"/>
            <a:ext cx="4998720" cy="4023360"/>
          </a:xfrm>
        </p:spPr>
        <p:txBody>
          <a:bodyPr/>
          <a:lstStyle/>
          <a:p>
            <a:r>
              <a:rPr lang="fr-FR" sz="3600" dirty="0"/>
              <a:t>Ou borréliose de Lyme, est transmise lors d’une piqûre </a:t>
            </a:r>
            <a:r>
              <a:rPr lang="fr-FR" sz="3600" b="1" dirty="0"/>
              <a:t>de tique infectée </a:t>
            </a:r>
            <a:r>
              <a:rPr lang="fr-FR" sz="3600" dirty="0"/>
              <a:t>par une </a:t>
            </a:r>
            <a:r>
              <a:rPr lang="fr-FR" sz="3600" dirty="0" err="1"/>
              <a:t>borrelia</a:t>
            </a:r>
            <a:r>
              <a:rPr lang="fr-FR" sz="3600" dirty="0"/>
              <a:t>, une bactérie de la famille des spirochètes. </a:t>
            </a:r>
          </a:p>
        </p:txBody>
      </p:sp>
      <p:pic>
        <p:nvPicPr>
          <p:cNvPr id="2" name="Image 1">
            <a:extLst>
              <a:ext uri="{FF2B5EF4-FFF2-40B4-BE49-F238E27FC236}">
                <a16:creationId xmlns:a16="http://schemas.microsoft.com/office/drawing/2014/main" id="{07E1A614-B330-4881-8A71-3266FE64BC74}"/>
              </a:ext>
            </a:extLst>
          </p:cNvPr>
          <p:cNvPicPr>
            <a:picLocks noChangeAspect="1"/>
          </p:cNvPicPr>
          <p:nvPr/>
        </p:nvPicPr>
        <p:blipFill>
          <a:blip r:embed="rId2"/>
          <a:stretch>
            <a:fillRect/>
          </a:stretch>
        </p:blipFill>
        <p:spPr>
          <a:xfrm>
            <a:off x="6400800" y="1911586"/>
            <a:ext cx="5056414" cy="3370943"/>
          </a:xfrm>
          <a:prstGeom prst="rect">
            <a:avLst/>
          </a:prstGeom>
        </p:spPr>
      </p:pic>
    </p:spTree>
    <p:extLst>
      <p:ext uri="{BB962C8B-B14F-4D97-AF65-F5344CB8AC3E}">
        <p14:creationId xmlns:p14="http://schemas.microsoft.com/office/powerpoint/2010/main" val="12366229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064224A-05FC-4B2E-95B1-B40AFDB67055}"/>
              </a:ext>
            </a:extLst>
          </p:cNvPr>
          <p:cNvSpPr>
            <a:spLocks noGrp="1"/>
          </p:cNvSpPr>
          <p:nvPr>
            <p:ph type="title"/>
          </p:nvPr>
        </p:nvSpPr>
        <p:spPr/>
        <p:txBody>
          <a:bodyPr/>
          <a:lstStyle/>
          <a:p>
            <a:r>
              <a:rPr lang="fr-FR" dirty="0"/>
              <a:t>Transmission </a:t>
            </a:r>
          </a:p>
        </p:txBody>
      </p:sp>
      <p:sp>
        <p:nvSpPr>
          <p:cNvPr id="5" name="Espace réservé du contenu 4">
            <a:extLst>
              <a:ext uri="{FF2B5EF4-FFF2-40B4-BE49-F238E27FC236}">
                <a16:creationId xmlns:a16="http://schemas.microsoft.com/office/drawing/2014/main" id="{BF566378-5099-43F8-B090-0FD0C0B2AB66}"/>
              </a:ext>
            </a:extLst>
          </p:cNvPr>
          <p:cNvSpPr>
            <a:spLocks noGrp="1"/>
          </p:cNvSpPr>
          <p:nvPr>
            <p:ph idx="1"/>
          </p:nvPr>
        </p:nvSpPr>
        <p:spPr/>
        <p:txBody>
          <a:bodyPr/>
          <a:lstStyle/>
          <a:p>
            <a:r>
              <a:rPr lang="fr-FR" sz="3600" dirty="0"/>
              <a:t>La transmission de la maladie de Lyme à l’homme se fait uniquement par piqûre de tique. </a:t>
            </a:r>
          </a:p>
          <a:p>
            <a:r>
              <a:rPr lang="fr-FR" sz="3600" dirty="0"/>
              <a:t>Toutes les tiques ne sont pas infectées, et certaines sont porteuses d’autres agents infectieux que les </a:t>
            </a:r>
            <a:r>
              <a:rPr lang="fr-FR" sz="3600" dirty="0" err="1"/>
              <a:t>borrelia</a:t>
            </a:r>
            <a:r>
              <a:rPr lang="fr-FR" sz="3600" dirty="0"/>
              <a:t>. </a:t>
            </a:r>
          </a:p>
        </p:txBody>
      </p:sp>
    </p:spTree>
    <p:extLst>
      <p:ext uri="{BB962C8B-B14F-4D97-AF65-F5344CB8AC3E}">
        <p14:creationId xmlns:p14="http://schemas.microsoft.com/office/powerpoint/2010/main" val="1292502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B85AAD-246E-4AEA-9C12-6B5EC81E769D}"/>
              </a:ext>
            </a:extLst>
          </p:cNvPr>
          <p:cNvSpPr>
            <a:spLocks noGrp="1"/>
          </p:cNvSpPr>
          <p:nvPr>
            <p:ph type="title"/>
          </p:nvPr>
        </p:nvSpPr>
        <p:spPr/>
        <p:txBody>
          <a:bodyPr/>
          <a:lstStyle/>
          <a:p>
            <a:r>
              <a:rPr lang="fr-FR" dirty="0"/>
              <a:t>Signes et symptômes</a:t>
            </a:r>
          </a:p>
        </p:txBody>
      </p:sp>
      <p:sp>
        <p:nvSpPr>
          <p:cNvPr id="3" name="Espace réservé du contenu 2">
            <a:extLst>
              <a:ext uri="{FF2B5EF4-FFF2-40B4-BE49-F238E27FC236}">
                <a16:creationId xmlns:a16="http://schemas.microsoft.com/office/drawing/2014/main" id="{A3653DB1-69D6-469B-8183-303D5E03A160}"/>
              </a:ext>
            </a:extLst>
          </p:cNvPr>
          <p:cNvSpPr>
            <a:spLocks noGrp="1"/>
          </p:cNvSpPr>
          <p:nvPr>
            <p:ph idx="1"/>
          </p:nvPr>
        </p:nvSpPr>
        <p:spPr>
          <a:xfrm>
            <a:off x="1097280" y="1845733"/>
            <a:ext cx="6679474" cy="4424437"/>
          </a:xfrm>
        </p:spPr>
        <p:txBody>
          <a:bodyPr>
            <a:normAutofit/>
          </a:bodyPr>
          <a:lstStyle/>
          <a:p>
            <a:pPr>
              <a:buFont typeface="Wingdings" panose="05000000000000000000" pitchFamily="2" charset="2"/>
              <a:buChar char="v"/>
            </a:pPr>
            <a:r>
              <a:rPr lang="fr-FR" sz="3600" dirty="0"/>
              <a:t>Asymptomatique en général</a:t>
            </a:r>
          </a:p>
          <a:p>
            <a:pPr>
              <a:buFont typeface="Wingdings" panose="05000000000000000000" pitchFamily="2" charset="2"/>
              <a:buChar char="v"/>
            </a:pPr>
            <a:r>
              <a:rPr lang="fr-FR" sz="3600" dirty="0"/>
              <a:t>Dans les 30 jours qui suivent une piqûre, peut apparaître un érythème migrant, sous la forme d’une plaque rouge et arrondie qui s’étend en cercle autour de la zone piquée puis disparaît en quelques semaines à quelques mois.</a:t>
            </a:r>
          </a:p>
        </p:txBody>
      </p:sp>
      <p:pic>
        <p:nvPicPr>
          <p:cNvPr id="4" name="Image 3">
            <a:extLst>
              <a:ext uri="{FF2B5EF4-FFF2-40B4-BE49-F238E27FC236}">
                <a16:creationId xmlns:a16="http://schemas.microsoft.com/office/drawing/2014/main" id="{2B5B08B4-39A5-4F82-A262-E613EA5BF95A}"/>
              </a:ext>
            </a:extLst>
          </p:cNvPr>
          <p:cNvPicPr>
            <a:picLocks noChangeAspect="1"/>
          </p:cNvPicPr>
          <p:nvPr/>
        </p:nvPicPr>
        <p:blipFill>
          <a:blip r:embed="rId2"/>
          <a:stretch>
            <a:fillRect/>
          </a:stretch>
        </p:blipFill>
        <p:spPr>
          <a:xfrm>
            <a:off x="8429897" y="2681588"/>
            <a:ext cx="2725783" cy="3282297"/>
          </a:xfrm>
          <a:prstGeom prst="rect">
            <a:avLst/>
          </a:prstGeom>
        </p:spPr>
      </p:pic>
    </p:spTree>
    <p:extLst>
      <p:ext uri="{BB962C8B-B14F-4D97-AF65-F5344CB8AC3E}">
        <p14:creationId xmlns:p14="http://schemas.microsoft.com/office/powerpoint/2010/main" val="585277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724DFD-8B9C-4943-8E5B-8FADC6CF0B60}"/>
              </a:ext>
            </a:extLst>
          </p:cNvPr>
          <p:cNvSpPr>
            <a:spLocks noGrp="1"/>
          </p:cNvSpPr>
          <p:nvPr>
            <p:ph type="title"/>
          </p:nvPr>
        </p:nvSpPr>
        <p:spPr/>
        <p:txBody>
          <a:bodyPr/>
          <a:lstStyle/>
          <a:p>
            <a:r>
              <a:rPr lang="fr-FR" dirty="0"/>
              <a:t>Traitement et complications</a:t>
            </a:r>
          </a:p>
        </p:txBody>
      </p:sp>
      <p:sp>
        <p:nvSpPr>
          <p:cNvPr id="3" name="Espace réservé du contenu 2">
            <a:extLst>
              <a:ext uri="{FF2B5EF4-FFF2-40B4-BE49-F238E27FC236}">
                <a16:creationId xmlns:a16="http://schemas.microsoft.com/office/drawing/2014/main" id="{49B7F81D-7435-494B-98C6-4C0255B93D41}"/>
              </a:ext>
            </a:extLst>
          </p:cNvPr>
          <p:cNvSpPr>
            <a:spLocks noGrp="1"/>
          </p:cNvSpPr>
          <p:nvPr>
            <p:ph idx="1"/>
          </p:nvPr>
        </p:nvSpPr>
        <p:spPr>
          <a:xfrm>
            <a:off x="337930" y="1845734"/>
            <a:ext cx="11390244" cy="4574944"/>
          </a:xfrm>
        </p:spPr>
        <p:txBody>
          <a:bodyPr>
            <a:normAutofit fontScale="92500"/>
          </a:bodyPr>
          <a:lstStyle/>
          <a:p>
            <a:r>
              <a:rPr lang="fr-FR" sz="2400" dirty="0"/>
              <a:t>La Haute Autorité de santé a publié en 2018 des recommandations de bonne pratique, concernant le diagnostic et le traitement des principales maladies transmissibles par des tiques.</a:t>
            </a:r>
          </a:p>
          <a:p>
            <a:r>
              <a:rPr lang="fr-FR" sz="2400" dirty="0"/>
              <a:t>– En l’absence de symptôme, il n’y a pas lieu de traiter ou de pratiquer des examens biologiques.</a:t>
            </a:r>
          </a:p>
          <a:p>
            <a:r>
              <a:rPr lang="fr-FR" sz="2400" dirty="0"/>
              <a:t>– Il n’y a pas de traitement systématique après une piqûre de tique. Si un érythème migrant apparait, il devra être traité par antibiotiques pendant 14 jours, sans nécessiter d’examen complémentaire. Les autres manifestations cliniques nécessitent un bilan biologique et un traitement adapté.</a:t>
            </a:r>
          </a:p>
          <a:p>
            <a:r>
              <a:rPr lang="fr-FR" sz="2400" dirty="0"/>
              <a:t>– Le traitement antibiotique recommandé ne dépasse jamais 28 jours, sauf dans le cadre d’un protocole de recherche défini par un centre spécialisé désigné par le ministère.</a:t>
            </a:r>
          </a:p>
          <a:p>
            <a:r>
              <a:rPr lang="fr-FR" sz="2400" b="1" dirty="0">
                <a:solidFill>
                  <a:srgbClr val="0070C0"/>
                </a:solidFill>
              </a:rPr>
              <a:t>-</a:t>
            </a:r>
            <a:r>
              <a:rPr lang="fr-FR" b="1" dirty="0">
                <a:solidFill>
                  <a:srgbClr val="0070C0"/>
                </a:solidFill>
              </a:rPr>
              <a:t>Si la maladie n’est pas traitée à un stade précoce, des complications neurologiques, articulaires, cardiaques ou cutanées peuvent survenir.</a:t>
            </a:r>
            <a:endParaRPr lang="fr-FR" sz="2400" b="1" dirty="0">
              <a:solidFill>
                <a:srgbClr val="0070C0"/>
              </a:solidFill>
            </a:endParaRPr>
          </a:p>
          <a:p>
            <a:endParaRPr lang="fr-FR" dirty="0"/>
          </a:p>
        </p:txBody>
      </p:sp>
    </p:spTree>
    <p:extLst>
      <p:ext uri="{BB962C8B-B14F-4D97-AF65-F5344CB8AC3E}">
        <p14:creationId xmlns:p14="http://schemas.microsoft.com/office/powerpoint/2010/main" val="2347132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12C8BC-A2E4-4875-AD3F-5C41CDCE77AD}"/>
              </a:ext>
            </a:extLst>
          </p:cNvPr>
          <p:cNvSpPr>
            <a:spLocks noGrp="1"/>
          </p:cNvSpPr>
          <p:nvPr>
            <p:ph type="title"/>
          </p:nvPr>
        </p:nvSpPr>
        <p:spPr/>
        <p:txBody>
          <a:bodyPr/>
          <a:lstStyle/>
          <a:p>
            <a:r>
              <a:rPr lang="fr-FR" dirty="0"/>
              <a:t>Prévention</a:t>
            </a:r>
          </a:p>
        </p:txBody>
      </p:sp>
      <p:sp>
        <p:nvSpPr>
          <p:cNvPr id="3" name="Espace réservé du contenu 2">
            <a:extLst>
              <a:ext uri="{FF2B5EF4-FFF2-40B4-BE49-F238E27FC236}">
                <a16:creationId xmlns:a16="http://schemas.microsoft.com/office/drawing/2014/main" id="{88E7C754-101E-4914-BD75-6A3AA13C1EE1}"/>
              </a:ext>
            </a:extLst>
          </p:cNvPr>
          <p:cNvSpPr>
            <a:spLocks noGrp="1"/>
          </p:cNvSpPr>
          <p:nvPr>
            <p:ph idx="1"/>
          </p:nvPr>
        </p:nvSpPr>
        <p:spPr/>
        <p:txBody>
          <a:bodyPr/>
          <a:lstStyle/>
          <a:p>
            <a:r>
              <a:rPr lang="fr-FR" sz="3200" dirty="0"/>
              <a:t>Les contaminations humaines sont plus fréquentes à la période d’activité maximale des tiques, en France entre le début du printemps et la fin de l’automne. </a:t>
            </a:r>
          </a:p>
          <a:p>
            <a:r>
              <a:rPr lang="fr-FR" sz="3200" dirty="0"/>
              <a:t>Les piqûres de tique peuvent survenir en forêt, mais aussi dans des prairies ou des jardins, publics ou privés. </a:t>
            </a:r>
          </a:p>
          <a:p>
            <a:r>
              <a:rPr lang="fr-FR" sz="3200" dirty="0"/>
              <a:t>Il faut préférer les sentiers bien entretenus ainsi que les endroits et éviter les hautes herbes.</a:t>
            </a:r>
          </a:p>
          <a:p>
            <a:endParaRPr lang="fr-FR" dirty="0"/>
          </a:p>
        </p:txBody>
      </p:sp>
    </p:spTree>
    <p:extLst>
      <p:ext uri="{BB962C8B-B14F-4D97-AF65-F5344CB8AC3E}">
        <p14:creationId xmlns:p14="http://schemas.microsoft.com/office/powerpoint/2010/main" val="3101427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086734-8B82-4E1A-A35C-7F8294836D16}"/>
              </a:ext>
            </a:extLst>
          </p:cNvPr>
          <p:cNvSpPr>
            <a:spLocks noGrp="1"/>
          </p:cNvSpPr>
          <p:nvPr>
            <p:ph type="title"/>
          </p:nvPr>
        </p:nvSpPr>
        <p:spPr/>
        <p:txBody>
          <a:bodyPr/>
          <a:lstStyle/>
          <a:p>
            <a:r>
              <a:rPr lang="fr-FR" dirty="0"/>
              <a:t>Prévention suite</a:t>
            </a:r>
          </a:p>
        </p:txBody>
      </p:sp>
      <p:sp>
        <p:nvSpPr>
          <p:cNvPr id="3" name="Espace réservé du contenu 2">
            <a:extLst>
              <a:ext uri="{FF2B5EF4-FFF2-40B4-BE49-F238E27FC236}">
                <a16:creationId xmlns:a16="http://schemas.microsoft.com/office/drawing/2014/main" id="{8EC06008-DED1-4982-9B79-BDDAD0AC79A5}"/>
              </a:ext>
            </a:extLst>
          </p:cNvPr>
          <p:cNvSpPr>
            <a:spLocks noGrp="1"/>
          </p:cNvSpPr>
          <p:nvPr>
            <p:ph idx="1"/>
          </p:nvPr>
        </p:nvSpPr>
        <p:spPr>
          <a:xfrm>
            <a:off x="556591" y="1737360"/>
            <a:ext cx="11350487" cy="4643562"/>
          </a:xfrm>
        </p:spPr>
        <p:txBody>
          <a:bodyPr>
            <a:normAutofit lnSpcReduction="10000"/>
          </a:bodyPr>
          <a:lstStyle/>
          <a:p>
            <a:r>
              <a:rPr lang="fr-FR" sz="2400" b="1" dirty="0"/>
              <a:t>–</a:t>
            </a:r>
            <a:r>
              <a:rPr lang="fr-FR" sz="2400" dirty="0"/>
              <a:t> </a:t>
            </a:r>
            <a:r>
              <a:rPr lang="fr-FR" sz="2400" b="1" dirty="0"/>
              <a:t>Avant une activité en nature :</a:t>
            </a:r>
            <a:br>
              <a:rPr lang="fr-FR" sz="2400" dirty="0"/>
            </a:br>
            <a:r>
              <a:rPr lang="fr-FR" sz="2400" dirty="0"/>
              <a:t>Je couvre mes bras et mes jambes avec des vêtements longs. J’utilise un répulsif en respectant le mode d’emploi (pour les enfants, les femmes enceintes…) ;</a:t>
            </a:r>
          </a:p>
          <a:p>
            <a:r>
              <a:rPr lang="fr-FR" sz="2400" b="1" dirty="0"/>
              <a:t>–</a:t>
            </a:r>
            <a:r>
              <a:rPr lang="fr-FR" sz="2400" dirty="0"/>
              <a:t> </a:t>
            </a:r>
            <a:r>
              <a:rPr lang="fr-FR" sz="2400" b="1" dirty="0"/>
              <a:t>En balade dans la nature ou au jardin :</a:t>
            </a:r>
            <a:br>
              <a:rPr lang="fr-FR" sz="2400" dirty="0"/>
            </a:br>
            <a:r>
              <a:rPr lang="fr-FR" sz="2400" dirty="0"/>
              <a:t>Je reste sur le sentier et j’évite les hautes herbes. Pour un pique-nique, je peux utiliser une couverture claire étendue sur le sol ;</a:t>
            </a:r>
          </a:p>
          <a:p>
            <a:r>
              <a:rPr lang="fr-FR" sz="2400" b="1" dirty="0"/>
              <a:t>–</a:t>
            </a:r>
            <a:r>
              <a:rPr lang="fr-FR" sz="2400" dirty="0"/>
              <a:t> </a:t>
            </a:r>
            <a:r>
              <a:rPr lang="fr-FR" sz="2400" b="1" dirty="0"/>
              <a:t>Après une activité en nature :</a:t>
            </a:r>
            <a:br>
              <a:rPr lang="fr-FR" sz="2400" dirty="0"/>
            </a:br>
            <a:r>
              <a:rPr lang="fr-FR" sz="2400" dirty="0"/>
              <a:t>J’inspecte soigneusement mon corps, plusieurs jours de suite. J’inspecte aussi mes animaux de compagnie ;</a:t>
            </a:r>
          </a:p>
          <a:p>
            <a:r>
              <a:rPr lang="fr-FR" sz="2400" b="1" dirty="0"/>
              <a:t>–</a:t>
            </a:r>
            <a:r>
              <a:rPr lang="fr-FR" sz="2400" dirty="0"/>
              <a:t> </a:t>
            </a:r>
            <a:r>
              <a:rPr lang="fr-FR" sz="2400" b="1" dirty="0"/>
              <a:t>Après avoir été piqué par une tique : </a:t>
            </a:r>
            <a:br>
              <a:rPr lang="fr-FR" sz="2400" dirty="0"/>
            </a:br>
            <a:r>
              <a:rPr lang="fr-FR" sz="2400" dirty="0"/>
              <a:t>J’enlève rapidement la tique à l’aide d’un tire-tique, puis je désinfecte. Pendant un mois je surveille la zone piquée. Si une plaque rouge et ronde s’étend en cercle à partir de la zone de piqûre, je dois consulter un médecin rapidement.</a:t>
            </a:r>
          </a:p>
          <a:p>
            <a:endParaRPr lang="fr-FR" dirty="0"/>
          </a:p>
        </p:txBody>
      </p:sp>
    </p:spTree>
    <p:extLst>
      <p:ext uri="{BB962C8B-B14F-4D97-AF65-F5344CB8AC3E}">
        <p14:creationId xmlns:p14="http://schemas.microsoft.com/office/powerpoint/2010/main" val="945318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7B420F1-B268-4E05-8EAA-929CB3020BAF}"/>
              </a:ext>
            </a:extLst>
          </p:cNvPr>
          <p:cNvSpPr>
            <a:spLocks noGrp="1"/>
          </p:cNvSpPr>
          <p:nvPr>
            <p:ph type="title"/>
          </p:nvPr>
        </p:nvSpPr>
        <p:spPr>
          <a:xfrm>
            <a:off x="2965837" y="1757594"/>
            <a:ext cx="6794389" cy="1450757"/>
          </a:xfrm>
        </p:spPr>
        <p:txBody>
          <a:bodyPr>
            <a:normAutofit/>
          </a:bodyPr>
          <a:lstStyle/>
          <a:p>
            <a:r>
              <a:rPr lang="fr-FR" sz="6000" dirty="0"/>
              <a:t>Les hépatites virales</a:t>
            </a:r>
          </a:p>
        </p:txBody>
      </p:sp>
      <p:pic>
        <p:nvPicPr>
          <p:cNvPr id="5" name="Image 4">
            <a:extLst>
              <a:ext uri="{FF2B5EF4-FFF2-40B4-BE49-F238E27FC236}">
                <a16:creationId xmlns:a16="http://schemas.microsoft.com/office/drawing/2014/main" id="{13E31C71-4B2D-42B6-BD70-732ADB545503}"/>
              </a:ext>
            </a:extLst>
          </p:cNvPr>
          <p:cNvPicPr>
            <a:picLocks noChangeAspect="1"/>
          </p:cNvPicPr>
          <p:nvPr/>
        </p:nvPicPr>
        <p:blipFill>
          <a:blip r:embed="rId2"/>
          <a:stretch>
            <a:fillRect/>
          </a:stretch>
        </p:blipFill>
        <p:spPr>
          <a:xfrm>
            <a:off x="9473315" y="471487"/>
            <a:ext cx="1550215" cy="840478"/>
          </a:xfrm>
          <a:prstGeom prst="rect">
            <a:avLst/>
          </a:prstGeom>
        </p:spPr>
      </p:pic>
    </p:spTree>
    <p:extLst>
      <p:ext uri="{BB962C8B-B14F-4D97-AF65-F5344CB8AC3E}">
        <p14:creationId xmlns:p14="http://schemas.microsoft.com/office/powerpoint/2010/main" val="3408074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ECC759CA-B953-494F-9FD7-7A55939F77AC}"/>
              </a:ext>
            </a:extLst>
          </p:cNvPr>
          <p:cNvSpPr>
            <a:spLocks noGrp="1"/>
          </p:cNvSpPr>
          <p:nvPr>
            <p:ph type="title"/>
          </p:nvPr>
        </p:nvSpPr>
        <p:spPr>
          <a:xfrm>
            <a:off x="1066800" y="1717838"/>
            <a:ext cx="10058400" cy="1450757"/>
          </a:xfrm>
        </p:spPr>
        <p:txBody>
          <a:bodyPr/>
          <a:lstStyle/>
          <a:p>
            <a:r>
              <a:rPr lang="fr-FR" dirty="0"/>
              <a:t>L’hépatite A</a:t>
            </a:r>
          </a:p>
        </p:txBody>
      </p:sp>
      <p:pic>
        <p:nvPicPr>
          <p:cNvPr id="2" name="Image 1">
            <a:extLst>
              <a:ext uri="{FF2B5EF4-FFF2-40B4-BE49-F238E27FC236}">
                <a16:creationId xmlns:a16="http://schemas.microsoft.com/office/drawing/2014/main" id="{712FEBAE-968D-4BCD-9D0B-3BC8173492F4}"/>
              </a:ext>
            </a:extLst>
          </p:cNvPr>
          <p:cNvPicPr>
            <a:picLocks noChangeAspect="1"/>
          </p:cNvPicPr>
          <p:nvPr/>
        </p:nvPicPr>
        <p:blipFill>
          <a:blip r:embed="rId2"/>
          <a:stretch>
            <a:fillRect/>
          </a:stretch>
        </p:blipFill>
        <p:spPr>
          <a:xfrm>
            <a:off x="10563360" y="660491"/>
            <a:ext cx="714375" cy="590550"/>
          </a:xfrm>
          <a:prstGeom prst="rect">
            <a:avLst/>
          </a:prstGeom>
        </p:spPr>
      </p:pic>
    </p:spTree>
    <p:extLst>
      <p:ext uri="{BB962C8B-B14F-4D97-AF65-F5344CB8AC3E}">
        <p14:creationId xmlns:p14="http://schemas.microsoft.com/office/powerpoint/2010/main" val="1614024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D4DE1E-F305-4238-9686-551FD5E3A512}"/>
              </a:ext>
            </a:extLst>
          </p:cNvPr>
          <p:cNvSpPr>
            <a:spLocks noGrp="1"/>
          </p:cNvSpPr>
          <p:nvPr>
            <p:ph type="title"/>
          </p:nvPr>
        </p:nvSpPr>
        <p:spPr/>
        <p:txBody>
          <a:bodyPr/>
          <a:lstStyle/>
          <a:p>
            <a:r>
              <a:rPr lang="fr-FR" dirty="0"/>
              <a:t>Définition</a:t>
            </a:r>
          </a:p>
        </p:txBody>
      </p:sp>
      <p:sp>
        <p:nvSpPr>
          <p:cNvPr id="3" name="Espace réservé du contenu 2">
            <a:extLst>
              <a:ext uri="{FF2B5EF4-FFF2-40B4-BE49-F238E27FC236}">
                <a16:creationId xmlns:a16="http://schemas.microsoft.com/office/drawing/2014/main" id="{69B1424F-6727-452F-8497-B2B9F176C4D0}"/>
              </a:ext>
            </a:extLst>
          </p:cNvPr>
          <p:cNvSpPr>
            <a:spLocks noGrp="1"/>
          </p:cNvSpPr>
          <p:nvPr>
            <p:ph idx="1"/>
          </p:nvPr>
        </p:nvSpPr>
        <p:spPr/>
        <p:txBody>
          <a:bodyPr>
            <a:normAutofit/>
          </a:bodyPr>
          <a:lstStyle/>
          <a:p>
            <a:r>
              <a:rPr lang="fr-FR" sz="3200" dirty="0"/>
              <a:t>L’hépatite A est une maladie infectieuse aigüe du foie, provoquée par un virus (VHA). </a:t>
            </a:r>
          </a:p>
          <a:p>
            <a:r>
              <a:rPr lang="fr-FR" sz="3200" dirty="0"/>
              <a:t>Elle se distingue de l’hépatite B ou C notamment par ses modes de transmission et le fait que la maladie ne devient jamais chronique.</a:t>
            </a:r>
          </a:p>
        </p:txBody>
      </p:sp>
    </p:spTree>
    <p:extLst>
      <p:ext uri="{BB962C8B-B14F-4D97-AF65-F5344CB8AC3E}">
        <p14:creationId xmlns:p14="http://schemas.microsoft.com/office/powerpoint/2010/main" val="1405372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EE3D8F-753E-4F94-BEC7-C555BE7D060F}"/>
              </a:ext>
            </a:extLst>
          </p:cNvPr>
          <p:cNvSpPr>
            <a:spLocks noGrp="1"/>
          </p:cNvSpPr>
          <p:nvPr>
            <p:ph type="title"/>
          </p:nvPr>
        </p:nvSpPr>
        <p:spPr/>
        <p:txBody>
          <a:bodyPr/>
          <a:lstStyle/>
          <a:p>
            <a:r>
              <a:rPr lang="fr-FR" dirty="0"/>
              <a:t>Transmission</a:t>
            </a:r>
          </a:p>
        </p:txBody>
      </p:sp>
      <p:sp>
        <p:nvSpPr>
          <p:cNvPr id="3" name="Espace réservé du contenu 2">
            <a:extLst>
              <a:ext uri="{FF2B5EF4-FFF2-40B4-BE49-F238E27FC236}">
                <a16:creationId xmlns:a16="http://schemas.microsoft.com/office/drawing/2014/main" id="{1607992B-ECEF-4A0D-B925-BDE702B3F572}"/>
              </a:ext>
            </a:extLst>
          </p:cNvPr>
          <p:cNvSpPr>
            <a:spLocks noGrp="1"/>
          </p:cNvSpPr>
          <p:nvPr>
            <p:ph idx="1"/>
          </p:nvPr>
        </p:nvSpPr>
        <p:spPr>
          <a:xfrm>
            <a:off x="139148" y="1845733"/>
            <a:ext cx="6871252" cy="4475553"/>
          </a:xfrm>
        </p:spPr>
        <p:txBody>
          <a:bodyPr>
            <a:normAutofit fontScale="85000" lnSpcReduction="10000"/>
          </a:bodyPr>
          <a:lstStyle/>
          <a:p>
            <a:r>
              <a:rPr lang="fr-FR" sz="2800" dirty="0"/>
              <a:t>Elle se transmet principalement par voie </a:t>
            </a:r>
            <a:r>
              <a:rPr lang="fr-FR" sz="2800" dirty="0" err="1"/>
              <a:t>féco</a:t>
            </a:r>
            <a:r>
              <a:rPr lang="fr-FR" sz="2800" dirty="0"/>
              <a:t>-orale ou alimentaire</a:t>
            </a:r>
          </a:p>
          <a:p>
            <a:r>
              <a:rPr lang="fr-FR" sz="2800" dirty="0"/>
              <a:t>Le virus est excrété dans les selles des personnes contaminées et est très résistant dans le milieu extérieur. De ce fait, le principal mode de transmission est interhumain : c’est-à-dire qu’une personne non immunisée ingère quelque chose qui a été contaminé par les selles d’une personne infectée par le VHA.</a:t>
            </a:r>
          </a:p>
          <a:p>
            <a:r>
              <a:rPr lang="fr-FR" sz="2800" dirty="0"/>
              <a:t>Ce mode de transmission est favorisé par de mauvaises conditions d’assainissement et par une hygiène individuelle ou collective insuffisante. </a:t>
            </a:r>
          </a:p>
          <a:p>
            <a:r>
              <a:rPr lang="fr-FR" sz="2800" dirty="0"/>
              <a:t>Le non-respect des règles d’hygiène de base se traduit surtout par l’absence de lavages réguliers des mains,</a:t>
            </a:r>
          </a:p>
        </p:txBody>
      </p:sp>
      <p:pic>
        <p:nvPicPr>
          <p:cNvPr id="4" name="Image 3">
            <a:extLst>
              <a:ext uri="{FF2B5EF4-FFF2-40B4-BE49-F238E27FC236}">
                <a16:creationId xmlns:a16="http://schemas.microsoft.com/office/drawing/2014/main" id="{2230D33F-0CC2-40DE-81DD-AB5439ABB9DA}"/>
              </a:ext>
            </a:extLst>
          </p:cNvPr>
          <p:cNvPicPr>
            <a:picLocks noChangeAspect="1"/>
          </p:cNvPicPr>
          <p:nvPr/>
        </p:nvPicPr>
        <p:blipFill>
          <a:blip r:embed="rId2"/>
          <a:stretch>
            <a:fillRect/>
          </a:stretch>
        </p:blipFill>
        <p:spPr>
          <a:xfrm>
            <a:off x="7158446" y="2081348"/>
            <a:ext cx="4824548" cy="3618411"/>
          </a:xfrm>
          <a:prstGeom prst="rect">
            <a:avLst/>
          </a:prstGeom>
        </p:spPr>
      </p:pic>
    </p:spTree>
    <p:extLst>
      <p:ext uri="{BB962C8B-B14F-4D97-AF65-F5344CB8AC3E}">
        <p14:creationId xmlns:p14="http://schemas.microsoft.com/office/powerpoint/2010/main" val="1891657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EE4E2B-1978-4895-8B84-0B8767D94E70}"/>
              </a:ext>
            </a:extLst>
          </p:cNvPr>
          <p:cNvSpPr>
            <a:spLocks noGrp="1"/>
          </p:cNvSpPr>
          <p:nvPr>
            <p:ph type="title"/>
          </p:nvPr>
        </p:nvSpPr>
        <p:spPr/>
        <p:txBody>
          <a:bodyPr/>
          <a:lstStyle/>
          <a:p>
            <a:r>
              <a:rPr lang="fr-FR" dirty="0"/>
              <a:t>Contamination</a:t>
            </a:r>
          </a:p>
        </p:txBody>
      </p:sp>
      <p:sp>
        <p:nvSpPr>
          <p:cNvPr id="3" name="Espace réservé du contenu 2">
            <a:extLst>
              <a:ext uri="{FF2B5EF4-FFF2-40B4-BE49-F238E27FC236}">
                <a16:creationId xmlns:a16="http://schemas.microsoft.com/office/drawing/2014/main" id="{D0FE0342-4B7D-40A5-B28D-A267F85D45E3}"/>
              </a:ext>
            </a:extLst>
          </p:cNvPr>
          <p:cNvSpPr>
            <a:spLocks noGrp="1"/>
          </p:cNvSpPr>
          <p:nvPr>
            <p:ph idx="1"/>
          </p:nvPr>
        </p:nvSpPr>
        <p:spPr>
          <a:xfrm>
            <a:off x="735496" y="1845734"/>
            <a:ext cx="10420184" cy="4023360"/>
          </a:xfrm>
        </p:spPr>
        <p:txBody>
          <a:bodyPr>
            <a:normAutofit/>
          </a:bodyPr>
          <a:lstStyle/>
          <a:p>
            <a:r>
              <a:rPr lang="fr-FR" sz="2800" dirty="0"/>
              <a:t>La contamination indirecte d’origine alimentaire, plus rare en France, peut être responsable d’importantes épidémies dans les pays où les conditions sanitaires ne sont pas optimales. </a:t>
            </a:r>
          </a:p>
          <a:p>
            <a:r>
              <a:rPr lang="fr-FR" sz="2800" dirty="0"/>
              <a:t>Les produits mis en cause lors de ces épidémies sont des eaux ou des aliments contaminés par des déjections humaines (mollusques et crustacés crus ou insuffisamment cuits provenant d’eaux contaminées, légumes consommés crus, non lavés ou lavés avec de l’eau contaminée, salades et fruits non pelés) ou des aliments contaminés directement lors de leur préparation par une personne infectée.</a:t>
            </a:r>
          </a:p>
        </p:txBody>
      </p:sp>
    </p:spTree>
    <p:extLst>
      <p:ext uri="{BB962C8B-B14F-4D97-AF65-F5344CB8AC3E}">
        <p14:creationId xmlns:p14="http://schemas.microsoft.com/office/powerpoint/2010/main" val="5751516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25EC6A-8DC4-461F-9170-4E8064E90497}"/>
              </a:ext>
            </a:extLst>
          </p:cNvPr>
          <p:cNvSpPr>
            <a:spLocks noGrp="1"/>
          </p:cNvSpPr>
          <p:nvPr>
            <p:ph type="title"/>
          </p:nvPr>
        </p:nvSpPr>
        <p:spPr/>
        <p:txBody>
          <a:bodyPr/>
          <a:lstStyle/>
          <a:p>
            <a:r>
              <a:rPr lang="fr-FR" dirty="0"/>
              <a:t>Signes et symptômes</a:t>
            </a:r>
          </a:p>
        </p:txBody>
      </p:sp>
      <p:sp>
        <p:nvSpPr>
          <p:cNvPr id="3" name="Espace réservé du contenu 2">
            <a:extLst>
              <a:ext uri="{FF2B5EF4-FFF2-40B4-BE49-F238E27FC236}">
                <a16:creationId xmlns:a16="http://schemas.microsoft.com/office/drawing/2014/main" id="{6A4A7CDD-1AA6-4E58-B0C5-222E4DB40D11}"/>
              </a:ext>
            </a:extLst>
          </p:cNvPr>
          <p:cNvSpPr>
            <a:spLocks noGrp="1"/>
          </p:cNvSpPr>
          <p:nvPr>
            <p:ph idx="1"/>
          </p:nvPr>
        </p:nvSpPr>
        <p:spPr>
          <a:xfrm>
            <a:off x="318052" y="1845734"/>
            <a:ext cx="5211891" cy="4535188"/>
          </a:xfrm>
        </p:spPr>
        <p:txBody>
          <a:bodyPr>
            <a:normAutofit fontScale="77500" lnSpcReduction="20000"/>
          </a:bodyPr>
          <a:lstStyle/>
          <a:p>
            <a:r>
              <a:rPr lang="fr-FR" sz="2800" dirty="0"/>
              <a:t>Après une incubation de 15 à 50 jours (moyenne 30 jours), l’hépatite A se manifeste par :</a:t>
            </a:r>
          </a:p>
          <a:p>
            <a:r>
              <a:rPr lang="fr-FR" sz="2800" dirty="0"/>
              <a:t>- une fièvre, urines foncées</a:t>
            </a:r>
          </a:p>
          <a:p>
            <a:r>
              <a:rPr lang="fr-FR" sz="2800" dirty="0"/>
              <a:t>- une fatigue importante accompagnée de nausées, vomissements</a:t>
            </a:r>
          </a:p>
          <a:p>
            <a:r>
              <a:rPr lang="fr-FR" sz="2800" dirty="0"/>
              <a:t>-  de douleurs abdominales suivies d’une jaunisse. </a:t>
            </a:r>
          </a:p>
          <a:p>
            <a:r>
              <a:rPr lang="fr-FR" sz="2800" dirty="0"/>
              <a:t>La jaunisse ou ictère se caractérise par la coloration jaune de la peau et des muqueuses qui peut n’être visible, au début de la maladie, qu’au niveau du blanc de l’œil.</a:t>
            </a:r>
          </a:p>
          <a:p>
            <a:r>
              <a:rPr lang="fr-FR" sz="2800" dirty="0"/>
              <a:t>L’évolution de la maladie est généralement bénigne.</a:t>
            </a:r>
          </a:p>
        </p:txBody>
      </p:sp>
      <p:pic>
        <p:nvPicPr>
          <p:cNvPr id="4" name="Image 3">
            <a:extLst>
              <a:ext uri="{FF2B5EF4-FFF2-40B4-BE49-F238E27FC236}">
                <a16:creationId xmlns:a16="http://schemas.microsoft.com/office/drawing/2014/main" id="{DEF78D97-21CF-47C4-9726-B24422287D39}"/>
              </a:ext>
            </a:extLst>
          </p:cNvPr>
          <p:cNvPicPr>
            <a:picLocks noChangeAspect="1"/>
          </p:cNvPicPr>
          <p:nvPr/>
        </p:nvPicPr>
        <p:blipFill>
          <a:blip r:embed="rId2"/>
          <a:stretch>
            <a:fillRect/>
          </a:stretch>
        </p:blipFill>
        <p:spPr>
          <a:xfrm>
            <a:off x="5529943" y="2211976"/>
            <a:ext cx="6523317" cy="3437425"/>
          </a:xfrm>
          <a:prstGeom prst="rect">
            <a:avLst/>
          </a:prstGeom>
        </p:spPr>
      </p:pic>
    </p:spTree>
    <p:extLst>
      <p:ext uri="{BB962C8B-B14F-4D97-AF65-F5344CB8AC3E}">
        <p14:creationId xmlns:p14="http://schemas.microsoft.com/office/powerpoint/2010/main" val="39992804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44FAA5-3E81-4D7B-9A7A-EA69B3827C08}"/>
              </a:ext>
            </a:extLst>
          </p:cNvPr>
          <p:cNvSpPr>
            <a:spLocks noGrp="1"/>
          </p:cNvSpPr>
          <p:nvPr>
            <p:ph type="title"/>
          </p:nvPr>
        </p:nvSpPr>
        <p:spPr/>
        <p:txBody>
          <a:bodyPr/>
          <a:lstStyle/>
          <a:p>
            <a:r>
              <a:rPr lang="fr-FR" dirty="0"/>
              <a:t>Traitement</a:t>
            </a:r>
          </a:p>
        </p:txBody>
      </p:sp>
      <p:sp>
        <p:nvSpPr>
          <p:cNvPr id="3" name="Espace réservé du contenu 2">
            <a:extLst>
              <a:ext uri="{FF2B5EF4-FFF2-40B4-BE49-F238E27FC236}">
                <a16:creationId xmlns:a16="http://schemas.microsoft.com/office/drawing/2014/main" id="{95449DFB-B864-4866-8DFC-5A181C5CE289}"/>
              </a:ext>
            </a:extLst>
          </p:cNvPr>
          <p:cNvSpPr>
            <a:spLocks noGrp="1"/>
          </p:cNvSpPr>
          <p:nvPr>
            <p:ph idx="1"/>
          </p:nvPr>
        </p:nvSpPr>
        <p:spPr/>
        <p:txBody>
          <a:bodyPr/>
          <a:lstStyle/>
          <a:p>
            <a:r>
              <a:rPr lang="fr-FR" sz="2800" dirty="0"/>
              <a:t>Il n’existe pas de traitement spécifique de l’hépatite A. La disparition des symptômes de la maladie peut prendre plusieurs semaines. Seules des mesures de prévention, dont la vaccination, permettent d’éviter d’attraper l’hépatite A.</a:t>
            </a:r>
          </a:p>
          <a:p>
            <a:endParaRPr lang="fr-FR" dirty="0"/>
          </a:p>
        </p:txBody>
      </p:sp>
    </p:spTree>
    <p:extLst>
      <p:ext uri="{BB962C8B-B14F-4D97-AF65-F5344CB8AC3E}">
        <p14:creationId xmlns:p14="http://schemas.microsoft.com/office/powerpoint/2010/main" val="4189822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2C9240-0413-4A39-BA71-05053F5FC2E3}"/>
              </a:ext>
            </a:extLst>
          </p:cNvPr>
          <p:cNvSpPr>
            <a:spLocks noGrp="1"/>
          </p:cNvSpPr>
          <p:nvPr>
            <p:ph type="title"/>
          </p:nvPr>
        </p:nvSpPr>
        <p:spPr/>
        <p:txBody>
          <a:bodyPr/>
          <a:lstStyle/>
          <a:p>
            <a:r>
              <a:rPr lang="fr-FR" dirty="0"/>
              <a:t>Prévention</a:t>
            </a:r>
          </a:p>
        </p:txBody>
      </p:sp>
      <p:sp>
        <p:nvSpPr>
          <p:cNvPr id="3" name="Espace réservé du contenu 2">
            <a:extLst>
              <a:ext uri="{FF2B5EF4-FFF2-40B4-BE49-F238E27FC236}">
                <a16:creationId xmlns:a16="http://schemas.microsoft.com/office/drawing/2014/main" id="{A9500115-FFE3-4FA2-BF67-6809969598D8}"/>
              </a:ext>
            </a:extLst>
          </p:cNvPr>
          <p:cNvSpPr>
            <a:spLocks noGrp="1"/>
          </p:cNvSpPr>
          <p:nvPr>
            <p:ph idx="1"/>
          </p:nvPr>
        </p:nvSpPr>
        <p:spPr>
          <a:xfrm>
            <a:off x="596348" y="1845734"/>
            <a:ext cx="11595652" cy="4376162"/>
          </a:xfrm>
        </p:spPr>
        <p:txBody>
          <a:bodyPr>
            <a:normAutofit/>
          </a:bodyPr>
          <a:lstStyle/>
          <a:p>
            <a:r>
              <a:rPr lang="fr-FR" sz="2400" dirty="0"/>
              <a:t>La prévention de l’hépatite A repose sur l’assainissement de l’environnement, le respect des mesures d’hygiène personnelle et collective, en particulier l’hygiène des mains, et la vaccination.</a:t>
            </a:r>
          </a:p>
          <a:p>
            <a:r>
              <a:rPr lang="fr-FR" sz="2400" dirty="0"/>
              <a:t>– L’assainissement comprend l’installation du tout-à-l’égout, de l’eau courante et potable au robinet, le contrôle des eaux de boissons ou de baignade, la surveillance des aliments consommés crus, etc.</a:t>
            </a:r>
          </a:p>
          <a:p>
            <a:r>
              <a:rPr lang="fr-FR" sz="2400" dirty="0"/>
              <a:t>– La transmission interhumaine de l’hépatite A peut-être prévenue en respectant quelques simples règles d’hygiène : se laver les mains après être allé aux toilettes, après avoir changé la couche d’un bébé, avant de préparer les repas, avant de manger et de donner à manger aux enfants, etc. Les personnes infectées par le virus de l’hépatite A doivent respecter scrupuleusement ces règles d’hygiène, afin de ne pas contaminer leur entourage.</a:t>
            </a:r>
          </a:p>
          <a:p>
            <a:endParaRPr lang="fr-FR" dirty="0"/>
          </a:p>
        </p:txBody>
      </p:sp>
    </p:spTree>
    <p:extLst>
      <p:ext uri="{BB962C8B-B14F-4D97-AF65-F5344CB8AC3E}">
        <p14:creationId xmlns:p14="http://schemas.microsoft.com/office/powerpoint/2010/main" val="364081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2C9240-0413-4A39-BA71-05053F5FC2E3}"/>
              </a:ext>
            </a:extLst>
          </p:cNvPr>
          <p:cNvSpPr>
            <a:spLocks noGrp="1"/>
          </p:cNvSpPr>
          <p:nvPr>
            <p:ph type="title"/>
          </p:nvPr>
        </p:nvSpPr>
        <p:spPr/>
        <p:txBody>
          <a:bodyPr/>
          <a:lstStyle/>
          <a:p>
            <a:r>
              <a:rPr lang="fr-FR" dirty="0"/>
              <a:t>Prévention</a:t>
            </a:r>
          </a:p>
        </p:txBody>
      </p:sp>
      <p:sp>
        <p:nvSpPr>
          <p:cNvPr id="3" name="Espace réservé du contenu 2">
            <a:extLst>
              <a:ext uri="{FF2B5EF4-FFF2-40B4-BE49-F238E27FC236}">
                <a16:creationId xmlns:a16="http://schemas.microsoft.com/office/drawing/2014/main" id="{A9500115-FFE3-4FA2-BF67-6809969598D8}"/>
              </a:ext>
            </a:extLst>
          </p:cNvPr>
          <p:cNvSpPr>
            <a:spLocks noGrp="1"/>
          </p:cNvSpPr>
          <p:nvPr>
            <p:ph idx="1"/>
          </p:nvPr>
        </p:nvSpPr>
        <p:spPr/>
        <p:txBody>
          <a:bodyPr>
            <a:normAutofit/>
          </a:bodyPr>
          <a:lstStyle/>
          <a:p>
            <a:r>
              <a:rPr lang="fr-FR" sz="2400" dirty="0"/>
              <a:t>– La vaccination contre l’hépatite A est particulièrement efficace et bien tolérée. Elle confère une protection pendant une durée de 10 à 20 ans. La vaccination peut être pratiquée à partir de l’âge de 1 an. La vaccination consiste en une injection intramusculaire suivie d’un rappel entre six mois et un an après cette première injection.</a:t>
            </a:r>
          </a:p>
          <a:p>
            <a:r>
              <a:rPr lang="fr-FR" sz="2400" dirty="0"/>
              <a:t>– Il est recommandé aux voyageurs se rendant dans des pays à faible niveau d’hygiène ou en région endémique de consommer uniquement des fruits et légumes cuits ou pelés (pas de crudités par exemple) et de ne pas boire d’eau susceptible d’être contaminée (consommer de l’eau en bouteille). Les coquillages insuffisamment cuits sont également susceptibles de transmettre le virus de l’hépatite A.</a:t>
            </a:r>
          </a:p>
          <a:p>
            <a:endParaRPr lang="fr-FR" dirty="0"/>
          </a:p>
        </p:txBody>
      </p:sp>
    </p:spTree>
    <p:extLst>
      <p:ext uri="{BB962C8B-B14F-4D97-AF65-F5344CB8AC3E}">
        <p14:creationId xmlns:p14="http://schemas.microsoft.com/office/powerpoint/2010/main" val="39761081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3C4176-6C7F-4891-B537-926AD74A2BF9}"/>
              </a:ext>
            </a:extLst>
          </p:cNvPr>
          <p:cNvSpPr>
            <a:spLocks noGrp="1"/>
          </p:cNvSpPr>
          <p:nvPr>
            <p:ph type="title"/>
          </p:nvPr>
        </p:nvSpPr>
        <p:spPr/>
        <p:txBody>
          <a:bodyPr/>
          <a:lstStyle/>
          <a:p>
            <a:r>
              <a:rPr lang="fr-FR" dirty="0"/>
              <a:t>Précautions</a:t>
            </a:r>
          </a:p>
        </p:txBody>
      </p:sp>
      <p:sp>
        <p:nvSpPr>
          <p:cNvPr id="3" name="Espace réservé du contenu 2">
            <a:extLst>
              <a:ext uri="{FF2B5EF4-FFF2-40B4-BE49-F238E27FC236}">
                <a16:creationId xmlns:a16="http://schemas.microsoft.com/office/drawing/2014/main" id="{C4826FBE-396F-4027-8D1E-C74FE24F4D9E}"/>
              </a:ext>
            </a:extLst>
          </p:cNvPr>
          <p:cNvSpPr>
            <a:spLocks noGrp="1"/>
          </p:cNvSpPr>
          <p:nvPr>
            <p:ph idx="1"/>
          </p:nvPr>
        </p:nvSpPr>
        <p:spPr>
          <a:xfrm>
            <a:off x="457201" y="1845733"/>
            <a:ext cx="11370364" cy="4356283"/>
          </a:xfrm>
        </p:spPr>
        <p:txBody>
          <a:bodyPr>
            <a:normAutofit/>
          </a:bodyPr>
          <a:lstStyle/>
          <a:p>
            <a:r>
              <a:rPr lang="fr-FR" sz="2400" dirty="0"/>
              <a:t>La cuisson des aliments doit être suffisante (120°C) pour inactiver le virus de l’hépatite A compte tenu de la résistance de ce virus dans le milieu extérieur. Le VHA est effectivement très résistant aux conditions environnementales, il peut persister et rester infectieux plusieurs semaines notamment dans les eaux usées contaminées et sur les produits de l’agriculture irrigués par écoulement ou aspersion.</a:t>
            </a:r>
          </a:p>
          <a:p>
            <a:r>
              <a:rPr lang="fr-FR" sz="2400" dirty="0"/>
              <a:t>Le virus peut ainsi résister à la chaleur de telle manière qu’il peut être stable durant 1 heure à 60°C. Il résiste également aux méthodes classiques de conservation des aliments (réfrigération et congélation).</a:t>
            </a:r>
          </a:p>
          <a:p>
            <a:r>
              <a:rPr lang="fr-FR" sz="2400" dirty="0"/>
              <a:t>La réglementation européenne comporte d’ailleurs des obligations de traitement thermique pour certaines catégories de coquillages.</a:t>
            </a:r>
          </a:p>
          <a:p>
            <a:endParaRPr lang="fr-FR" dirty="0"/>
          </a:p>
        </p:txBody>
      </p:sp>
    </p:spTree>
    <p:extLst>
      <p:ext uri="{BB962C8B-B14F-4D97-AF65-F5344CB8AC3E}">
        <p14:creationId xmlns:p14="http://schemas.microsoft.com/office/powerpoint/2010/main" val="3210228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29D8794-FE93-4B6E-9CEA-1D942B3AB111}"/>
              </a:ext>
            </a:extLst>
          </p:cNvPr>
          <p:cNvSpPr>
            <a:spLocks noGrp="1"/>
          </p:cNvSpPr>
          <p:nvPr>
            <p:ph type="title"/>
          </p:nvPr>
        </p:nvSpPr>
        <p:spPr>
          <a:xfrm>
            <a:off x="1066800" y="1817229"/>
            <a:ext cx="3496491" cy="1450757"/>
          </a:xfrm>
        </p:spPr>
        <p:txBody>
          <a:bodyPr/>
          <a:lstStyle/>
          <a:p>
            <a:r>
              <a:rPr lang="fr-FR" dirty="0"/>
              <a:t>L’hépatite C</a:t>
            </a:r>
          </a:p>
        </p:txBody>
      </p:sp>
      <p:pic>
        <p:nvPicPr>
          <p:cNvPr id="2" name="Image 1">
            <a:extLst>
              <a:ext uri="{FF2B5EF4-FFF2-40B4-BE49-F238E27FC236}">
                <a16:creationId xmlns:a16="http://schemas.microsoft.com/office/drawing/2014/main" id="{7091EA33-C282-4099-B0B3-73FECDE70267}"/>
              </a:ext>
            </a:extLst>
          </p:cNvPr>
          <p:cNvPicPr>
            <a:picLocks noChangeAspect="1"/>
          </p:cNvPicPr>
          <p:nvPr/>
        </p:nvPicPr>
        <p:blipFill>
          <a:blip r:embed="rId2"/>
          <a:stretch>
            <a:fillRect/>
          </a:stretch>
        </p:blipFill>
        <p:spPr>
          <a:xfrm>
            <a:off x="10606904" y="660491"/>
            <a:ext cx="714375" cy="590550"/>
          </a:xfrm>
          <a:prstGeom prst="rect">
            <a:avLst/>
          </a:prstGeom>
        </p:spPr>
      </p:pic>
    </p:spTree>
    <p:extLst>
      <p:ext uri="{BB962C8B-B14F-4D97-AF65-F5344CB8AC3E}">
        <p14:creationId xmlns:p14="http://schemas.microsoft.com/office/powerpoint/2010/main" val="33656561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031154-DC28-4207-9517-5717011B759E}"/>
              </a:ext>
            </a:extLst>
          </p:cNvPr>
          <p:cNvSpPr>
            <a:spLocks noGrp="1"/>
          </p:cNvSpPr>
          <p:nvPr>
            <p:ph type="title"/>
          </p:nvPr>
        </p:nvSpPr>
        <p:spPr/>
        <p:txBody>
          <a:bodyPr/>
          <a:lstStyle/>
          <a:p>
            <a:r>
              <a:rPr lang="fr-FR" dirty="0"/>
              <a:t>Focus sur </a:t>
            </a:r>
            <a:r>
              <a:rPr lang="fr-FR"/>
              <a:t>l’hépatite C</a:t>
            </a:r>
            <a:endParaRPr lang="fr-FR" dirty="0"/>
          </a:p>
        </p:txBody>
      </p:sp>
      <p:sp>
        <p:nvSpPr>
          <p:cNvPr id="3" name="Espace réservé du contenu 2">
            <a:extLst>
              <a:ext uri="{FF2B5EF4-FFF2-40B4-BE49-F238E27FC236}">
                <a16:creationId xmlns:a16="http://schemas.microsoft.com/office/drawing/2014/main" id="{08D7EB22-F546-46FA-B1FD-5CA327ADEC93}"/>
              </a:ext>
            </a:extLst>
          </p:cNvPr>
          <p:cNvSpPr>
            <a:spLocks noGrp="1"/>
          </p:cNvSpPr>
          <p:nvPr>
            <p:ph idx="1"/>
          </p:nvPr>
        </p:nvSpPr>
        <p:spPr>
          <a:xfrm>
            <a:off x="417443" y="1845734"/>
            <a:ext cx="11549269" cy="4415918"/>
          </a:xfrm>
        </p:spPr>
        <p:txBody>
          <a:bodyPr>
            <a:normAutofit/>
          </a:bodyPr>
          <a:lstStyle/>
          <a:p>
            <a:r>
              <a:rPr lang="fr-FR" sz="2400" dirty="0"/>
              <a:t>L’hépatite C est une maladie infectieuse due à un virus (VHC) identifié en 1989 </a:t>
            </a:r>
          </a:p>
          <a:p>
            <a:r>
              <a:rPr lang="fr-FR" sz="2400" dirty="0"/>
              <a:t>Cette infection peut devenir chronique. </a:t>
            </a:r>
          </a:p>
          <a:p>
            <a:r>
              <a:rPr lang="fr-FR" sz="2400" dirty="0"/>
              <a:t>La transmission du VHC résulte de la mise en contact du sang d’une personne infectée avec celui d’une personne non infectée, soit de manière directe ou indirecte (exemple matériel d’injection contaminé réutilisé).</a:t>
            </a:r>
          </a:p>
          <a:p>
            <a:r>
              <a:rPr lang="fr-FR" sz="2400" dirty="0"/>
              <a:t>Après la contamination, l’infection par le VHC est le plus souvent asymptomatique. </a:t>
            </a:r>
          </a:p>
          <a:p>
            <a:r>
              <a:rPr lang="fr-FR" sz="2400" dirty="0"/>
              <a:t>Cette infection peut guérir spontanément sans traitement dans 20% à 40% des cas. Mais le plus souvent l’infection persiste (dans 60 à 80% des cas) et entraîne une hépatite chronique,</a:t>
            </a:r>
          </a:p>
          <a:p>
            <a:r>
              <a:rPr lang="fr-FR" sz="2400" dirty="0"/>
              <a:t>L’hépatite chronique peut évoluer après 20 à 30 ans vers une cirrhose du foie qui est responsable de décès par complications ou cancer du foie. </a:t>
            </a:r>
          </a:p>
        </p:txBody>
      </p:sp>
    </p:spTree>
    <p:extLst>
      <p:ext uri="{BB962C8B-B14F-4D97-AF65-F5344CB8AC3E}">
        <p14:creationId xmlns:p14="http://schemas.microsoft.com/office/powerpoint/2010/main" val="2249977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976EB0-E9BB-44AC-A374-E0AA4B731F11}"/>
              </a:ext>
            </a:extLst>
          </p:cNvPr>
          <p:cNvSpPr>
            <a:spLocks noGrp="1"/>
          </p:cNvSpPr>
          <p:nvPr>
            <p:ph type="title"/>
          </p:nvPr>
        </p:nvSpPr>
        <p:spPr/>
        <p:txBody>
          <a:bodyPr/>
          <a:lstStyle/>
          <a:p>
            <a:r>
              <a:rPr lang="fr-FR" dirty="0"/>
              <a:t>Prévention</a:t>
            </a:r>
          </a:p>
        </p:txBody>
      </p:sp>
      <p:pic>
        <p:nvPicPr>
          <p:cNvPr id="2050" name="Picture 2" descr="Hépatite C (VHC) - Symptômes, Traitements, Prévention - PVSQ">
            <a:extLst>
              <a:ext uri="{FF2B5EF4-FFF2-40B4-BE49-F238E27FC236}">
                <a16:creationId xmlns:a16="http://schemas.microsoft.com/office/drawing/2014/main" id="{506C8321-5708-472C-85CD-B4D60DAB4B1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45547" y="1846263"/>
            <a:ext cx="4543312" cy="40227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Fiche descriptive de l`hépatite C">
            <a:extLst>
              <a:ext uri="{FF2B5EF4-FFF2-40B4-BE49-F238E27FC236}">
                <a16:creationId xmlns:a16="http://schemas.microsoft.com/office/drawing/2014/main" id="{A52DF37C-8FF1-4488-AB7A-1C562711B3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5762" y="1846262"/>
            <a:ext cx="2911771" cy="43641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76344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2541478-D561-466C-85F9-2278E703D71F}"/>
              </a:ext>
            </a:extLst>
          </p:cNvPr>
          <p:cNvSpPr>
            <a:spLocks noGrp="1"/>
          </p:cNvSpPr>
          <p:nvPr>
            <p:ph type="title"/>
          </p:nvPr>
        </p:nvSpPr>
        <p:spPr>
          <a:xfrm>
            <a:off x="1066800" y="1797350"/>
            <a:ext cx="10058400" cy="1450757"/>
          </a:xfrm>
        </p:spPr>
        <p:txBody>
          <a:bodyPr/>
          <a:lstStyle/>
          <a:p>
            <a:r>
              <a:rPr lang="fr-FR" dirty="0"/>
              <a:t>L’hépatite B</a:t>
            </a:r>
          </a:p>
        </p:txBody>
      </p:sp>
      <p:pic>
        <p:nvPicPr>
          <p:cNvPr id="2" name="Image 1">
            <a:extLst>
              <a:ext uri="{FF2B5EF4-FFF2-40B4-BE49-F238E27FC236}">
                <a16:creationId xmlns:a16="http://schemas.microsoft.com/office/drawing/2014/main" id="{A970190D-3CAE-49AF-81C2-DBD1F5863844}"/>
              </a:ext>
            </a:extLst>
          </p:cNvPr>
          <p:cNvPicPr>
            <a:picLocks noChangeAspect="1"/>
          </p:cNvPicPr>
          <p:nvPr/>
        </p:nvPicPr>
        <p:blipFill>
          <a:blip r:embed="rId2"/>
          <a:stretch>
            <a:fillRect/>
          </a:stretch>
        </p:blipFill>
        <p:spPr>
          <a:xfrm>
            <a:off x="10554652" y="643074"/>
            <a:ext cx="714375" cy="590550"/>
          </a:xfrm>
          <a:prstGeom prst="rect">
            <a:avLst/>
          </a:prstGeom>
        </p:spPr>
      </p:pic>
    </p:spTree>
    <p:extLst>
      <p:ext uri="{BB962C8B-B14F-4D97-AF65-F5344CB8AC3E}">
        <p14:creationId xmlns:p14="http://schemas.microsoft.com/office/powerpoint/2010/main" val="11338691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031154-DC28-4207-9517-5717011B759E}"/>
              </a:ext>
            </a:extLst>
          </p:cNvPr>
          <p:cNvSpPr>
            <a:spLocks noGrp="1"/>
          </p:cNvSpPr>
          <p:nvPr>
            <p:ph type="title"/>
          </p:nvPr>
        </p:nvSpPr>
        <p:spPr/>
        <p:txBody>
          <a:bodyPr/>
          <a:lstStyle/>
          <a:p>
            <a:r>
              <a:rPr lang="fr-FR" dirty="0"/>
              <a:t>Focus sur l’hépatite B</a:t>
            </a:r>
          </a:p>
        </p:txBody>
      </p:sp>
      <p:sp>
        <p:nvSpPr>
          <p:cNvPr id="3" name="Espace réservé du contenu 2">
            <a:extLst>
              <a:ext uri="{FF2B5EF4-FFF2-40B4-BE49-F238E27FC236}">
                <a16:creationId xmlns:a16="http://schemas.microsoft.com/office/drawing/2014/main" id="{08D7EB22-F546-46FA-B1FD-5CA327ADEC93}"/>
              </a:ext>
            </a:extLst>
          </p:cNvPr>
          <p:cNvSpPr>
            <a:spLocks noGrp="1"/>
          </p:cNvSpPr>
          <p:nvPr>
            <p:ph idx="1"/>
          </p:nvPr>
        </p:nvSpPr>
        <p:spPr>
          <a:xfrm>
            <a:off x="417444" y="1845734"/>
            <a:ext cx="6418786" cy="4415918"/>
          </a:xfrm>
        </p:spPr>
        <p:txBody>
          <a:bodyPr>
            <a:normAutofit fontScale="92500" lnSpcReduction="20000"/>
          </a:bodyPr>
          <a:lstStyle/>
          <a:p>
            <a:r>
              <a:rPr lang="fr-FR" sz="3200" dirty="0"/>
              <a:t>L’hépatite B est une maladie infectieuse due à un virus (VHB) qui peut devenir chronique et être à l’origine de complications graves (cirrhose et cancer du foie). </a:t>
            </a:r>
          </a:p>
          <a:p>
            <a:r>
              <a:rPr lang="fr-FR" sz="3200" dirty="0"/>
              <a:t>Largement répandue, elle représente un problème important de santé publique. </a:t>
            </a:r>
          </a:p>
          <a:p>
            <a:r>
              <a:rPr lang="fr-FR" sz="3200" dirty="0"/>
              <a:t>Elle se transmet par le sang, par contact sexuel et de la mère à l’enfant lors de l’accouchement. Elle peut être prévenue par un vaccin efficace et bien toléré.</a:t>
            </a:r>
          </a:p>
          <a:p>
            <a:endParaRPr lang="fr-FR" sz="2400" dirty="0"/>
          </a:p>
        </p:txBody>
      </p:sp>
      <p:pic>
        <p:nvPicPr>
          <p:cNvPr id="4" name="Image 3">
            <a:extLst>
              <a:ext uri="{FF2B5EF4-FFF2-40B4-BE49-F238E27FC236}">
                <a16:creationId xmlns:a16="http://schemas.microsoft.com/office/drawing/2014/main" id="{D2D43F04-52F1-4C10-9543-2E5304CA9EDC}"/>
              </a:ext>
            </a:extLst>
          </p:cNvPr>
          <p:cNvPicPr>
            <a:picLocks noChangeAspect="1"/>
          </p:cNvPicPr>
          <p:nvPr/>
        </p:nvPicPr>
        <p:blipFill>
          <a:blip r:embed="rId2"/>
          <a:stretch>
            <a:fillRect/>
          </a:stretch>
        </p:blipFill>
        <p:spPr>
          <a:xfrm>
            <a:off x="6975567" y="2029097"/>
            <a:ext cx="5022835" cy="3405051"/>
          </a:xfrm>
          <a:prstGeom prst="rect">
            <a:avLst/>
          </a:prstGeom>
        </p:spPr>
      </p:pic>
    </p:spTree>
    <p:extLst>
      <p:ext uri="{BB962C8B-B14F-4D97-AF65-F5344CB8AC3E}">
        <p14:creationId xmlns:p14="http://schemas.microsoft.com/office/powerpoint/2010/main" val="5865521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A686EA87-0168-4F98-BD2A-F0E8BFB3248B}"/>
              </a:ext>
            </a:extLst>
          </p:cNvPr>
          <p:cNvSpPr>
            <a:spLocks noGrp="1"/>
          </p:cNvSpPr>
          <p:nvPr>
            <p:ph type="title"/>
          </p:nvPr>
        </p:nvSpPr>
        <p:spPr>
          <a:xfrm>
            <a:off x="878619" y="1757595"/>
            <a:ext cx="10058400" cy="1450757"/>
          </a:xfrm>
        </p:spPr>
        <p:txBody>
          <a:bodyPr/>
          <a:lstStyle/>
          <a:p>
            <a:r>
              <a:rPr lang="fr-FR" dirty="0"/>
              <a:t>La tuberculose</a:t>
            </a:r>
          </a:p>
        </p:txBody>
      </p:sp>
      <p:pic>
        <p:nvPicPr>
          <p:cNvPr id="2" name="Image 1">
            <a:extLst>
              <a:ext uri="{FF2B5EF4-FFF2-40B4-BE49-F238E27FC236}">
                <a16:creationId xmlns:a16="http://schemas.microsoft.com/office/drawing/2014/main" id="{C580AAA5-1D21-456F-9135-686DC2634297}"/>
              </a:ext>
            </a:extLst>
          </p:cNvPr>
          <p:cNvPicPr>
            <a:picLocks noChangeAspect="1"/>
          </p:cNvPicPr>
          <p:nvPr/>
        </p:nvPicPr>
        <p:blipFill>
          <a:blip r:embed="rId2"/>
          <a:stretch>
            <a:fillRect/>
          </a:stretch>
        </p:blipFill>
        <p:spPr>
          <a:xfrm>
            <a:off x="10476274" y="460194"/>
            <a:ext cx="714375" cy="590550"/>
          </a:xfrm>
          <a:prstGeom prst="rect">
            <a:avLst/>
          </a:prstGeom>
        </p:spPr>
      </p:pic>
    </p:spTree>
    <p:extLst>
      <p:ext uri="{BB962C8B-B14F-4D97-AF65-F5344CB8AC3E}">
        <p14:creationId xmlns:p14="http://schemas.microsoft.com/office/powerpoint/2010/main" val="20361942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9BFD2D-C789-4206-BD1E-BBA502143251}"/>
              </a:ext>
            </a:extLst>
          </p:cNvPr>
          <p:cNvSpPr>
            <a:spLocks noGrp="1"/>
          </p:cNvSpPr>
          <p:nvPr>
            <p:ph type="title"/>
          </p:nvPr>
        </p:nvSpPr>
        <p:spPr/>
        <p:txBody>
          <a:bodyPr/>
          <a:lstStyle/>
          <a:p>
            <a:r>
              <a:rPr lang="fr-FR" dirty="0"/>
              <a:t>Définition</a:t>
            </a:r>
          </a:p>
        </p:txBody>
      </p:sp>
      <p:sp>
        <p:nvSpPr>
          <p:cNvPr id="3" name="Espace réservé du contenu 2">
            <a:extLst>
              <a:ext uri="{FF2B5EF4-FFF2-40B4-BE49-F238E27FC236}">
                <a16:creationId xmlns:a16="http://schemas.microsoft.com/office/drawing/2014/main" id="{DCD4A4FF-2DAE-42F5-8070-D78B0604C510}"/>
              </a:ext>
            </a:extLst>
          </p:cNvPr>
          <p:cNvSpPr>
            <a:spLocks noGrp="1"/>
          </p:cNvSpPr>
          <p:nvPr>
            <p:ph idx="1"/>
          </p:nvPr>
        </p:nvSpPr>
        <p:spPr/>
        <p:txBody>
          <a:bodyPr/>
          <a:lstStyle/>
          <a:p>
            <a:r>
              <a:rPr lang="fr-FR" sz="2800" dirty="0"/>
              <a:t>La tuberculose (parfois notée simplement « TB ») est une maladie infectieuse due à une mycobactérie, Mycobacterium </a:t>
            </a:r>
            <a:r>
              <a:rPr lang="fr-FR" sz="2800" dirty="0" err="1"/>
              <a:t>tuberculosis</a:t>
            </a:r>
            <a:r>
              <a:rPr lang="fr-FR" sz="2800" dirty="0"/>
              <a:t>, (parfois appelée bacille de Koch (BK), qui atteint le plus souvent les poumons (tuberculose pulmonaire) mais qui peut atteindre d’autres organes (tuberculose extra-pulmonaire). </a:t>
            </a:r>
          </a:p>
          <a:p>
            <a:r>
              <a:rPr lang="fr-FR" dirty="0"/>
              <a:t>.</a:t>
            </a:r>
          </a:p>
        </p:txBody>
      </p:sp>
    </p:spTree>
    <p:extLst>
      <p:ext uri="{BB962C8B-B14F-4D97-AF65-F5344CB8AC3E}">
        <p14:creationId xmlns:p14="http://schemas.microsoft.com/office/powerpoint/2010/main" val="32700938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FAF6C8-A0E0-4C89-BEC1-C4597C4E16AD}"/>
              </a:ext>
            </a:extLst>
          </p:cNvPr>
          <p:cNvSpPr>
            <a:spLocks noGrp="1"/>
          </p:cNvSpPr>
          <p:nvPr>
            <p:ph type="title"/>
          </p:nvPr>
        </p:nvSpPr>
        <p:spPr/>
        <p:txBody>
          <a:bodyPr/>
          <a:lstStyle/>
          <a:p>
            <a:r>
              <a:rPr lang="fr-FR" dirty="0"/>
              <a:t>Transmission</a:t>
            </a:r>
          </a:p>
        </p:txBody>
      </p:sp>
      <p:sp>
        <p:nvSpPr>
          <p:cNvPr id="3" name="Espace réservé du contenu 2">
            <a:extLst>
              <a:ext uri="{FF2B5EF4-FFF2-40B4-BE49-F238E27FC236}">
                <a16:creationId xmlns:a16="http://schemas.microsoft.com/office/drawing/2014/main" id="{586274F0-FAF3-4863-A225-A3914CD85880}"/>
              </a:ext>
            </a:extLst>
          </p:cNvPr>
          <p:cNvSpPr>
            <a:spLocks noGrp="1"/>
          </p:cNvSpPr>
          <p:nvPr>
            <p:ph idx="1"/>
          </p:nvPr>
        </p:nvSpPr>
        <p:spPr>
          <a:xfrm>
            <a:off x="1097280" y="1845734"/>
            <a:ext cx="6374674" cy="4023360"/>
          </a:xfrm>
        </p:spPr>
        <p:txBody>
          <a:bodyPr>
            <a:normAutofit fontScale="92500" lnSpcReduction="20000"/>
          </a:bodyPr>
          <a:lstStyle/>
          <a:p>
            <a:r>
              <a:rPr lang="fr-FR" sz="3200" dirty="0"/>
              <a:t>Mycobacterium </a:t>
            </a:r>
            <a:r>
              <a:rPr lang="fr-FR" sz="3200" dirty="0" err="1"/>
              <a:t>tuberculosis</a:t>
            </a:r>
            <a:r>
              <a:rPr lang="fr-FR" sz="3200" dirty="0"/>
              <a:t> se transmet par les micro-sécrétions mises en suspension dans l’air par une personne malade de tuberculose, notamment lorsqu’elle tousse, parle, chante ou éternue.</a:t>
            </a:r>
          </a:p>
          <a:p>
            <a:r>
              <a:rPr lang="fr-FR" sz="3200" dirty="0"/>
              <a:t>Seules les formes respiratoires (pulmonaire, bronchique, laryngé) de la tuberculose sont contagieuses.</a:t>
            </a:r>
          </a:p>
          <a:p>
            <a:r>
              <a:rPr lang="fr-FR" sz="3200" dirty="0"/>
              <a:t> Les localisations uniquement extra-respiratoires ne sont pas contagieuses. </a:t>
            </a:r>
          </a:p>
        </p:txBody>
      </p:sp>
      <p:pic>
        <p:nvPicPr>
          <p:cNvPr id="4" name="Image 3">
            <a:extLst>
              <a:ext uri="{FF2B5EF4-FFF2-40B4-BE49-F238E27FC236}">
                <a16:creationId xmlns:a16="http://schemas.microsoft.com/office/drawing/2014/main" id="{3A15F71D-6855-405A-89BC-19B84776301C}"/>
              </a:ext>
            </a:extLst>
          </p:cNvPr>
          <p:cNvPicPr>
            <a:picLocks noChangeAspect="1"/>
          </p:cNvPicPr>
          <p:nvPr/>
        </p:nvPicPr>
        <p:blipFill>
          <a:blip r:embed="rId2"/>
          <a:stretch>
            <a:fillRect/>
          </a:stretch>
        </p:blipFill>
        <p:spPr>
          <a:xfrm>
            <a:off x="7738904" y="1933303"/>
            <a:ext cx="3888128" cy="3568746"/>
          </a:xfrm>
          <a:prstGeom prst="rect">
            <a:avLst/>
          </a:prstGeom>
        </p:spPr>
      </p:pic>
    </p:spTree>
    <p:extLst>
      <p:ext uri="{BB962C8B-B14F-4D97-AF65-F5344CB8AC3E}">
        <p14:creationId xmlns:p14="http://schemas.microsoft.com/office/powerpoint/2010/main" val="30781238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5D3F09-8687-484E-A4BD-489C29B88FD0}"/>
              </a:ext>
            </a:extLst>
          </p:cNvPr>
          <p:cNvSpPr>
            <a:spLocks noGrp="1"/>
          </p:cNvSpPr>
          <p:nvPr>
            <p:ph type="title"/>
          </p:nvPr>
        </p:nvSpPr>
        <p:spPr/>
        <p:txBody>
          <a:bodyPr/>
          <a:lstStyle/>
          <a:p>
            <a:r>
              <a:rPr lang="fr-FR" dirty="0"/>
              <a:t>Signes et symptômes</a:t>
            </a:r>
          </a:p>
        </p:txBody>
      </p:sp>
      <p:sp>
        <p:nvSpPr>
          <p:cNvPr id="3" name="Espace réservé du contenu 2">
            <a:extLst>
              <a:ext uri="{FF2B5EF4-FFF2-40B4-BE49-F238E27FC236}">
                <a16:creationId xmlns:a16="http://schemas.microsoft.com/office/drawing/2014/main" id="{BF5E54E6-29EF-4DFD-A9CD-832E646BEFA2}"/>
              </a:ext>
            </a:extLst>
          </p:cNvPr>
          <p:cNvSpPr>
            <a:spLocks noGrp="1"/>
          </p:cNvSpPr>
          <p:nvPr>
            <p:ph idx="1"/>
          </p:nvPr>
        </p:nvSpPr>
        <p:spPr>
          <a:xfrm>
            <a:off x="496957" y="1845733"/>
            <a:ext cx="11489633" cy="4455675"/>
          </a:xfrm>
        </p:spPr>
        <p:txBody>
          <a:bodyPr>
            <a:normAutofit/>
          </a:bodyPr>
          <a:lstStyle/>
          <a:p>
            <a:pPr marL="0" indent="0">
              <a:buNone/>
            </a:pPr>
            <a:r>
              <a:rPr lang="fr-FR" sz="2800" dirty="0"/>
              <a:t>Le bacille tuberculeux, une fois dans l’organisme peut rester à l’état de repos peu actif (« dormant ») et ne provoque pas de maladie tout en restant vivant. </a:t>
            </a:r>
          </a:p>
          <a:p>
            <a:pPr marL="0" indent="0">
              <a:buNone/>
            </a:pPr>
            <a:r>
              <a:rPr lang="fr-FR" sz="2800" dirty="0"/>
              <a:t>C’est ce qu’on désigne par infection tuberculeuse latente (ITL), qui est le résultat d’un équilibre entre le système immunitaire de la personne infectée et les bactéries. </a:t>
            </a:r>
          </a:p>
          <a:p>
            <a:pPr marL="0" indent="0">
              <a:buNone/>
            </a:pPr>
            <a:r>
              <a:rPr lang="fr-FR" sz="2800" dirty="0"/>
              <a:t>La personne infectée </a:t>
            </a:r>
            <a:r>
              <a:rPr lang="fr-FR" sz="2800" b="1" dirty="0"/>
              <a:t>n’est pas malade</a:t>
            </a:r>
            <a:r>
              <a:rPr lang="fr-FR" sz="2800" dirty="0"/>
              <a:t>, ne présente aucun symptôme et n’est pas contagieuse, mais d’une certaine façon, elle héberge les mycobactéries. </a:t>
            </a:r>
          </a:p>
          <a:p>
            <a:pPr marL="0" indent="0">
              <a:buNone/>
            </a:pPr>
            <a:r>
              <a:rPr lang="fr-FR" sz="2800" dirty="0"/>
              <a:t>Cette infection peut durer des années ou des décennies.</a:t>
            </a:r>
            <a:endParaRPr lang="fr-FR" sz="2800" b="1" dirty="0"/>
          </a:p>
          <a:p>
            <a:endParaRPr lang="fr-FR" b="1" dirty="0"/>
          </a:p>
          <a:p>
            <a:endParaRPr lang="fr-FR" dirty="0"/>
          </a:p>
        </p:txBody>
      </p:sp>
    </p:spTree>
    <p:extLst>
      <p:ext uri="{BB962C8B-B14F-4D97-AF65-F5344CB8AC3E}">
        <p14:creationId xmlns:p14="http://schemas.microsoft.com/office/powerpoint/2010/main" val="41970055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5D3F09-8687-484E-A4BD-489C29B88FD0}"/>
              </a:ext>
            </a:extLst>
          </p:cNvPr>
          <p:cNvSpPr>
            <a:spLocks noGrp="1"/>
          </p:cNvSpPr>
          <p:nvPr>
            <p:ph type="title"/>
          </p:nvPr>
        </p:nvSpPr>
        <p:spPr/>
        <p:txBody>
          <a:bodyPr/>
          <a:lstStyle/>
          <a:p>
            <a:r>
              <a:rPr lang="fr-FR" dirty="0"/>
              <a:t>Signes et symptômes</a:t>
            </a:r>
          </a:p>
        </p:txBody>
      </p:sp>
      <p:sp>
        <p:nvSpPr>
          <p:cNvPr id="3" name="Espace réservé du contenu 2">
            <a:extLst>
              <a:ext uri="{FF2B5EF4-FFF2-40B4-BE49-F238E27FC236}">
                <a16:creationId xmlns:a16="http://schemas.microsoft.com/office/drawing/2014/main" id="{BF5E54E6-29EF-4DFD-A9CD-832E646BEFA2}"/>
              </a:ext>
            </a:extLst>
          </p:cNvPr>
          <p:cNvSpPr>
            <a:spLocks noGrp="1"/>
          </p:cNvSpPr>
          <p:nvPr>
            <p:ph idx="1"/>
          </p:nvPr>
        </p:nvSpPr>
        <p:spPr>
          <a:xfrm>
            <a:off x="437322" y="1845733"/>
            <a:ext cx="10718358" cy="4296649"/>
          </a:xfrm>
        </p:spPr>
        <p:txBody>
          <a:bodyPr>
            <a:normAutofit/>
          </a:bodyPr>
          <a:lstStyle/>
          <a:p>
            <a:pPr marL="0" indent="0">
              <a:buNone/>
            </a:pPr>
            <a:r>
              <a:rPr lang="fr-FR" sz="2800" b="1" dirty="0"/>
              <a:t>Les symptômes</a:t>
            </a:r>
            <a:r>
              <a:rPr lang="fr-FR" sz="2800" dirty="0"/>
              <a:t> de la tuberculose ne sont pas spécifiques : ce peut être une fièvre, un amaigrissement, des sueurs nocturnes. </a:t>
            </a:r>
          </a:p>
          <a:p>
            <a:pPr marL="0" indent="0">
              <a:buNone/>
            </a:pPr>
            <a:r>
              <a:rPr lang="fr-FR" sz="2800" dirty="0"/>
              <a:t>Elle peut donner de très nombreux signes : les plus évocateurs sont la toux prolongée.</a:t>
            </a:r>
          </a:p>
          <a:p>
            <a:r>
              <a:rPr lang="fr-FR" sz="2800" dirty="0"/>
              <a:t>Non traitée, la tuberculose maladie évolue, pouvant entraîner le décès. </a:t>
            </a:r>
          </a:p>
          <a:p>
            <a:r>
              <a:rPr lang="fr-FR" sz="2800" dirty="0"/>
              <a:t>Elle guérit lorsqu’un traitement efficace (durant au minimum trois à six mois) est correctement suivi jusqu’à son terme. Les traitements non ou mal suivis induisent l’apparition de résistances aux médicaments antituberculeux.</a:t>
            </a:r>
          </a:p>
          <a:p>
            <a:endParaRPr lang="fr-FR" dirty="0"/>
          </a:p>
        </p:txBody>
      </p:sp>
    </p:spTree>
    <p:extLst>
      <p:ext uri="{BB962C8B-B14F-4D97-AF65-F5344CB8AC3E}">
        <p14:creationId xmlns:p14="http://schemas.microsoft.com/office/powerpoint/2010/main" val="35827832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11F43F-6779-45F0-9275-AF596EBF5405}"/>
              </a:ext>
            </a:extLst>
          </p:cNvPr>
          <p:cNvSpPr>
            <a:spLocks noGrp="1"/>
          </p:cNvSpPr>
          <p:nvPr>
            <p:ph type="title"/>
          </p:nvPr>
        </p:nvSpPr>
        <p:spPr/>
        <p:txBody>
          <a:bodyPr/>
          <a:lstStyle/>
          <a:p>
            <a:r>
              <a:rPr lang="fr-FR" dirty="0"/>
              <a:t>Traitements</a:t>
            </a:r>
          </a:p>
        </p:txBody>
      </p:sp>
      <p:sp>
        <p:nvSpPr>
          <p:cNvPr id="3" name="Espace réservé du contenu 2">
            <a:extLst>
              <a:ext uri="{FF2B5EF4-FFF2-40B4-BE49-F238E27FC236}">
                <a16:creationId xmlns:a16="http://schemas.microsoft.com/office/drawing/2014/main" id="{D189C54D-DC5E-41D5-B75C-73300BA23743}"/>
              </a:ext>
            </a:extLst>
          </p:cNvPr>
          <p:cNvSpPr>
            <a:spLocks noGrp="1"/>
          </p:cNvSpPr>
          <p:nvPr>
            <p:ph idx="1"/>
          </p:nvPr>
        </p:nvSpPr>
        <p:spPr/>
        <p:txBody>
          <a:bodyPr>
            <a:normAutofit lnSpcReduction="10000"/>
          </a:bodyPr>
          <a:lstStyle/>
          <a:p>
            <a:endParaRPr lang="fr-FR" sz="2800" dirty="0"/>
          </a:p>
          <a:p>
            <a:r>
              <a:rPr lang="fr-FR" sz="3000" dirty="0"/>
              <a:t>La tuberculose maladie et l’attente chez les jeunes de moins de 18 ans </a:t>
            </a:r>
            <a:r>
              <a:rPr lang="fr-FR" sz="3000" b="1" dirty="0"/>
              <a:t>font partie des maladies à déclaration obligatoire (DO)</a:t>
            </a:r>
            <a:r>
              <a:rPr lang="fr-FR" sz="3000" dirty="0"/>
              <a:t> en France.</a:t>
            </a:r>
            <a:endParaRPr lang="fr-FR" sz="2800" dirty="0"/>
          </a:p>
          <a:p>
            <a:r>
              <a:rPr lang="fr-FR" sz="2800" dirty="0"/>
              <a:t>La majorité des infections tuberculeuses, chez les personnes non vulnérables, n’auront pas de conséquences. </a:t>
            </a:r>
          </a:p>
          <a:p>
            <a:r>
              <a:rPr lang="fr-FR" sz="2800" dirty="0"/>
              <a:t>Cependant la prise de médicaments antituberculeux spécifiques durant plusieurs mois supprime les mycobactéries dormantes afin de prévenir la survenue ultérieure d’une tuberculose maladie. </a:t>
            </a:r>
          </a:p>
        </p:txBody>
      </p:sp>
    </p:spTree>
    <p:extLst>
      <p:ext uri="{BB962C8B-B14F-4D97-AF65-F5344CB8AC3E}">
        <p14:creationId xmlns:p14="http://schemas.microsoft.com/office/powerpoint/2010/main" val="36771382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2D8628-FC6E-4F6D-BC3E-FA29359A83E3}"/>
              </a:ext>
            </a:extLst>
          </p:cNvPr>
          <p:cNvSpPr>
            <a:spLocks noGrp="1"/>
          </p:cNvSpPr>
          <p:nvPr>
            <p:ph type="title"/>
          </p:nvPr>
        </p:nvSpPr>
        <p:spPr>
          <a:xfrm>
            <a:off x="218661" y="286603"/>
            <a:ext cx="10937019" cy="1450757"/>
          </a:xfrm>
        </p:spPr>
        <p:txBody>
          <a:bodyPr/>
          <a:lstStyle/>
          <a:p>
            <a:r>
              <a:rPr lang="fr-FR" dirty="0"/>
              <a:t>Dépistage et prévention</a:t>
            </a:r>
          </a:p>
        </p:txBody>
      </p:sp>
      <p:sp>
        <p:nvSpPr>
          <p:cNvPr id="3" name="Espace réservé du contenu 2">
            <a:extLst>
              <a:ext uri="{FF2B5EF4-FFF2-40B4-BE49-F238E27FC236}">
                <a16:creationId xmlns:a16="http://schemas.microsoft.com/office/drawing/2014/main" id="{413F848D-3F25-440F-AE42-35D6EC2C964A}"/>
              </a:ext>
            </a:extLst>
          </p:cNvPr>
          <p:cNvSpPr>
            <a:spLocks noGrp="1"/>
          </p:cNvSpPr>
          <p:nvPr>
            <p:ph idx="1"/>
          </p:nvPr>
        </p:nvSpPr>
        <p:spPr>
          <a:xfrm>
            <a:off x="218661" y="1745311"/>
            <a:ext cx="8637955" cy="4544170"/>
          </a:xfrm>
        </p:spPr>
        <p:txBody>
          <a:bodyPr>
            <a:normAutofit fontScale="85000" lnSpcReduction="10000"/>
          </a:bodyPr>
          <a:lstStyle/>
          <a:p>
            <a:r>
              <a:rPr lang="fr-FR" sz="2400" u="sng" dirty="0"/>
              <a:t>Dépistage </a:t>
            </a:r>
            <a:r>
              <a:rPr lang="fr-FR" sz="2400" dirty="0"/>
              <a:t>:</a:t>
            </a:r>
          </a:p>
          <a:p>
            <a:r>
              <a:rPr lang="fr-FR" sz="2400" dirty="0"/>
              <a:t>L’infection tuberculeuse latente ne produit pas de signe ; son dépistage repose sur </a:t>
            </a:r>
          </a:p>
          <a:p>
            <a:pPr>
              <a:buFont typeface="Wingdings" panose="05000000000000000000" pitchFamily="2" charset="2"/>
              <a:buChar char="Ø"/>
            </a:pPr>
            <a:r>
              <a:rPr lang="fr-FR" sz="2400" b="1" dirty="0"/>
              <a:t>L’intradermo-réaction à la tuberculine (IDR)</a:t>
            </a:r>
            <a:br>
              <a:rPr lang="fr-FR" sz="2400" dirty="0"/>
            </a:br>
            <a:r>
              <a:rPr lang="fr-FR" sz="2400" dirty="0"/>
              <a:t>C’est est un test qui consiste à injecter une goutte de liquide contenant l’antigène </a:t>
            </a:r>
            <a:r>
              <a:rPr lang="fr-FR" sz="2400" dirty="0" err="1"/>
              <a:t>mycobactérien</a:t>
            </a:r>
            <a:r>
              <a:rPr lang="fr-FR" sz="2400" dirty="0"/>
              <a:t> (tuberculine) dans le derme (face antérieure de l’avant-bras). </a:t>
            </a:r>
          </a:p>
          <a:p>
            <a:r>
              <a:rPr lang="fr-FR" sz="2400" dirty="0"/>
              <a:t>La réaction inflammatoire obtenue (lue 72 heures après) détermine si le sujet a été antérieurement en contact avec le bacille (ou le vaccin), selon le diamètre d’induration observé. Cette réaction n’est pas liée à un niveau de protection contre la maladie.</a:t>
            </a:r>
          </a:p>
          <a:p>
            <a:r>
              <a:rPr lang="fr-FR" sz="2400" u="sng" dirty="0"/>
              <a:t>Prévention : </a:t>
            </a:r>
          </a:p>
          <a:p>
            <a:pPr>
              <a:buFont typeface="Wingdings" panose="05000000000000000000" pitchFamily="2" charset="2"/>
              <a:buChar char="Ø"/>
            </a:pPr>
            <a:r>
              <a:rPr lang="fr-FR" sz="2400" b="1" dirty="0"/>
              <a:t>La vaccination par le BCG </a:t>
            </a:r>
            <a:r>
              <a:rPr lang="fr-FR" sz="2400" dirty="0"/>
              <a:t>(Bacille Calmette et Guérin) est le seul moyen de se protéger contre la tuberculose</a:t>
            </a:r>
          </a:p>
          <a:p>
            <a:pPr>
              <a:buFont typeface="Wingdings" panose="05000000000000000000" pitchFamily="2" charset="2"/>
              <a:buChar char="Ø"/>
            </a:pPr>
            <a:r>
              <a:rPr lang="fr-FR" sz="2400" b="1" dirty="0"/>
              <a:t>Isolement des patients  (air)</a:t>
            </a:r>
          </a:p>
        </p:txBody>
      </p:sp>
      <p:pic>
        <p:nvPicPr>
          <p:cNvPr id="4" name="Image 3">
            <a:extLst>
              <a:ext uri="{FF2B5EF4-FFF2-40B4-BE49-F238E27FC236}">
                <a16:creationId xmlns:a16="http://schemas.microsoft.com/office/drawing/2014/main" id="{A69BCEA1-9F80-4124-8D22-DA865EE2F4B1}"/>
              </a:ext>
            </a:extLst>
          </p:cNvPr>
          <p:cNvPicPr>
            <a:picLocks noChangeAspect="1"/>
          </p:cNvPicPr>
          <p:nvPr/>
        </p:nvPicPr>
        <p:blipFill>
          <a:blip r:embed="rId2"/>
          <a:stretch>
            <a:fillRect/>
          </a:stretch>
        </p:blipFill>
        <p:spPr>
          <a:xfrm>
            <a:off x="9069610" y="1328238"/>
            <a:ext cx="2656482" cy="1770988"/>
          </a:xfrm>
          <a:prstGeom prst="rect">
            <a:avLst/>
          </a:prstGeom>
        </p:spPr>
      </p:pic>
      <p:pic>
        <p:nvPicPr>
          <p:cNvPr id="5" name="Image 4">
            <a:extLst>
              <a:ext uri="{FF2B5EF4-FFF2-40B4-BE49-F238E27FC236}">
                <a16:creationId xmlns:a16="http://schemas.microsoft.com/office/drawing/2014/main" id="{2B87BE35-E8A9-469F-9DAD-AB9FD86076B4}"/>
              </a:ext>
            </a:extLst>
          </p:cNvPr>
          <p:cNvPicPr>
            <a:picLocks noChangeAspect="1"/>
          </p:cNvPicPr>
          <p:nvPr/>
        </p:nvPicPr>
        <p:blipFill>
          <a:blip r:embed="rId3"/>
          <a:stretch>
            <a:fillRect/>
          </a:stretch>
        </p:blipFill>
        <p:spPr>
          <a:xfrm>
            <a:off x="9069610" y="3047878"/>
            <a:ext cx="2639615" cy="1770988"/>
          </a:xfrm>
          <a:prstGeom prst="rect">
            <a:avLst/>
          </a:prstGeom>
        </p:spPr>
      </p:pic>
      <p:pic>
        <p:nvPicPr>
          <p:cNvPr id="6" name="Image 5">
            <a:extLst>
              <a:ext uri="{FF2B5EF4-FFF2-40B4-BE49-F238E27FC236}">
                <a16:creationId xmlns:a16="http://schemas.microsoft.com/office/drawing/2014/main" id="{A3090156-1914-4257-AB6D-1C01065379FD}"/>
              </a:ext>
            </a:extLst>
          </p:cNvPr>
          <p:cNvPicPr>
            <a:picLocks noChangeAspect="1"/>
          </p:cNvPicPr>
          <p:nvPr/>
        </p:nvPicPr>
        <p:blipFill>
          <a:blip r:embed="rId4"/>
          <a:stretch>
            <a:fillRect/>
          </a:stretch>
        </p:blipFill>
        <p:spPr>
          <a:xfrm>
            <a:off x="9566457" y="4841071"/>
            <a:ext cx="1645920" cy="1448410"/>
          </a:xfrm>
          <a:prstGeom prst="rect">
            <a:avLst/>
          </a:prstGeom>
        </p:spPr>
      </p:pic>
    </p:spTree>
    <p:extLst>
      <p:ext uri="{BB962C8B-B14F-4D97-AF65-F5344CB8AC3E}">
        <p14:creationId xmlns:p14="http://schemas.microsoft.com/office/powerpoint/2010/main" val="23310342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A686EA87-0168-4F98-BD2A-F0E8BFB3248B}"/>
              </a:ext>
            </a:extLst>
          </p:cNvPr>
          <p:cNvSpPr>
            <a:spLocks noGrp="1"/>
          </p:cNvSpPr>
          <p:nvPr>
            <p:ph type="title"/>
          </p:nvPr>
        </p:nvSpPr>
        <p:spPr>
          <a:xfrm>
            <a:off x="878619" y="1757595"/>
            <a:ext cx="10058400" cy="1450757"/>
          </a:xfrm>
        </p:spPr>
        <p:txBody>
          <a:bodyPr/>
          <a:lstStyle/>
          <a:p>
            <a:r>
              <a:rPr lang="fr-FR" dirty="0"/>
              <a:t>Le tétanos</a:t>
            </a:r>
          </a:p>
        </p:txBody>
      </p:sp>
      <p:pic>
        <p:nvPicPr>
          <p:cNvPr id="2" name="Image 1">
            <a:extLst>
              <a:ext uri="{FF2B5EF4-FFF2-40B4-BE49-F238E27FC236}">
                <a16:creationId xmlns:a16="http://schemas.microsoft.com/office/drawing/2014/main" id="{BC721A13-5C00-4D3F-B7C3-1CF6F4333011}"/>
              </a:ext>
            </a:extLst>
          </p:cNvPr>
          <p:cNvPicPr>
            <a:picLocks noChangeAspect="1"/>
          </p:cNvPicPr>
          <p:nvPr/>
        </p:nvPicPr>
        <p:blipFill>
          <a:blip r:embed="rId2"/>
          <a:stretch>
            <a:fillRect/>
          </a:stretch>
        </p:blipFill>
        <p:spPr>
          <a:xfrm>
            <a:off x="10579831" y="573405"/>
            <a:ext cx="714375" cy="590550"/>
          </a:xfrm>
          <a:prstGeom prst="rect">
            <a:avLst/>
          </a:prstGeom>
        </p:spPr>
      </p:pic>
    </p:spTree>
    <p:extLst>
      <p:ext uri="{BB962C8B-B14F-4D97-AF65-F5344CB8AC3E}">
        <p14:creationId xmlns:p14="http://schemas.microsoft.com/office/powerpoint/2010/main" val="5192046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D22957-FE09-464A-8FA9-F92AB3F367F9}"/>
              </a:ext>
            </a:extLst>
          </p:cNvPr>
          <p:cNvSpPr>
            <a:spLocks noGrp="1"/>
          </p:cNvSpPr>
          <p:nvPr>
            <p:ph type="title"/>
          </p:nvPr>
        </p:nvSpPr>
        <p:spPr/>
        <p:txBody>
          <a:bodyPr/>
          <a:lstStyle/>
          <a:p>
            <a:r>
              <a:rPr lang="fr-FR" dirty="0"/>
              <a:t>Définition</a:t>
            </a:r>
          </a:p>
        </p:txBody>
      </p:sp>
      <p:pic>
        <p:nvPicPr>
          <p:cNvPr id="3" name="Image 2">
            <a:extLst>
              <a:ext uri="{FF2B5EF4-FFF2-40B4-BE49-F238E27FC236}">
                <a16:creationId xmlns:a16="http://schemas.microsoft.com/office/drawing/2014/main" id="{63344C00-E96D-45A6-89B6-11AE1BFF9412}"/>
              </a:ext>
            </a:extLst>
          </p:cNvPr>
          <p:cNvPicPr>
            <a:picLocks noChangeAspect="1"/>
          </p:cNvPicPr>
          <p:nvPr/>
        </p:nvPicPr>
        <p:blipFill>
          <a:blip r:embed="rId2"/>
          <a:stretch>
            <a:fillRect/>
          </a:stretch>
        </p:blipFill>
        <p:spPr>
          <a:xfrm>
            <a:off x="10981372" y="538571"/>
            <a:ext cx="714375" cy="590550"/>
          </a:xfrm>
          <a:prstGeom prst="rect">
            <a:avLst/>
          </a:prstGeom>
        </p:spPr>
      </p:pic>
      <p:sp>
        <p:nvSpPr>
          <p:cNvPr id="5" name="Rectangle 4">
            <a:extLst>
              <a:ext uri="{FF2B5EF4-FFF2-40B4-BE49-F238E27FC236}">
                <a16:creationId xmlns:a16="http://schemas.microsoft.com/office/drawing/2014/main" id="{0EE93D5E-EC8E-4BFD-B0DD-3C6E53246BDD}"/>
              </a:ext>
            </a:extLst>
          </p:cNvPr>
          <p:cNvSpPr/>
          <p:nvPr/>
        </p:nvSpPr>
        <p:spPr>
          <a:xfrm>
            <a:off x="857795" y="2724333"/>
            <a:ext cx="5995850" cy="3108543"/>
          </a:xfrm>
          <a:prstGeom prst="rect">
            <a:avLst/>
          </a:prstGeom>
        </p:spPr>
        <p:txBody>
          <a:bodyPr wrap="square">
            <a:spAutoFit/>
          </a:bodyPr>
          <a:lstStyle/>
          <a:p>
            <a:r>
              <a:rPr lang="fr-FR" sz="2800" dirty="0"/>
              <a:t>Le tétanos est une maladie causée par la bactérie Clostridium tetani, bactérie naturellement présente dans la terre. </a:t>
            </a:r>
          </a:p>
          <a:p>
            <a:r>
              <a:rPr lang="fr-FR" sz="2800" dirty="0"/>
              <a:t>Le tétanos est une maladie grave et mortelle dans 50% des cas environ, ce chiffre descendant à 15% avec un traitement en soins intensifs. </a:t>
            </a:r>
          </a:p>
        </p:txBody>
      </p:sp>
      <p:pic>
        <p:nvPicPr>
          <p:cNvPr id="7" name="Image 6">
            <a:extLst>
              <a:ext uri="{FF2B5EF4-FFF2-40B4-BE49-F238E27FC236}">
                <a16:creationId xmlns:a16="http://schemas.microsoft.com/office/drawing/2014/main" id="{50A995A6-343E-40B4-9E27-B80012BC48AC}"/>
              </a:ext>
            </a:extLst>
          </p:cNvPr>
          <p:cNvPicPr>
            <a:picLocks noChangeAspect="1"/>
          </p:cNvPicPr>
          <p:nvPr/>
        </p:nvPicPr>
        <p:blipFill>
          <a:blip r:embed="rId3"/>
          <a:stretch>
            <a:fillRect/>
          </a:stretch>
        </p:blipFill>
        <p:spPr>
          <a:xfrm>
            <a:off x="7428411" y="1989328"/>
            <a:ext cx="4170453" cy="4022302"/>
          </a:xfrm>
          <a:prstGeom prst="rect">
            <a:avLst/>
          </a:prstGeom>
        </p:spPr>
      </p:pic>
    </p:spTree>
    <p:extLst>
      <p:ext uri="{BB962C8B-B14F-4D97-AF65-F5344CB8AC3E}">
        <p14:creationId xmlns:p14="http://schemas.microsoft.com/office/powerpoint/2010/main" val="35617060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00BB92-2DB9-4CB8-9727-D0DDF65BB4CF}"/>
              </a:ext>
            </a:extLst>
          </p:cNvPr>
          <p:cNvSpPr>
            <a:spLocks noGrp="1"/>
          </p:cNvSpPr>
          <p:nvPr>
            <p:ph type="title"/>
          </p:nvPr>
        </p:nvSpPr>
        <p:spPr>
          <a:xfrm>
            <a:off x="1193074" y="347562"/>
            <a:ext cx="7942217" cy="1450757"/>
          </a:xfrm>
        </p:spPr>
        <p:txBody>
          <a:bodyPr/>
          <a:lstStyle/>
          <a:p>
            <a:r>
              <a:rPr lang="fr-FR" dirty="0"/>
              <a:t>Signes et symptômes</a:t>
            </a:r>
          </a:p>
        </p:txBody>
      </p:sp>
      <p:pic>
        <p:nvPicPr>
          <p:cNvPr id="4" name="Image 3">
            <a:extLst>
              <a:ext uri="{FF2B5EF4-FFF2-40B4-BE49-F238E27FC236}">
                <a16:creationId xmlns:a16="http://schemas.microsoft.com/office/drawing/2014/main" id="{ACEDD951-C0FB-415A-8E10-E3A487123068}"/>
              </a:ext>
            </a:extLst>
          </p:cNvPr>
          <p:cNvPicPr>
            <a:picLocks noChangeAspect="1"/>
          </p:cNvPicPr>
          <p:nvPr/>
        </p:nvPicPr>
        <p:blipFill>
          <a:blip r:embed="rId2"/>
          <a:stretch>
            <a:fillRect/>
          </a:stretch>
        </p:blipFill>
        <p:spPr>
          <a:xfrm>
            <a:off x="10528527" y="777666"/>
            <a:ext cx="714375" cy="590550"/>
          </a:xfrm>
          <a:prstGeom prst="rect">
            <a:avLst/>
          </a:prstGeom>
        </p:spPr>
      </p:pic>
      <p:sp>
        <p:nvSpPr>
          <p:cNvPr id="5" name="Rectangle 4">
            <a:extLst>
              <a:ext uri="{FF2B5EF4-FFF2-40B4-BE49-F238E27FC236}">
                <a16:creationId xmlns:a16="http://schemas.microsoft.com/office/drawing/2014/main" id="{87928311-5147-4474-A1FB-68451B68A633}"/>
              </a:ext>
            </a:extLst>
          </p:cNvPr>
          <p:cNvSpPr/>
          <p:nvPr/>
        </p:nvSpPr>
        <p:spPr>
          <a:xfrm>
            <a:off x="1193074" y="2096478"/>
            <a:ext cx="6139544" cy="3970318"/>
          </a:xfrm>
          <a:prstGeom prst="rect">
            <a:avLst/>
          </a:prstGeom>
        </p:spPr>
        <p:txBody>
          <a:bodyPr wrap="square">
            <a:spAutoFit/>
          </a:bodyPr>
          <a:lstStyle/>
          <a:p>
            <a:r>
              <a:rPr lang="fr-FR" sz="2800" dirty="0"/>
              <a:t>La toxine fabriquée par cette bactérie affecte le système nerveux et provoque  des:</a:t>
            </a:r>
          </a:p>
          <a:p>
            <a:pPr marL="457200" indent="-457200">
              <a:buFontTx/>
              <a:buChar char="-"/>
            </a:pPr>
            <a:r>
              <a:rPr lang="fr-FR" sz="2800" dirty="0"/>
              <a:t>Courbatures musculaires intenses</a:t>
            </a:r>
          </a:p>
          <a:p>
            <a:pPr marL="457200" indent="-457200">
              <a:buFontTx/>
              <a:buChar char="-"/>
            </a:pPr>
            <a:r>
              <a:rPr lang="fr-FR" sz="2800" dirty="0"/>
              <a:t>Spasmes</a:t>
            </a:r>
          </a:p>
          <a:p>
            <a:pPr marL="457200" indent="-457200">
              <a:buFontTx/>
              <a:buChar char="-"/>
            </a:pPr>
            <a:r>
              <a:rPr lang="fr-FR" sz="2800" dirty="0"/>
              <a:t>Convulsions </a:t>
            </a:r>
          </a:p>
          <a:p>
            <a:pPr marL="457200" indent="-457200">
              <a:buFontTx/>
              <a:buChar char="-"/>
            </a:pPr>
            <a:r>
              <a:rPr lang="fr-FR" sz="2800" dirty="0"/>
              <a:t>Atteintes des muscles respiratoires pouvant entrainer le décès par asphyxie</a:t>
            </a:r>
          </a:p>
        </p:txBody>
      </p:sp>
      <p:pic>
        <p:nvPicPr>
          <p:cNvPr id="7" name="Image 6">
            <a:extLst>
              <a:ext uri="{FF2B5EF4-FFF2-40B4-BE49-F238E27FC236}">
                <a16:creationId xmlns:a16="http://schemas.microsoft.com/office/drawing/2014/main" id="{28BF2852-39A8-4F10-B467-946BF1502E69}"/>
              </a:ext>
            </a:extLst>
          </p:cNvPr>
          <p:cNvPicPr>
            <a:picLocks noChangeAspect="1"/>
          </p:cNvPicPr>
          <p:nvPr/>
        </p:nvPicPr>
        <p:blipFill>
          <a:blip r:embed="rId3"/>
          <a:stretch>
            <a:fillRect/>
          </a:stretch>
        </p:blipFill>
        <p:spPr>
          <a:xfrm>
            <a:off x="7641159" y="1718038"/>
            <a:ext cx="1903435" cy="2201364"/>
          </a:xfrm>
          <a:prstGeom prst="rect">
            <a:avLst/>
          </a:prstGeom>
        </p:spPr>
      </p:pic>
      <p:pic>
        <p:nvPicPr>
          <p:cNvPr id="8" name="Image 7">
            <a:extLst>
              <a:ext uri="{FF2B5EF4-FFF2-40B4-BE49-F238E27FC236}">
                <a16:creationId xmlns:a16="http://schemas.microsoft.com/office/drawing/2014/main" id="{0665CED8-DBD5-4D87-A9D1-C4C0292CDD83}"/>
              </a:ext>
            </a:extLst>
          </p:cNvPr>
          <p:cNvPicPr>
            <a:picLocks noChangeAspect="1"/>
          </p:cNvPicPr>
          <p:nvPr/>
        </p:nvPicPr>
        <p:blipFill>
          <a:blip r:embed="rId4"/>
          <a:stretch>
            <a:fillRect/>
          </a:stretch>
        </p:blipFill>
        <p:spPr>
          <a:xfrm>
            <a:off x="8291073" y="4031487"/>
            <a:ext cx="2951829" cy="2170730"/>
          </a:xfrm>
          <a:prstGeom prst="rect">
            <a:avLst/>
          </a:prstGeom>
        </p:spPr>
      </p:pic>
    </p:spTree>
    <p:extLst>
      <p:ext uri="{BB962C8B-B14F-4D97-AF65-F5344CB8AC3E}">
        <p14:creationId xmlns:p14="http://schemas.microsoft.com/office/powerpoint/2010/main" val="7251884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C79F1D-B84F-435B-93BE-5070EDFD37FF}"/>
              </a:ext>
            </a:extLst>
          </p:cNvPr>
          <p:cNvSpPr>
            <a:spLocks noGrp="1"/>
          </p:cNvSpPr>
          <p:nvPr>
            <p:ph type="title"/>
          </p:nvPr>
        </p:nvSpPr>
        <p:spPr/>
        <p:txBody>
          <a:bodyPr/>
          <a:lstStyle/>
          <a:p>
            <a:r>
              <a:rPr lang="fr-FR" dirty="0"/>
              <a:t>Contamination et transmission</a:t>
            </a:r>
          </a:p>
        </p:txBody>
      </p:sp>
      <p:sp>
        <p:nvSpPr>
          <p:cNvPr id="4" name="Espace réservé du contenu 3">
            <a:extLst>
              <a:ext uri="{FF2B5EF4-FFF2-40B4-BE49-F238E27FC236}">
                <a16:creationId xmlns:a16="http://schemas.microsoft.com/office/drawing/2014/main" id="{D663D518-CE37-4AA6-8311-D5CC644D8621}"/>
              </a:ext>
            </a:extLst>
          </p:cNvPr>
          <p:cNvSpPr>
            <a:spLocks noGrp="1"/>
          </p:cNvSpPr>
          <p:nvPr>
            <p:ph idx="1"/>
          </p:nvPr>
        </p:nvSpPr>
        <p:spPr>
          <a:xfrm>
            <a:off x="1097280" y="1845734"/>
            <a:ext cx="6296297" cy="4023360"/>
          </a:xfrm>
        </p:spPr>
        <p:txBody>
          <a:bodyPr>
            <a:normAutofit lnSpcReduction="10000"/>
          </a:bodyPr>
          <a:lstStyle/>
          <a:p>
            <a:r>
              <a:rPr lang="fr-FR" sz="3200" dirty="0"/>
              <a:t>La contamination peut s’effectuer par n’importe quelle blessure, coupure ou plaie banale (piqûre ou coupure lors des travaux de jardinage, lors des contact avec le terre.</a:t>
            </a:r>
          </a:p>
          <a:p>
            <a:r>
              <a:rPr lang="fr-FR" sz="3200" dirty="0"/>
              <a:t>La maladie n’est pas contagieuse.</a:t>
            </a:r>
          </a:p>
          <a:p>
            <a:r>
              <a:rPr lang="fr-FR" sz="3200" dirty="0"/>
              <a:t>Mais la maladie n’est pas immunisante : on peut la contracter plusieurs fois.</a:t>
            </a:r>
          </a:p>
        </p:txBody>
      </p:sp>
      <p:pic>
        <p:nvPicPr>
          <p:cNvPr id="3" name="Image 2">
            <a:extLst>
              <a:ext uri="{FF2B5EF4-FFF2-40B4-BE49-F238E27FC236}">
                <a16:creationId xmlns:a16="http://schemas.microsoft.com/office/drawing/2014/main" id="{96735674-29BA-4FAC-A1CA-6BACAE430561}"/>
              </a:ext>
            </a:extLst>
          </p:cNvPr>
          <p:cNvPicPr>
            <a:picLocks noChangeAspect="1"/>
          </p:cNvPicPr>
          <p:nvPr/>
        </p:nvPicPr>
        <p:blipFill>
          <a:blip r:embed="rId2"/>
          <a:stretch>
            <a:fillRect/>
          </a:stretch>
        </p:blipFill>
        <p:spPr>
          <a:xfrm>
            <a:off x="10528526" y="716706"/>
            <a:ext cx="714375" cy="590550"/>
          </a:xfrm>
          <a:prstGeom prst="rect">
            <a:avLst/>
          </a:prstGeom>
        </p:spPr>
      </p:pic>
      <p:pic>
        <p:nvPicPr>
          <p:cNvPr id="5" name="Image 4">
            <a:extLst>
              <a:ext uri="{FF2B5EF4-FFF2-40B4-BE49-F238E27FC236}">
                <a16:creationId xmlns:a16="http://schemas.microsoft.com/office/drawing/2014/main" id="{7030A01A-C89A-47A4-97A2-4B4405DAE794}"/>
              </a:ext>
            </a:extLst>
          </p:cNvPr>
          <p:cNvPicPr>
            <a:picLocks noChangeAspect="1"/>
          </p:cNvPicPr>
          <p:nvPr/>
        </p:nvPicPr>
        <p:blipFill>
          <a:blip r:embed="rId3"/>
          <a:stretch>
            <a:fillRect/>
          </a:stretch>
        </p:blipFill>
        <p:spPr>
          <a:xfrm>
            <a:off x="7654018" y="2500101"/>
            <a:ext cx="4286250" cy="2714625"/>
          </a:xfrm>
          <a:prstGeom prst="rect">
            <a:avLst/>
          </a:prstGeom>
        </p:spPr>
      </p:pic>
    </p:spTree>
    <p:extLst>
      <p:ext uri="{BB962C8B-B14F-4D97-AF65-F5344CB8AC3E}">
        <p14:creationId xmlns:p14="http://schemas.microsoft.com/office/powerpoint/2010/main" val="42695951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B4BD38-BC45-418E-9BE7-B80EFC4147AD}"/>
              </a:ext>
            </a:extLst>
          </p:cNvPr>
          <p:cNvSpPr>
            <a:spLocks noGrp="1"/>
          </p:cNvSpPr>
          <p:nvPr>
            <p:ph type="title"/>
          </p:nvPr>
        </p:nvSpPr>
        <p:spPr/>
        <p:txBody>
          <a:bodyPr/>
          <a:lstStyle/>
          <a:p>
            <a:r>
              <a:rPr lang="fr-FR" dirty="0"/>
              <a:t>Traitement</a:t>
            </a:r>
          </a:p>
        </p:txBody>
      </p:sp>
      <p:sp>
        <p:nvSpPr>
          <p:cNvPr id="4" name="Espace réservé du contenu 3">
            <a:extLst>
              <a:ext uri="{FF2B5EF4-FFF2-40B4-BE49-F238E27FC236}">
                <a16:creationId xmlns:a16="http://schemas.microsoft.com/office/drawing/2014/main" id="{93018B0C-2D5E-4A16-B71D-E5048AB5F9EB}"/>
              </a:ext>
            </a:extLst>
          </p:cNvPr>
          <p:cNvSpPr>
            <a:spLocks noGrp="1"/>
          </p:cNvSpPr>
          <p:nvPr>
            <p:ph idx="1"/>
          </p:nvPr>
        </p:nvSpPr>
        <p:spPr>
          <a:xfrm>
            <a:off x="888274" y="2494226"/>
            <a:ext cx="10058400" cy="2099249"/>
          </a:xfrm>
        </p:spPr>
        <p:txBody>
          <a:bodyPr/>
          <a:lstStyle/>
          <a:p>
            <a:r>
              <a:rPr lang="fr-FR" sz="3200" dirty="0"/>
              <a:t>Cette maladie se soigne difficilement et nécessite une hospitalisation en service de réanimation.</a:t>
            </a:r>
          </a:p>
          <a:p>
            <a:endParaRPr lang="fr-FR" dirty="0"/>
          </a:p>
        </p:txBody>
      </p:sp>
    </p:spTree>
    <p:extLst>
      <p:ext uri="{BB962C8B-B14F-4D97-AF65-F5344CB8AC3E}">
        <p14:creationId xmlns:p14="http://schemas.microsoft.com/office/powerpoint/2010/main" val="36873145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F1EACD-3F08-4FE4-83C3-C086D6CF01A9}"/>
              </a:ext>
            </a:extLst>
          </p:cNvPr>
          <p:cNvSpPr>
            <a:spLocks noGrp="1"/>
          </p:cNvSpPr>
          <p:nvPr>
            <p:ph type="title"/>
          </p:nvPr>
        </p:nvSpPr>
        <p:spPr/>
        <p:txBody>
          <a:bodyPr/>
          <a:lstStyle/>
          <a:p>
            <a:r>
              <a:rPr lang="fr-FR" dirty="0"/>
              <a:t>Prévention et conseils</a:t>
            </a:r>
          </a:p>
        </p:txBody>
      </p:sp>
      <p:sp>
        <p:nvSpPr>
          <p:cNvPr id="4" name="Espace réservé du contenu 3">
            <a:extLst>
              <a:ext uri="{FF2B5EF4-FFF2-40B4-BE49-F238E27FC236}">
                <a16:creationId xmlns:a16="http://schemas.microsoft.com/office/drawing/2014/main" id="{D71B4A7C-DE41-45ED-AECA-28FADB0AC62C}"/>
              </a:ext>
            </a:extLst>
          </p:cNvPr>
          <p:cNvSpPr>
            <a:spLocks noGrp="1"/>
          </p:cNvSpPr>
          <p:nvPr>
            <p:ph idx="1"/>
          </p:nvPr>
        </p:nvSpPr>
        <p:spPr>
          <a:xfrm>
            <a:off x="1097280" y="1845734"/>
            <a:ext cx="6200503" cy="4467980"/>
          </a:xfrm>
        </p:spPr>
        <p:txBody>
          <a:bodyPr>
            <a:normAutofit/>
          </a:bodyPr>
          <a:lstStyle/>
          <a:p>
            <a:pPr marL="0" indent="0">
              <a:buNone/>
            </a:pPr>
            <a:r>
              <a:rPr lang="fr-FR" dirty="0"/>
              <a:t>Les personnes âgées sont plus sensibles aux infections dont le tétanos.</a:t>
            </a:r>
          </a:p>
          <a:p>
            <a:pPr marL="0" indent="0">
              <a:buNone/>
            </a:pPr>
            <a:r>
              <a:rPr lang="fr-FR" b="1" u="sng" dirty="0">
                <a:solidFill>
                  <a:srgbClr val="0070C0"/>
                </a:solidFill>
              </a:rPr>
              <a:t>Conseils :</a:t>
            </a:r>
          </a:p>
          <a:p>
            <a:pPr>
              <a:buFont typeface="Wingdings" panose="05000000000000000000" pitchFamily="2" charset="2"/>
              <a:buChar char="Ø"/>
            </a:pPr>
            <a:r>
              <a:rPr lang="fr-FR" dirty="0"/>
              <a:t>Toujours porter des gants en jardinant</a:t>
            </a:r>
          </a:p>
          <a:p>
            <a:pPr>
              <a:buFont typeface="Wingdings" panose="05000000000000000000" pitchFamily="2" charset="2"/>
              <a:buChar char="Ø"/>
            </a:pPr>
            <a:r>
              <a:rPr lang="fr-FR" dirty="0"/>
              <a:t>Si piqûre ou coupure :</a:t>
            </a:r>
          </a:p>
          <a:p>
            <a:pPr lvl="1">
              <a:buFont typeface="Wingdings" panose="05000000000000000000" pitchFamily="2" charset="2"/>
              <a:buChar char="Ø"/>
            </a:pPr>
            <a:r>
              <a:rPr lang="fr-FR" dirty="0"/>
              <a:t>Laver la plaie à l’eau et au savon puis SHA</a:t>
            </a:r>
          </a:p>
          <a:p>
            <a:pPr lvl="1">
              <a:buFont typeface="Wingdings" panose="05000000000000000000" pitchFamily="2" charset="2"/>
              <a:buChar char="Ø"/>
            </a:pPr>
            <a:r>
              <a:rPr lang="fr-FR" dirty="0"/>
              <a:t>Consulter votre médecin :</a:t>
            </a:r>
          </a:p>
          <a:p>
            <a:pPr lvl="2">
              <a:buFont typeface="Wingdings" panose="05000000000000000000" pitchFamily="2" charset="2"/>
              <a:buChar char="Ø"/>
            </a:pPr>
            <a:r>
              <a:rPr lang="fr-FR" dirty="0"/>
              <a:t>Sérum antitétanique</a:t>
            </a:r>
          </a:p>
          <a:p>
            <a:pPr lvl="2">
              <a:buFont typeface="Wingdings" panose="05000000000000000000" pitchFamily="2" charset="2"/>
              <a:buChar char="Ø"/>
            </a:pPr>
            <a:r>
              <a:rPr lang="fr-FR" dirty="0"/>
              <a:t>Cf. schéma vaccinal</a:t>
            </a:r>
          </a:p>
          <a:p>
            <a:pPr marL="0" indent="0">
              <a:buNone/>
            </a:pPr>
            <a:r>
              <a:rPr lang="fr-FR" dirty="0"/>
              <a:t>Le seul moyen de s’en protéger reste la vaccination (Diphtérie-tétanos-poliomyélite- coqueluche) à 25 ans, 45 ans et 65 ans puis tous les 10 ans </a:t>
            </a:r>
          </a:p>
          <a:p>
            <a:pPr marL="0" indent="0">
              <a:buNone/>
            </a:pPr>
            <a:endParaRPr lang="fr-FR" dirty="0"/>
          </a:p>
        </p:txBody>
      </p:sp>
      <p:pic>
        <p:nvPicPr>
          <p:cNvPr id="5" name="Image 4">
            <a:extLst>
              <a:ext uri="{FF2B5EF4-FFF2-40B4-BE49-F238E27FC236}">
                <a16:creationId xmlns:a16="http://schemas.microsoft.com/office/drawing/2014/main" id="{B82F5A0E-3F63-4637-AE3D-3F50874277DB}"/>
              </a:ext>
            </a:extLst>
          </p:cNvPr>
          <p:cNvPicPr>
            <a:picLocks noChangeAspect="1"/>
          </p:cNvPicPr>
          <p:nvPr/>
        </p:nvPicPr>
        <p:blipFill>
          <a:blip r:embed="rId2"/>
          <a:stretch>
            <a:fillRect/>
          </a:stretch>
        </p:blipFill>
        <p:spPr>
          <a:xfrm>
            <a:off x="8081553" y="1845734"/>
            <a:ext cx="3388997" cy="4387273"/>
          </a:xfrm>
          <a:prstGeom prst="rect">
            <a:avLst/>
          </a:prstGeom>
        </p:spPr>
      </p:pic>
    </p:spTree>
    <p:extLst>
      <p:ext uri="{BB962C8B-B14F-4D97-AF65-F5344CB8AC3E}">
        <p14:creationId xmlns:p14="http://schemas.microsoft.com/office/powerpoint/2010/main" val="8761019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E3F0EE-9499-43A1-A8FD-A90D662548C3}"/>
              </a:ext>
            </a:extLst>
          </p:cNvPr>
          <p:cNvSpPr>
            <a:spLocks noGrp="1"/>
          </p:cNvSpPr>
          <p:nvPr>
            <p:ph type="title"/>
          </p:nvPr>
        </p:nvSpPr>
        <p:spPr/>
        <p:txBody>
          <a:bodyPr/>
          <a:lstStyle/>
          <a:p>
            <a:r>
              <a:rPr lang="fr-FR" dirty="0"/>
              <a:t>VIH</a:t>
            </a:r>
          </a:p>
        </p:txBody>
      </p:sp>
      <p:sp>
        <p:nvSpPr>
          <p:cNvPr id="4" name="Espace réservé du contenu 3">
            <a:extLst>
              <a:ext uri="{FF2B5EF4-FFF2-40B4-BE49-F238E27FC236}">
                <a16:creationId xmlns:a16="http://schemas.microsoft.com/office/drawing/2014/main" id="{BDC3B1A1-E152-4888-AD0F-E9BE05B264DD}"/>
              </a:ext>
            </a:extLst>
          </p:cNvPr>
          <p:cNvSpPr>
            <a:spLocks noGrp="1"/>
          </p:cNvSpPr>
          <p:nvPr>
            <p:ph idx="1"/>
          </p:nvPr>
        </p:nvSpPr>
        <p:spPr/>
        <p:txBody>
          <a:bodyPr/>
          <a:lstStyle/>
          <a:p>
            <a:endParaRPr lang="fr-FR" dirty="0"/>
          </a:p>
        </p:txBody>
      </p:sp>
    </p:spTree>
    <p:extLst>
      <p:ext uri="{BB962C8B-B14F-4D97-AF65-F5344CB8AC3E}">
        <p14:creationId xmlns:p14="http://schemas.microsoft.com/office/powerpoint/2010/main" val="24488665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33700D-F8DF-423C-8BBF-84D26BE0F189}"/>
              </a:ext>
            </a:extLst>
          </p:cNvPr>
          <p:cNvSpPr>
            <a:spLocks noGrp="1"/>
          </p:cNvSpPr>
          <p:nvPr>
            <p:ph type="title"/>
          </p:nvPr>
        </p:nvSpPr>
        <p:spPr/>
        <p:txBody>
          <a:bodyPr/>
          <a:lstStyle/>
          <a:p>
            <a:r>
              <a:rPr lang="fr-FR" dirty="0"/>
              <a:t>Définition</a:t>
            </a:r>
          </a:p>
        </p:txBody>
      </p:sp>
      <p:pic>
        <p:nvPicPr>
          <p:cNvPr id="4" name="Espace réservé du contenu 3">
            <a:extLst>
              <a:ext uri="{FF2B5EF4-FFF2-40B4-BE49-F238E27FC236}">
                <a16:creationId xmlns:a16="http://schemas.microsoft.com/office/drawing/2014/main" id="{A0921407-A1DD-4401-ACC2-C3DAEFCB51EE}"/>
              </a:ext>
            </a:extLst>
          </p:cNvPr>
          <p:cNvPicPr>
            <a:picLocks noGrp="1" noChangeAspect="1"/>
          </p:cNvPicPr>
          <p:nvPr>
            <p:ph idx="1"/>
          </p:nvPr>
        </p:nvPicPr>
        <p:blipFill>
          <a:blip r:embed="rId2"/>
          <a:stretch>
            <a:fillRect/>
          </a:stretch>
        </p:blipFill>
        <p:spPr>
          <a:xfrm>
            <a:off x="943589" y="2628562"/>
            <a:ext cx="7965280" cy="3691495"/>
          </a:xfrm>
          <a:prstGeom prst="rect">
            <a:avLst/>
          </a:prstGeom>
        </p:spPr>
      </p:pic>
      <p:sp>
        <p:nvSpPr>
          <p:cNvPr id="5" name="Rectangle 4">
            <a:extLst>
              <a:ext uri="{FF2B5EF4-FFF2-40B4-BE49-F238E27FC236}">
                <a16:creationId xmlns:a16="http://schemas.microsoft.com/office/drawing/2014/main" id="{B096FB33-FA72-41CA-9A79-B9A40AACE79F}"/>
              </a:ext>
            </a:extLst>
          </p:cNvPr>
          <p:cNvSpPr/>
          <p:nvPr/>
        </p:nvSpPr>
        <p:spPr>
          <a:xfrm>
            <a:off x="1143886" y="1737360"/>
            <a:ext cx="7529851" cy="646331"/>
          </a:xfrm>
          <a:prstGeom prst="rect">
            <a:avLst/>
          </a:prstGeom>
        </p:spPr>
        <p:txBody>
          <a:bodyPr wrap="square">
            <a:spAutoFit/>
          </a:bodyPr>
          <a:lstStyle/>
          <a:p>
            <a:r>
              <a:rPr lang="fr-FR" dirty="0">
                <a:solidFill>
                  <a:srgbClr val="111111"/>
                </a:solidFill>
                <a:latin typeface="Roboto"/>
              </a:rPr>
              <a:t>Le </a:t>
            </a:r>
            <a:r>
              <a:rPr lang="fr-FR" b="1" dirty="0">
                <a:solidFill>
                  <a:srgbClr val="111111"/>
                </a:solidFill>
                <a:latin typeface="Roboto"/>
              </a:rPr>
              <a:t>VIH  (Virus de l’Immunodéficience Humaine)</a:t>
            </a:r>
            <a:r>
              <a:rPr lang="fr-FR" dirty="0">
                <a:solidFill>
                  <a:srgbClr val="111111"/>
                </a:solidFill>
                <a:latin typeface="Roboto"/>
              </a:rPr>
              <a:t> est un virus qui attaque le système immunitaire et peut entraîner le </a:t>
            </a:r>
            <a:r>
              <a:rPr lang="fr-FR" b="1" dirty="0">
                <a:solidFill>
                  <a:srgbClr val="111111"/>
                </a:solidFill>
                <a:latin typeface="Roboto"/>
              </a:rPr>
              <a:t>sida.</a:t>
            </a:r>
            <a:endParaRPr lang="fr-FR" dirty="0"/>
          </a:p>
        </p:txBody>
      </p:sp>
      <p:pic>
        <p:nvPicPr>
          <p:cNvPr id="6" name="Image 5">
            <a:extLst>
              <a:ext uri="{FF2B5EF4-FFF2-40B4-BE49-F238E27FC236}">
                <a16:creationId xmlns:a16="http://schemas.microsoft.com/office/drawing/2014/main" id="{520FE6BA-01A5-4CDF-AA85-5D4DBE1D39B1}"/>
              </a:ext>
            </a:extLst>
          </p:cNvPr>
          <p:cNvPicPr>
            <a:picLocks noChangeAspect="1"/>
          </p:cNvPicPr>
          <p:nvPr/>
        </p:nvPicPr>
        <p:blipFill>
          <a:blip r:embed="rId3"/>
          <a:stretch>
            <a:fillRect/>
          </a:stretch>
        </p:blipFill>
        <p:spPr>
          <a:xfrm>
            <a:off x="9355369" y="1956105"/>
            <a:ext cx="2427547" cy="4045911"/>
          </a:xfrm>
          <a:prstGeom prst="rect">
            <a:avLst/>
          </a:prstGeom>
        </p:spPr>
      </p:pic>
    </p:spTree>
    <p:extLst>
      <p:ext uri="{BB962C8B-B14F-4D97-AF65-F5344CB8AC3E}">
        <p14:creationId xmlns:p14="http://schemas.microsoft.com/office/powerpoint/2010/main" val="27975539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C819F4-6CA4-4530-A247-657D2A919F1F}"/>
              </a:ext>
            </a:extLst>
          </p:cNvPr>
          <p:cNvSpPr>
            <a:spLocks noGrp="1"/>
          </p:cNvSpPr>
          <p:nvPr>
            <p:ph type="title"/>
          </p:nvPr>
        </p:nvSpPr>
        <p:spPr/>
        <p:txBody>
          <a:bodyPr/>
          <a:lstStyle/>
          <a:p>
            <a:r>
              <a:rPr lang="fr-FR" dirty="0"/>
              <a:t>Signes et symptômes</a:t>
            </a:r>
          </a:p>
        </p:txBody>
      </p:sp>
      <p:sp>
        <p:nvSpPr>
          <p:cNvPr id="3" name="Espace réservé du contenu 2">
            <a:extLst>
              <a:ext uri="{FF2B5EF4-FFF2-40B4-BE49-F238E27FC236}">
                <a16:creationId xmlns:a16="http://schemas.microsoft.com/office/drawing/2014/main" id="{6B9EBD35-3E01-4BF3-9CE7-F53D5649DA66}"/>
              </a:ext>
            </a:extLst>
          </p:cNvPr>
          <p:cNvSpPr>
            <a:spLocks noGrp="1"/>
          </p:cNvSpPr>
          <p:nvPr>
            <p:ph idx="1"/>
          </p:nvPr>
        </p:nvSpPr>
        <p:spPr>
          <a:xfrm>
            <a:off x="609600" y="1845733"/>
            <a:ext cx="6226629" cy="4450563"/>
          </a:xfrm>
        </p:spPr>
        <p:txBody>
          <a:bodyPr>
            <a:normAutofit fontScale="92500" lnSpcReduction="20000"/>
          </a:bodyPr>
          <a:lstStyle/>
          <a:p>
            <a:r>
              <a:rPr lang="fr-FR" dirty="0"/>
              <a:t>es symptômes de l’infection par le VIH évoluent selon le stade de la maladie. Dans les premières semaines, la personne infectée peut rester asymptomatique ou bien développer les symptômes d’une phase appelée primo-infection. Celle-ci se caractérise par des signes cliniques comparables à ceux rencontrés en cas de grippe : forte fièvre, douleurs musculaires, maux de tête, diarrhée...</a:t>
            </a:r>
          </a:p>
          <a:p>
            <a:endParaRPr lang="fr-FR" dirty="0"/>
          </a:p>
          <a:p>
            <a:r>
              <a:rPr lang="fr-FR" dirty="0"/>
              <a:t>Après la primo-infection, débute une phase asymptomatique qui peut durer plusieurs années. Durant cette phase, le virus est présent et les personnes infectées restent contagieuses. Le VIH affaiblissant progressivement le système immunitaire, la maladie finit par entraîner l’apparition d’autres symptômes : perte de poids, infections de la peau, toux, fièvre et diarrhée.</a:t>
            </a:r>
          </a:p>
          <a:p>
            <a:endParaRPr lang="fr-FR" dirty="0"/>
          </a:p>
          <a:p>
            <a:r>
              <a:rPr lang="fr-FR" dirty="0"/>
              <a:t>Si aucun traitement n’est suivi, la maladie évolue vers le sida, stade ultime de l’infection par le VIH.</a:t>
            </a:r>
          </a:p>
        </p:txBody>
      </p:sp>
      <p:pic>
        <p:nvPicPr>
          <p:cNvPr id="4" name="Image 3">
            <a:extLst>
              <a:ext uri="{FF2B5EF4-FFF2-40B4-BE49-F238E27FC236}">
                <a16:creationId xmlns:a16="http://schemas.microsoft.com/office/drawing/2014/main" id="{2EB4E58C-2337-4B77-9C12-3780CF9E5703}"/>
              </a:ext>
            </a:extLst>
          </p:cNvPr>
          <p:cNvPicPr>
            <a:picLocks noChangeAspect="1"/>
          </p:cNvPicPr>
          <p:nvPr/>
        </p:nvPicPr>
        <p:blipFill>
          <a:blip r:embed="rId2"/>
          <a:stretch>
            <a:fillRect/>
          </a:stretch>
        </p:blipFill>
        <p:spPr>
          <a:xfrm>
            <a:off x="6932149" y="2412274"/>
            <a:ext cx="4960766" cy="2799805"/>
          </a:xfrm>
          <a:prstGeom prst="rect">
            <a:avLst/>
          </a:prstGeom>
        </p:spPr>
      </p:pic>
    </p:spTree>
    <p:extLst>
      <p:ext uri="{BB962C8B-B14F-4D97-AF65-F5344CB8AC3E}">
        <p14:creationId xmlns:p14="http://schemas.microsoft.com/office/powerpoint/2010/main" val="39829152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6C154F-2431-42EC-B065-90CD500A92FE}"/>
              </a:ext>
            </a:extLst>
          </p:cNvPr>
          <p:cNvSpPr>
            <a:spLocks noGrp="1"/>
          </p:cNvSpPr>
          <p:nvPr>
            <p:ph type="title"/>
          </p:nvPr>
        </p:nvSpPr>
        <p:spPr/>
        <p:txBody>
          <a:bodyPr/>
          <a:lstStyle/>
          <a:p>
            <a:r>
              <a:rPr lang="fr-FR" dirty="0"/>
              <a:t>Transmission</a:t>
            </a:r>
          </a:p>
        </p:txBody>
      </p:sp>
      <p:sp>
        <p:nvSpPr>
          <p:cNvPr id="3" name="Espace réservé du contenu 2">
            <a:extLst>
              <a:ext uri="{FF2B5EF4-FFF2-40B4-BE49-F238E27FC236}">
                <a16:creationId xmlns:a16="http://schemas.microsoft.com/office/drawing/2014/main" id="{3A5DD05C-E53C-404F-A05F-B8D5FFC061FF}"/>
              </a:ext>
            </a:extLst>
          </p:cNvPr>
          <p:cNvSpPr>
            <a:spLocks noGrp="1"/>
          </p:cNvSpPr>
          <p:nvPr>
            <p:ph idx="1"/>
          </p:nvPr>
        </p:nvSpPr>
        <p:spPr>
          <a:xfrm>
            <a:off x="1097280" y="1845734"/>
            <a:ext cx="5347063" cy="4023360"/>
          </a:xfrm>
        </p:spPr>
        <p:txBody>
          <a:bodyPr/>
          <a:lstStyle/>
          <a:p>
            <a:r>
              <a:rPr lang="fr-FR" b="1" dirty="0"/>
              <a:t>Le virus de l’immunodéficience humaine (ou VIH)</a:t>
            </a:r>
            <a:r>
              <a:rPr lang="fr-FR" dirty="0"/>
              <a:t> se transmet par </a:t>
            </a:r>
            <a:r>
              <a:rPr lang="fr-FR" dirty="0">
                <a:solidFill>
                  <a:srgbClr val="0070C0"/>
                </a:solidFill>
              </a:rPr>
              <a:t>voies sexuelle et sanguine.</a:t>
            </a:r>
          </a:p>
          <a:p>
            <a:r>
              <a:rPr lang="fr-FR" u="sng" dirty="0"/>
              <a:t>Il peut aussi se transmettre de la mère à l’enfant. </a:t>
            </a:r>
          </a:p>
          <a:p>
            <a:r>
              <a:rPr lang="fr-FR" dirty="0"/>
              <a:t>Cette transmission peut avoir lieu :</a:t>
            </a:r>
          </a:p>
          <a:p>
            <a:r>
              <a:rPr lang="fr-FR" dirty="0"/>
              <a:t>- soit lors du dernier trimestre de la grossesse, le virus pouvant passer de la mère au fœtus via le placenta ;</a:t>
            </a:r>
          </a:p>
          <a:p>
            <a:r>
              <a:rPr lang="fr-FR" dirty="0"/>
              <a:t>- soit lors de l’accouchement ;</a:t>
            </a:r>
          </a:p>
          <a:p>
            <a:r>
              <a:rPr lang="fr-FR" dirty="0"/>
              <a:t>- soit lors de l’allaitement.</a:t>
            </a:r>
          </a:p>
          <a:p>
            <a:endParaRPr lang="fr-FR" dirty="0"/>
          </a:p>
        </p:txBody>
      </p:sp>
      <p:pic>
        <p:nvPicPr>
          <p:cNvPr id="4" name="Image 3">
            <a:extLst>
              <a:ext uri="{FF2B5EF4-FFF2-40B4-BE49-F238E27FC236}">
                <a16:creationId xmlns:a16="http://schemas.microsoft.com/office/drawing/2014/main" id="{C104B8FC-82BE-4850-BB6A-AF117D9430B4}"/>
              </a:ext>
            </a:extLst>
          </p:cNvPr>
          <p:cNvPicPr>
            <a:picLocks noChangeAspect="1"/>
          </p:cNvPicPr>
          <p:nvPr/>
        </p:nvPicPr>
        <p:blipFill>
          <a:blip r:embed="rId2"/>
          <a:stretch>
            <a:fillRect/>
          </a:stretch>
        </p:blipFill>
        <p:spPr>
          <a:xfrm>
            <a:off x="6640830" y="2004801"/>
            <a:ext cx="4514850" cy="3705225"/>
          </a:xfrm>
          <a:prstGeom prst="rect">
            <a:avLst/>
          </a:prstGeom>
        </p:spPr>
      </p:pic>
    </p:spTree>
    <p:extLst>
      <p:ext uri="{BB962C8B-B14F-4D97-AF65-F5344CB8AC3E}">
        <p14:creationId xmlns:p14="http://schemas.microsoft.com/office/powerpoint/2010/main" val="17680963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945611-401B-4B16-B535-645FC74D340D}"/>
              </a:ext>
            </a:extLst>
          </p:cNvPr>
          <p:cNvSpPr>
            <a:spLocks noGrp="1"/>
          </p:cNvSpPr>
          <p:nvPr>
            <p:ph type="title"/>
          </p:nvPr>
        </p:nvSpPr>
        <p:spPr/>
        <p:txBody>
          <a:bodyPr/>
          <a:lstStyle/>
          <a:p>
            <a:r>
              <a:rPr lang="fr-FR" dirty="0"/>
              <a:t>Dépistage</a:t>
            </a:r>
          </a:p>
        </p:txBody>
      </p:sp>
      <p:sp>
        <p:nvSpPr>
          <p:cNvPr id="3" name="Espace réservé du contenu 2">
            <a:extLst>
              <a:ext uri="{FF2B5EF4-FFF2-40B4-BE49-F238E27FC236}">
                <a16:creationId xmlns:a16="http://schemas.microsoft.com/office/drawing/2014/main" id="{2CF6CBF7-AA5F-41E7-926A-C57546D8B5C0}"/>
              </a:ext>
            </a:extLst>
          </p:cNvPr>
          <p:cNvSpPr>
            <a:spLocks noGrp="1"/>
          </p:cNvSpPr>
          <p:nvPr>
            <p:ph idx="1"/>
          </p:nvPr>
        </p:nvSpPr>
        <p:spPr>
          <a:xfrm>
            <a:off x="975360" y="2385667"/>
            <a:ext cx="5582194" cy="3753876"/>
          </a:xfrm>
        </p:spPr>
        <p:txBody>
          <a:bodyPr>
            <a:normAutofit/>
          </a:bodyPr>
          <a:lstStyle/>
          <a:p>
            <a:r>
              <a:rPr lang="fr-FR" b="1" dirty="0"/>
              <a:t>Le diagnostic de l’infection par le VIH est posé par un examen sanguin de </a:t>
            </a:r>
            <a:r>
              <a:rPr lang="fr-FR" b="1" dirty="0">
                <a:hlinkClick r:id="rId2"/>
              </a:rPr>
              <a:t>dépistage</a:t>
            </a:r>
            <a:r>
              <a:rPr lang="fr-FR" b="1" dirty="0"/>
              <a:t>.</a:t>
            </a:r>
            <a:r>
              <a:rPr lang="fr-FR" dirty="0"/>
              <a:t> </a:t>
            </a:r>
          </a:p>
          <a:p>
            <a:r>
              <a:rPr lang="fr-FR" dirty="0"/>
              <a:t>Ce test est généralement réalisé la suite d’un comportement à risque (rapport sexuel sans protection, échange de seringues...) ou lorsqu’apparaissent certains symptômes. </a:t>
            </a:r>
          </a:p>
          <a:p>
            <a:r>
              <a:rPr lang="fr-FR" dirty="0"/>
              <a:t>Un dépistage précoce de l’infection par VIH permet à la personne de bénéficier d’un traitement d’autant plus efficace qu’il est commencé tôt.</a:t>
            </a:r>
          </a:p>
        </p:txBody>
      </p:sp>
      <p:pic>
        <p:nvPicPr>
          <p:cNvPr id="4" name="Image 3">
            <a:extLst>
              <a:ext uri="{FF2B5EF4-FFF2-40B4-BE49-F238E27FC236}">
                <a16:creationId xmlns:a16="http://schemas.microsoft.com/office/drawing/2014/main" id="{8773139B-5464-4C0C-81AA-0A46EF360A07}"/>
              </a:ext>
            </a:extLst>
          </p:cNvPr>
          <p:cNvPicPr>
            <a:picLocks noChangeAspect="1"/>
          </p:cNvPicPr>
          <p:nvPr/>
        </p:nvPicPr>
        <p:blipFill>
          <a:blip r:embed="rId3"/>
          <a:stretch>
            <a:fillRect/>
          </a:stretch>
        </p:blipFill>
        <p:spPr>
          <a:xfrm>
            <a:off x="7457258" y="2217147"/>
            <a:ext cx="3829050" cy="3486150"/>
          </a:xfrm>
          <a:prstGeom prst="rect">
            <a:avLst/>
          </a:prstGeom>
        </p:spPr>
      </p:pic>
    </p:spTree>
    <p:extLst>
      <p:ext uri="{BB962C8B-B14F-4D97-AF65-F5344CB8AC3E}">
        <p14:creationId xmlns:p14="http://schemas.microsoft.com/office/powerpoint/2010/main" val="33785286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620425-5FB0-4A8F-92E6-449CBB45FFEA}"/>
              </a:ext>
            </a:extLst>
          </p:cNvPr>
          <p:cNvSpPr>
            <a:spLocks noGrp="1"/>
          </p:cNvSpPr>
          <p:nvPr>
            <p:ph type="title"/>
          </p:nvPr>
        </p:nvSpPr>
        <p:spPr/>
        <p:txBody>
          <a:bodyPr/>
          <a:lstStyle/>
          <a:p>
            <a:r>
              <a:rPr lang="fr-FR" dirty="0"/>
              <a:t>Traitement</a:t>
            </a:r>
          </a:p>
        </p:txBody>
      </p:sp>
      <p:sp>
        <p:nvSpPr>
          <p:cNvPr id="3" name="Espace réservé du contenu 2">
            <a:extLst>
              <a:ext uri="{FF2B5EF4-FFF2-40B4-BE49-F238E27FC236}">
                <a16:creationId xmlns:a16="http://schemas.microsoft.com/office/drawing/2014/main" id="{21B71A97-B5C9-454D-9B10-4AD86D77D2C7}"/>
              </a:ext>
            </a:extLst>
          </p:cNvPr>
          <p:cNvSpPr>
            <a:spLocks noGrp="1"/>
          </p:cNvSpPr>
          <p:nvPr>
            <p:ph idx="1"/>
          </p:nvPr>
        </p:nvSpPr>
        <p:spPr>
          <a:xfrm>
            <a:off x="1097279" y="1845733"/>
            <a:ext cx="7184571" cy="4354770"/>
          </a:xfrm>
        </p:spPr>
        <p:txBody>
          <a:bodyPr>
            <a:normAutofit/>
          </a:bodyPr>
          <a:lstStyle/>
          <a:p>
            <a:r>
              <a:rPr lang="fr-FR" b="1" dirty="0"/>
              <a:t>Actuellement, aucun traitement ne permet d’éliminer complètement le VIH de l’organisme. Les meilleurs d’entre eux permettent aux personnes séropositives de bloquer la multiplication du VIH, et ainsi de garder un système immunitaire opérationnel.</a:t>
            </a:r>
            <a:r>
              <a:rPr lang="fr-FR" dirty="0"/>
              <a:t> Ces traitements sont appelés trithérapies, car ils combinent en une seule prise médicamenteuse les actions de trois inhibiteurs de la multiplication virale.</a:t>
            </a:r>
          </a:p>
          <a:p>
            <a:r>
              <a:rPr lang="fr-FR" dirty="0"/>
              <a:t>La première génération d’antirétroviraux était souvent responsable d’effets secondaires : nausées, vomissements, fatigue, perte d’appétit, fièvres, diarrhées, réactions cutanées...</a:t>
            </a:r>
          </a:p>
          <a:p>
            <a:r>
              <a:rPr lang="fr-FR" dirty="0"/>
              <a:t>Chez la grande majorité des patients, les médicaments de nouvelle génération permettent une vie normale s’ils sont administrés précocement après l’infection. Des effets secondaires à long terme (prise de poids, inflammation...) ne sont toutefois pas à exclure.</a:t>
            </a:r>
          </a:p>
          <a:p>
            <a:endParaRPr lang="fr-FR" dirty="0"/>
          </a:p>
        </p:txBody>
      </p:sp>
      <p:pic>
        <p:nvPicPr>
          <p:cNvPr id="4" name="Image 3">
            <a:extLst>
              <a:ext uri="{FF2B5EF4-FFF2-40B4-BE49-F238E27FC236}">
                <a16:creationId xmlns:a16="http://schemas.microsoft.com/office/drawing/2014/main" id="{A787D71E-ADB8-4E7C-9DF8-DBFFEB7ED8AD}"/>
              </a:ext>
            </a:extLst>
          </p:cNvPr>
          <p:cNvPicPr>
            <a:picLocks noChangeAspect="1"/>
          </p:cNvPicPr>
          <p:nvPr/>
        </p:nvPicPr>
        <p:blipFill>
          <a:blip r:embed="rId2"/>
          <a:stretch>
            <a:fillRect/>
          </a:stretch>
        </p:blipFill>
        <p:spPr>
          <a:xfrm>
            <a:off x="8692569" y="2934787"/>
            <a:ext cx="3353289" cy="2285047"/>
          </a:xfrm>
          <a:prstGeom prst="rect">
            <a:avLst/>
          </a:prstGeom>
        </p:spPr>
      </p:pic>
    </p:spTree>
    <p:extLst>
      <p:ext uri="{BB962C8B-B14F-4D97-AF65-F5344CB8AC3E}">
        <p14:creationId xmlns:p14="http://schemas.microsoft.com/office/powerpoint/2010/main" val="798566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FBB697-855E-4AED-A9C4-1968B5A5E909}"/>
              </a:ext>
            </a:extLst>
          </p:cNvPr>
          <p:cNvSpPr>
            <a:spLocks noGrp="1"/>
          </p:cNvSpPr>
          <p:nvPr>
            <p:ph type="title"/>
          </p:nvPr>
        </p:nvSpPr>
        <p:spPr/>
        <p:txBody>
          <a:bodyPr/>
          <a:lstStyle/>
          <a:p>
            <a:r>
              <a:rPr lang="fr-FR" dirty="0"/>
              <a:t>Prévention</a:t>
            </a:r>
          </a:p>
        </p:txBody>
      </p:sp>
      <p:sp>
        <p:nvSpPr>
          <p:cNvPr id="3" name="Espace réservé du contenu 2">
            <a:extLst>
              <a:ext uri="{FF2B5EF4-FFF2-40B4-BE49-F238E27FC236}">
                <a16:creationId xmlns:a16="http://schemas.microsoft.com/office/drawing/2014/main" id="{B3FA1675-967D-4DE8-AD25-EA436BDC59E0}"/>
              </a:ext>
            </a:extLst>
          </p:cNvPr>
          <p:cNvSpPr>
            <a:spLocks noGrp="1"/>
          </p:cNvSpPr>
          <p:nvPr>
            <p:ph idx="1"/>
          </p:nvPr>
        </p:nvSpPr>
        <p:spPr>
          <a:xfrm>
            <a:off x="879566" y="2376958"/>
            <a:ext cx="6714308" cy="3771293"/>
          </a:xfrm>
        </p:spPr>
        <p:txBody>
          <a:bodyPr>
            <a:normAutofit/>
          </a:bodyPr>
          <a:lstStyle/>
          <a:p>
            <a:r>
              <a:rPr lang="fr-FR" b="1" dirty="0"/>
              <a:t>La prévention passe en premier lieu par des mesures empêchant la transmission du VIH. </a:t>
            </a:r>
          </a:p>
          <a:p>
            <a:r>
              <a:rPr lang="fr-FR" b="1" dirty="0"/>
              <a:t>Par exemple l’usage du préservatif, ou encore de matériel injectable à usage unique...</a:t>
            </a:r>
            <a:endParaRPr lang="fr-FR" dirty="0"/>
          </a:p>
          <a:p>
            <a:r>
              <a:rPr lang="fr-FR" dirty="0"/>
              <a:t>Actuellement, il n’existe aucun vaccin efficace contre le VIH. </a:t>
            </a:r>
          </a:p>
          <a:p>
            <a:r>
              <a:rPr lang="fr-FR" b="1" dirty="0"/>
              <a:t>Un traitement antirétroviral post-exposition</a:t>
            </a:r>
            <a:r>
              <a:rPr lang="fr-FR" dirty="0"/>
              <a:t> suivi avec rigueur, après un comportement à risque, rend le virus indétectable dans le sang, ce qui diminue considérablement le risque de transmission.</a:t>
            </a:r>
          </a:p>
        </p:txBody>
      </p:sp>
      <p:pic>
        <p:nvPicPr>
          <p:cNvPr id="4" name="Image 3">
            <a:extLst>
              <a:ext uri="{FF2B5EF4-FFF2-40B4-BE49-F238E27FC236}">
                <a16:creationId xmlns:a16="http://schemas.microsoft.com/office/drawing/2014/main" id="{37229EB1-90EB-4376-8195-8A1549BD2FAD}"/>
              </a:ext>
            </a:extLst>
          </p:cNvPr>
          <p:cNvPicPr>
            <a:picLocks noChangeAspect="1"/>
          </p:cNvPicPr>
          <p:nvPr/>
        </p:nvPicPr>
        <p:blipFill>
          <a:blip r:embed="rId2"/>
          <a:stretch>
            <a:fillRect/>
          </a:stretch>
        </p:blipFill>
        <p:spPr>
          <a:xfrm>
            <a:off x="8387055" y="1854927"/>
            <a:ext cx="2925379" cy="4136571"/>
          </a:xfrm>
          <a:prstGeom prst="rect">
            <a:avLst/>
          </a:prstGeom>
        </p:spPr>
      </p:pic>
    </p:spTree>
    <p:extLst>
      <p:ext uri="{BB962C8B-B14F-4D97-AF65-F5344CB8AC3E}">
        <p14:creationId xmlns:p14="http://schemas.microsoft.com/office/powerpoint/2010/main" val="4429756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C0738B8-98DE-4C40-BE44-E569B8C11C2C}"/>
              </a:ext>
            </a:extLst>
          </p:cNvPr>
          <p:cNvSpPr>
            <a:spLocks noGrp="1"/>
          </p:cNvSpPr>
          <p:nvPr>
            <p:ph type="title"/>
          </p:nvPr>
        </p:nvSpPr>
        <p:spPr>
          <a:xfrm>
            <a:off x="1236427" y="1797351"/>
            <a:ext cx="10058400" cy="1450757"/>
          </a:xfrm>
        </p:spPr>
        <p:txBody>
          <a:bodyPr/>
          <a:lstStyle/>
          <a:p>
            <a:r>
              <a:rPr lang="fr-FR" dirty="0"/>
              <a:t>Les  Infections Sexuellement Transmissibles (IST)</a:t>
            </a:r>
          </a:p>
        </p:txBody>
      </p:sp>
      <p:pic>
        <p:nvPicPr>
          <p:cNvPr id="2" name="Image 1">
            <a:extLst>
              <a:ext uri="{FF2B5EF4-FFF2-40B4-BE49-F238E27FC236}">
                <a16:creationId xmlns:a16="http://schemas.microsoft.com/office/drawing/2014/main" id="{D7127CAC-B864-4AE5-B368-57FA224D1015}"/>
              </a:ext>
            </a:extLst>
          </p:cNvPr>
          <p:cNvPicPr>
            <a:picLocks noChangeAspect="1"/>
          </p:cNvPicPr>
          <p:nvPr/>
        </p:nvPicPr>
        <p:blipFill>
          <a:blip r:embed="rId2"/>
          <a:stretch>
            <a:fillRect/>
          </a:stretch>
        </p:blipFill>
        <p:spPr>
          <a:xfrm>
            <a:off x="10275978" y="625657"/>
            <a:ext cx="714375" cy="590550"/>
          </a:xfrm>
          <a:prstGeom prst="rect">
            <a:avLst/>
          </a:prstGeom>
        </p:spPr>
      </p:pic>
    </p:spTree>
    <p:extLst>
      <p:ext uri="{BB962C8B-B14F-4D97-AF65-F5344CB8AC3E}">
        <p14:creationId xmlns:p14="http://schemas.microsoft.com/office/powerpoint/2010/main" val="15937449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40C94A-5B8D-41EA-8C2B-7245386FCFEF}"/>
              </a:ext>
            </a:extLst>
          </p:cNvPr>
          <p:cNvSpPr>
            <a:spLocks noGrp="1"/>
          </p:cNvSpPr>
          <p:nvPr>
            <p:ph type="title"/>
          </p:nvPr>
        </p:nvSpPr>
        <p:spPr/>
        <p:txBody>
          <a:bodyPr/>
          <a:lstStyle/>
          <a:p>
            <a:r>
              <a:rPr lang="fr-FR" dirty="0"/>
              <a:t>Définition</a:t>
            </a:r>
          </a:p>
        </p:txBody>
      </p:sp>
      <p:sp>
        <p:nvSpPr>
          <p:cNvPr id="3" name="Espace réservé du contenu 2">
            <a:extLst>
              <a:ext uri="{FF2B5EF4-FFF2-40B4-BE49-F238E27FC236}">
                <a16:creationId xmlns:a16="http://schemas.microsoft.com/office/drawing/2014/main" id="{93604BB0-0268-411E-893A-CE9C288D87AD}"/>
              </a:ext>
            </a:extLst>
          </p:cNvPr>
          <p:cNvSpPr>
            <a:spLocks noGrp="1"/>
          </p:cNvSpPr>
          <p:nvPr>
            <p:ph idx="1"/>
          </p:nvPr>
        </p:nvSpPr>
        <p:spPr/>
        <p:txBody>
          <a:bodyPr>
            <a:normAutofit lnSpcReduction="10000"/>
          </a:bodyPr>
          <a:lstStyle/>
          <a:p>
            <a:r>
              <a:rPr lang="fr-FR" sz="3200" dirty="0"/>
              <a:t>Les infections sexuellement transmissibles ou IST sont des infections dues à des bactéries, virus et parasites et transmises par voie sexuelle.</a:t>
            </a:r>
          </a:p>
          <a:p>
            <a:endParaRPr lang="fr-FR" sz="3200" dirty="0"/>
          </a:p>
          <a:p>
            <a:endParaRPr lang="fr-FR" sz="3200" dirty="0"/>
          </a:p>
          <a:p>
            <a:r>
              <a:rPr lang="fr-FR" sz="3200" dirty="0"/>
              <a:t>Les IST les plus connues sont le VIH/Sida, les hépatites B et C, l’herpès, la blennorragie gonococcique, les chlamydioses, la syphilis et les papillomavirus.</a:t>
            </a:r>
          </a:p>
        </p:txBody>
      </p:sp>
    </p:spTree>
    <p:extLst>
      <p:ext uri="{BB962C8B-B14F-4D97-AF65-F5344CB8AC3E}">
        <p14:creationId xmlns:p14="http://schemas.microsoft.com/office/powerpoint/2010/main" val="30587418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84782A-236B-47C5-B5E8-38A3F32711EE}"/>
              </a:ext>
            </a:extLst>
          </p:cNvPr>
          <p:cNvSpPr>
            <a:spLocks noGrp="1"/>
          </p:cNvSpPr>
          <p:nvPr>
            <p:ph type="title"/>
          </p:nvPr>
        </p:nvSpPr>
        <p:spPr/>
        <p:txBody>
          <a:bodyPr/>
          <a:lstStyle/>
          <a:p>
            <a:r>
              <a:rPr lang="fr-FR" dirty="0"/>
              <a:t>Transmission</a:t>
            </a:r>
          </a:p>
        </p:txBody>
      </p:sp>
      <p:sp>
        <p:nvSpPr>
          <p:cNvPr id="3" name="Espace réservé du contenu 2">
            <a:extLst>
              <a:ext uri="{FF2B5EF4-FFF2-40B4-BE49-F238E27FC236}">
                <a16:creationId xmlns:a16="http://schemas.microsoft.com/office/drawing/2014/main" id="{8D61B277-5B05-4063-AC99-800E27D9EAF6}"/>
              </a:ext>
            </a:extLst>
          </p:cNvPr>
          <p:cNvSpPr>
            <a:spLocks noGrp="1"/>
          </p:cNvSpPr>
          <p:nvPr>
            <p:ph idx="1"/>
          </p:nvPr>
        </p:nvSpPr>
        <p:spPr>
          <a:xfrm>
            <a:off x="392833" y="2137954"/>
            <a:ext cx="4605887" cy="3731623"/>
          </a:xfrm>
        </p:spPr>
        <p:txBody>
          <a:bodyPr>
            <a:normAutofit/>
          </a:bodyPr>
          <a:lstStyle/>
          <a:p>
            <a:r>
              <a:rPr lang="fr-FR" sz="3200" dirty="0"/>
              <a:t>Les infections sexuellement transmissibles se transmettent lors d’un </a:t>
            </a:r>
            <a:r>
              <a:rPr lang="fr-FR" sz="3200" b="1" dirty="0"/>
              <a:t>rapport sexuel, vaginal, anal ou oral, avec ou sans pénétration</a:t>
            </a:r>
            <a:r>
              <a:rPr lang="fr-FR" sz="3200" dirty="0"/>
              <a:t>.</a:t>
            </a:r>
          </a:p>
        </p:txBody>
      </p:sp>
      <p:pic>
        <p:nvPicPr>
          <p:cNvPr id="4" name="Image 3">
            <a:extLst>
              <a:ext uri="{FF2B5EF4-FFF2-40B4-BE49-F238E27FC236}">
                <a16:creationId xmlns:a16="http://schemas.microsoft.com/office/drawing/2014/main" id="{2FFA5C72-6EE9-44E9-92FF-42ADC6A7DA86}"/>
              </a:ext>
            </a:extLst>
          </p:cNvPr>
          <p:cNvPicPr>
            <a:picLocks noChangeAspect="1"/>
          </p:cNvPicPr>
          <p:nvPr/>
        </p:nvPicPr>
        <p:blipFill>
          <a:blip r:embed="rId2"/>
          <a:stretch>
            <a:fillRect/>
          </a:stretch>
        </p:blipFill>
        <p:spPr>
          <a:xfrm>
            <a:off x="5808617" y="2723496"/>
            <a:ext cx="5564778" cy="2365031"/>
          </a:xfrm>
          <a:prstGeom prst="rect">
            <a:avLst/>
          </a:prstGeom>
        </p:spPr>
      </p:pic>
    </p:spTree>
    <p:extLst>
      <p:ext uri="{BB962C8B-B14F-4D97-AF65-F5344CB8AC3E}">
        <p14:creationId xmlns:p14="http://schemas.microsoft.com/office/powerpoint/2010/main" val="19220138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F161D8-09F0-487D-8BC2-3CA071615745}"/>
              </a:ext>
            </a:extLst>
          </p:cNvPr>
          <p:cNvSpPr>
            <a:spLocks noGrp="1"/>
          </p:cNvSpPr>
          <p:nvPr>
            <p:ph type="title"/>
          </p:nvPr>
        </p:nvSpPr>
        <p:spPr/>
        <p:txBody>
          <a:bodyPr/>
          <a:lstStyle/>
          <a:p>
            <a:r>
              <a:rPr lang="fr-FR" dirty="0"/>
              <a:t>Signes et symptômes</a:t>
            </a:r>
          </a:p>
        </p:txBody>
      </p:sp>
      <p:sp>
        <p:nvSpPr>
          <p:cNvPr id="3" name="Espace réservé du contenu 2">
            <a:extLst>
              <a:ext uri="{FF2B5EF4-FFF2-40B4-BE49-F238E27FC236}">
                <a16:creationId xmlns:a16="http://schemas.microsoft.com/office/drawing/2014/main" id="{9F1F6B50-4606-463F-B76C-C08754AF6DCA}"/>
              </a:ext>
            </a:extLst>
          </p:cNvPr>
          <p:cNvSpPr>
            <a:spLocks noGrp="1"/>
          </p:cNvSpPr>
          <p:nvPr>
            <p:ph idx="1"/>
          </p:nvPr>
        </p:nvSpPr>
        <p:spPr>
          <a:xfrm>
            <a:off x="1036321" y="1745311"/>
            <a:ext cx="6305006" cy="4535188"/>
          </a:xfrm>
        </p:spPr>
        <p:txBody>
          <a:bodyPr>
            <a:noAutofit/>
          </a:bodyPr>
          <a:lstStyle/>
          <a:p>
            <a:r>
              <a:rPr lang="fr-FR" sz="2400" dirty="0"/>
              <a:t>Des démangeaisons dans la région génitale ou anale</a:t>
            </a:r>
          </a:p>
          <a:p>
            <a:r>
              <a:rPr lang="fr-FR" sz="2400" dirty="0"/>
              <a:t>Une douleur pelvienne non associée aux menstruations</a:t>
            </a:r>
          </a:p>
          <a:p>
            <a:r>
              <a:rPr lang="fr-FR" sz="2400" dirty="0"/>
              <a:t>Des douleurs pendant les rapports sexuels</a:t>
            </a:r>
          </a:p>
          <a:p>
            <a:r>
              <a:rPr lang="fr-FR" sz="2400" dirty="0"/>
              <a:t>Un écoulement du pénis ou du rectum</a:t>
            </a:r>
          </a:p>
          <a:p>
            <a:r>
              <a:rPr lang="fr-FR" sz="2400" dirty="0"/>
              <a:t>Un écoulement vaginal supérieur à la normale</a:t>
            </a:r>
          </a:p>
          <a:p>
            <a:r>
              <a:rPr lang="fr-FR" sz="2400" dirty="0"/>
              <a:t>Des pertes vaginales (vaginite) d'une couleur ou d'une odeur inhabituelles</a:t>
            </a:r>
          </a:p>
          <a:p>
            <a:r>
              <a:rPr lang="fr-FR" sz="2400" dirty="0"/>
              <a:t>Des brûlures en urinant</a:t>
            </a:r>
          </a:p>
        </p:txBody>
      </p:sp>
      <p:pic>
        <p:nvPicPr>
          <p:cNvPr id="5" name="Image 4">
            <a:extLst>
              <a:ext uri="{FF2B5EF4-FFF2-40B4-BE49-F238E27FC236}">
                <a16:creationId xmlns:a16="http://schemas.microsoft.com/office/drawing/2014/main" id="{5D6A9BE3-5DB4-4EE8-8A62-DE98D184CA92}"/>
              </a:ext>
            </a:extLst>
          </p:cNvPr>
          <p:cNvPicPr>
            <a:picLocks noChangeAspect="1"/>
          </p:cNvPicPr>
          <p:nvPr/>
        </p:nvPicPr>
        <p:blipFill>
          <a:blip r:embed="rId2"/>
          <a:stretch>
            <a:fillRect/>
          </a:stretch>
        </p:blipFill>
        <p:spPr>
          <a:xfrm>
            <a:off x="7766392" y="2386147"/>
            <a:ext cx="4101213" cy="3121479"/>
          </a:xfrm>
          <a:prstGeom prst="rect">
            <a:avLst/>
          </a:prstGeom>
        </p:spPr>
      </p:pic>
    </p:spTree>
    <p:extLst>
      <p:ext uri="{BB962C8B-B14F-4D97-AF65-F5344CB8AC3E}">
        <p14:creationId xmlns:p14="http://schemas.microsoft.com/office/powerpoint/2010/main" val="29414130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5E4C20-E5DA-433E-8FE6-65825E2A7E2D}"/>
              </a:ext>
            </a:extLst>
          </p:cNvPr>
          <p:cNvSpPr>
            <a:spLocks noGrp="1"/>
          </p:cNvSpPr>
          <p:nvPr>
            <p:ph type="title"/>
          </p:nvPr>
        </p:nvSpPr>
        <p:spPr/>
        <p:txBody>
          <a:bodyPr/>
          <a:lstStyle/>
          <a:p>
            <a:r>
              <a:rPr lang="fr-FR" dirty="0"/>
              <a:t>Traitement</a:t>
            </a:r>
          </a:p>
        </p:txBody>
      </p:sp>
      <p:sp>
        <p:nvSpPr>
          <p:cNvPr id="3" name="Espace réservé du contenu 2">
            <a:extLst>
              <a:ext uri="{FF2B5EF4-FFF2-40B4-BE49-F238E27FC236}">
                <a16:creationId xmlns:a16="http://schemas.microsoft.com/office/drawing/2014/main" id="{36324A63-AC56-4832-A3F4-7217FE609B63}"/>
              </a:ext>
            </a:extLst>
          </p:cNvPr>
          <p:cNvSpPr>
            <a:spLocks noGrp="1"/>
          </p:cNvSpPr>
          <p:nvPr>
            <p:ph idx="1"/>
          </p:nvPr>
        </p:nvSpPr>
        <p:spPr/>
        <p:txBody>
          <a:bodyPr>
            <a:normAutofit fontScale="92500"/>
          </a:bodyPr>
          <a:lstStyle/>
          <a:p>
            <a:r>
              <a:rPr lang="fr-FR" sz="2800" dirty="0"/>
              <a:t>La </a:t>
            </a:r>
            <a:r>
              <a:rPr lang="fr-FR" sz="2800" b="1" dirty="0"/>
              <a:t>blennorragie-gonococcie-gonorrhée</a:t>
            </a:r>
            <a:r>
              <a:rPr lang="fr-FR" sz="2800" dirty="0"/>
              <a:t> est traitée par un </a:t>
            </a:r>
            <a:r>
              <a:rPr lang="fr-FR" sz="2800" u="sng" dirty="0">
                <a:hlinkClick r:id="rId2"/>
              </a:rPr>
              <a:t>antibiotique</a:t>
            </a:r>
            <a:r>
              <a:rPr lang="fr-FR" sz="2800" dirty="0"/>
              <a:t> (famille des céphalosporines ou des fluoroquinolones), en une seule injection intramusculaire ou en prise orale</a:t>
            </a:r>
          </a:p>
          <a:p>
            <a:r>
              <a:rPr lang="fr-FR" sz="2800" dirty="0"/>
              <a:t>La chlamydiose est traitée par un antibiotique adapté (famille des cyclines ou azithromycine) : sous forme de comprimés en prise unique si l'infection est débutante, ou en traitement prolongé, si elle est plus avancée. unique.</a:t>
            </a:r>
          </a:p>
          <a:p>
            <a:r>
              <a:rPr lang="fr-FR" sz="2800" dirty="0"/>
              <a:t>Lors de la première </a:t>
            </a:r>
            <a:r>
              <a:rPr lang="fr-FR" sz="2800" b="1" dirty="0"/>
              <a:t>poussée d'herpès génital</a:t>
            </a:r>
            <a:r>
              <a:rPr lang="fr-FR" sz="2800" dirty="0"/>
              <a:t>, le médecin prescrit un médicament antiviral (aciclovir ou apparenté) pendant sept à dix jours, pour limiter la durée de la crise.</a:t>
            </a:r>
          </a:p>
          <a:p>
            <a:endParaRPr lang="fr-FR" dirty="0"/>
          </a:p>
        </p:txBody>
      </p:sp>
    </p:spTree>
    <p:extLst>
      <p:ext uri="{BB962C8B-B14F-4D97-AF65-F5344CB8AC3E}">
        <p14:creationId xmlns:p14="http://schemas.microsoft.com/office/powerpoint/2010/main" val="27855275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5E4C20-E5DA-433E-8FE6-65825E2A7E2D}"/>
              </a:ext>
            </a:extLst>
          </p:cNvPr>
          <p:cNvSpPr>
            <a:spLocks noGrp="1"/>
          </p:cNvSpPr>
          <p:nvPr>
            <p:ph type="title"/>
          </p:nvPr>
        </p:nvSpPr>
        <p:spPr/>
        <p:txBody>
          <a:bodyPr/>
          <a:lstStyle/>
          <a:p>
            <a:r>
              <a:rPr lang="fr-FR" dirty="0"/>
              <a:t>Traitement</a:t>
            </a:r>
          </a:p>
        </p:txBody>
      </p:sp>
      <p:sp>
        <p:nvSpPr>
          <p:cNvPr id="3" name="Espace réservé du contenu 2">
            <a:extLst>
              <a:ext uri="{FF2B5EF4-FFF2-40B4-BE49-F238E27FC236}">
                <a16:creationId xmlns:a16="http://schemas.microsoft.com/office/drawing/2014/main" id="{36324A63-AC56-4832-A3F4-7217FE609B63}"/>
              </a:ext>
            </a:extLst>
          </p:cNvPr>
          <p:cNvSpPr>
            <a:spLocks noGrp="1"/>
          </p:cNvSpPr>
          <p:nvPr>
            <p:ph idx="1"/>
          </p:nvPr>
        </p:nvSpPr>
        <p:spPr>
          <a:xfrm>
            <a:off x="397565" y="1845734"/>
            <a:ext cx="10758115" cy="4415918"/>
          </a:xfrm>
        </p:spPr>
        <p:txBody>
          <a:bodyPr>
            <a:noAutofit/>
          </a:bodyPr>
          <a:lstStyle/>
          <a:p>
            <a:r>
              <a:rPr lang="fr-FR" sz="2400" dirty="0"/>
              <a:t>Pour les</a:t>
            </a:r>
            <a:r>
              <a:rPr lang="fr-FR" sz="2400" b="1" dirty="0"/>
              <a:t> mycoplasmes</a:t>
            </a:r>
            <a:r>
              <a:rPr lang="fr-FR" sz="2400" dirty="0"/>
              <a:t>, un traitement antibiotique (famille des macrolides ou des cyclines) adapté est mis en route.</a:t>
            </a:r>
          </a:p>
          <a:p>
            <a:r>
              <a:rPr lang="fr-FR" sz="2400" dirty="0"/>
              <a:t>Pour la </a:t>
            </a:r>
            <a:r>
              <a:rPr lang="fr-FR" sz="2400" b="1" dirty="0" err="1"/>
              <a:t>trichomonase</a:t>
            </a:r>
            <a:r>
              <a:rPr lang="fr-FR" sz="2400" dirty="0"/>
              <a:t>, un traitement antiparasitaire oral (métronidazole ou équivalent) en prise unique suffit généralement</a:t>
            </a:r>
          </a:p>
          <a:p>
            <a:r>
              <a:rPr lang="fr-FR" sz="2400" dirty="0"/>
              <a:t>Les </a:t>
            </a:r>
            <a:r>
              <a:rPr lang="fr-FR" sz="2400" b="1" dirty="0"/>
              <a:t>condylomes ou verrues génitales </a:t>
            </a:r>
            <a:r>
              <a:rPr lang="fr-FR" sz="2400" dirty="0"/>
              <a:t>sont traités localement. Les lésions sont brûlées par l'azote, l'électrocoagulation ou le laser. Des substances chimiques peuvent également être appliquées sur les lésions.</a:t>
            </a:r>
          </a:p>
          <a:p>
            <a:r>
              <a:rPr lang="fr-FR" sz="2400" dirty="0"/>
              <a:t>En cas de </a:t>
            </a:r>
            <a:r>
              <a:rPr lang="fr-FR" sz="2400" b="1" dirty="0"/>
              <a:t>lésions précancéreuses du col de l'utérus dues au papillomavirus</a:t>
            </a:r>
            <a:r>
              <a:rPr lang="fr-FR" sz="2400" dirty="0"/>
              <a:t>, le traitement chirurgical permet d'ôter la lésion malade du col de l'utérus (conisation du col de l'utérus)</a:t>
            </a:r>
          </a:p>
        </p:txBody>
      </p:sp>
    </p:spTree>
    <p:extLst>
      <p:ext uri="{BB962C8B-B14F-4D97-AF65-F5344CB8AC3E}">
        <p14:creationId xmlns:p14="http://schemas.microsoft.com/office/powerpoint/2010/main" val="8688525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5E4C20-E5DA-433E-8FE6-65825E2A7E2D}"/>
              </a:ext>
            </a:extLst>
          </p:cNvPr>
          <p:cNvSpPr>
            <a:spLocks noGrp="1"/>
          </p:cNvSpPr>
          <p:nvPr>
            <p:ph type="title"/>
          </p:nvPr>
        </p:nvSpPr>
        <p:spPr/>
        <p:txBody>
          <a:bodyPr/>
          <a:lstStyle/>
          <a:p>
            <a:r>
              <a:rPr lang="fr-FR" dirty="0"/>
              <a:t>Traitement</a:t>
            </a:r>
          </a:p>
        </p:txBody>
      </p:sp>
      <p:sp>
        <p:nvSpPr>
          <p:cNvPr id="3" name="Espace réservé du contenu 2">
            <a:extLst>
              <a:ext uri="{FF2B5EF4-FFF2-40B4-BE49-F238E27FC236}">
                <a16:creationId xmlns:a16="http://schemas.microsoft.com/office/drawing/2014/main" id="{36324A63-AC56-4832-A3F4-7217FE609B63}"/>
              </a:ext>
            </a:extLst>
          </p:cNvPr>
          <p:cNvSpPr>
            <a:spLocks noGrp="1"/>
          </p:cNvSpPr>
          <p:nvPr>
            <p:ph idx="1"/>
          </p:nvPr>
        </p:nvSpPr>
        <p:spPr>
          <a:xfrm>
            <a:off x="397565" y="1845734"/>
            <a:ext cx="10758115" cy="4415918"/>
          </a:xfrm>
        </p:spPr>
        <p:txBody>
          <a:bodyPr>
            <a:noAutofit/>
          </a:bodyPr>
          <a:lstStyle/>
          <a:p>
            <a:r>
              <a:rPr lang="fr-FR" sz="2800" dirty="0"/>
              <a:t>Une injection intramusculaire de pénicilline est le </a:t>
            </a:r>
            <a:r>
              <a:rPr lang="fr-FR" sz="2800" u="sng" dirty="0">
                <a:solidFill>
                  <a:schemeClr val="tx1"/>
                </a:solidFill>
                <a:hlinkClick r:id="rId2">
                  <a:extLst>
                    <a:ext uri="{A12FA001-AC4F-418D-AE19-62706E023703}">
                      <ahyp:hlinkClr xmlns:ahyp="http://schemas.microsoft.com/office/drawing/2018/hyperlinkcolor" val="tx"/>
                    </a:ext>
                  </a:extLst>
                </a:hlinkClick>
              </a:rPr>
              <a:t>traitement</a:t>
            </a:r>
            <a:r>
              <a:rPr lang="fr-FR" sz="2800" dirty="0">
                <a:solidFill>
                  <a:schemeClr val="tx1"/>
                </a:solidFill>
              </a:rPr>
              <a:t> </a:t>
            </a:r>
            <a:r>
              <a:rPr lang="fr-FR" sz="2800" dirty="0"/>
              <a:t>en cas de </a:t>
            </a:r>
            <a:r>
              <a:rPr lang="fr-FR" sz="2800" b="1" dirty="0"/>
              <a:t>syphilis</a:t>
            </a:r>
            <a:r>
              <a:rPr lang="fr-FR" sz="2800" dirty="0"/>
              <a:t> de moins d'un an (ou doxycycline par voie orale pendant 2 ou 3 semaines en cas d'</a:t>
            </a:r>
            <a:r>
              <a:rPr lang="fr-FR" sz="2800" u="sng" dirty="0">
                <a:hlinkClick r:id="rId3"/>
              </a:rPr>
              <a:t>allergie</a:t>
            </a:r>
            <a:r>
              <a:rPr lang="fr-FR" sz="2800" dirty="0"/>
              <a:t> à la pénicilline)</a:t>
            </a:r>
          </a:p>
          <a:p>
            <a:endParaRPr lang="fr-FR" sz="2800" dirty="0"/>
          </a:p>
          <a:p>
            <a:r>
              <a:rPr lang="fr-FR" sz="2800" dirty="0"/>
              <a:t>La thérapie antirétrovirale (ART) est le </a:t>
            </a:r>
            <a:r>
              <a:rPr lang="fr-FR" sz="2800" u="sng" dirty="0">
                <a:hlinkClick r:id="rId4"/>
              </a:rPr>
              <a:t>traitement du VIH</a:t>
            </a:r>
            <a:r>
              <a:rPr lang="fr-FR" sz="2800" dirty="0"/>
              <a:t>. Le traitement consiste en une combinaison de médicaments (en général trois médicaments ou trithérapie).</a:t>
            </a:r>
          </a:p>
        </p:txBody>
      </p:sp>
    </p:spTree>
    <p:extLst>
      <p:ext uri="{BB962C8B-B14F-4D97-AF65-F5344CB8AC3E}">
        <p14:creationId xmlns:p14="http://schemas.microsoft.com/office/powerpoint/2010/main" val="32035893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8CE8CD-B12C-4640-9162-389735859362}"/>
              </a:ext>
            </a:extLst>
          </p:cNvPr>
          <p:cNvSpPr>
            <a:spLocks noGrp="1"/>
          </p:cNvSpPr>
          <p:nvPr>
            <p:ph type="title"/>
          </p:nvPr>
        </p:nvSpPr>
        <p:spPr/>
        <p:txBody>
          <a:bodyPr/>
          <a:lstStyle/>
          <a:p>
            <a:r>
              <a:rPr lang="fr-FR" dirty="0"/>
              <a:t>Prévention</a:t>
            </a:r>
          </a:p>
        </p:txBody>
      </p:sp>
      <p:sp>
        <p:nvSpPr>
          <p:cNvPr id="3" name="Espace réservé du contenu 2">
            <a:extLst>
              <a:ext uri="{FF2B5EF4-FFF2-40B4-BE49-F238E27FC236}">
                <a16:creationId xmlns:a16="http://schemas.microsoft.com/office/drawing/2014/main" id="{FAC5286E-79DE-4FAC-B23F-64ABF0BCCC54}"/>
              </a:ext>
            </a:extLst>
          </p:cNvPr>
          <p:cNvSpPr>
            <a:spLocks noGrp="1"/>
          </p:cNvSpPr>
          <p:nvPr>
            <p:ph idx="1"/>
          </p:nvPr>
        </p:nvSpPr>
        <p:spPr/>
        <p:txBody>
          <a:bodyPr>
            <a:normAutofit/>
          </a:bodyPr>
          <a:lstStyle/>
          <a:p>
            <a:r>
              <a:rPr lang="fr-FR" sz="3200" dirty="0"/>
              <a:t>La prévention des infections sexuellement transmissibles est primordiale. </a:t>
            </a:r>
          </a:p>
          <a:p>
            <a:r>
              <a:rPr lang="fr-FR" sz="3200" dirty="0"/>
              <a:t>Elle passe principalement par l’utilisation du préservatif pour éviter la transmission des germes par voie sexuelle. </a:t>
            </a:r>
          </a:p>
          <a:p>
            <a:r>
              <a:rPr lang="fr-FR" sz="3200" dirty="0"/>
              <a:t>Pour prévenir les infections par le virus VHB (hépatite B) et le papillomavirus, la vaccination est recommandée.</a:t>
            </a:r>
          </a:p>
        </p:txBody>
      </p:sp>
    </p:spTree>
    <p:extLst>
      <p:ext uri="{BB962C8B-B14F-4D97-AF65-F5344CB8AC3E}">
        <p14:creationId xmlns:p14="http://schemas.microsoft.com/office/powerpoint/2010/main" val="30050808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F0D2E2-DCD3-4825-8F96-C7F2DDB871CF}"/>
              </a:ext>
            </a:extLst>
          </p:cNvPr>
          <p:cNvSpPr>
            <a:spLocks noGrp="1"/>
          </p:cNvSpPr>
          <p:nvPr>
            <p:ph type="title"/>
          </p:nvPr>
        </p:nvSpPr>
        <p:spPr/>
        <p:txBody>
          <a:bodyPr>
            <a:normAutofit/>
          </a:bodyPr>
          <a:lstStyle/>
          <a:p>
            <a:r>
              <a:rPr lang="fr-FR" dirty="0"/>
              <a:t>Papillomavirus : vaccination</a:t>
            </a:r>
          </a:p>
        </p:txBody>
      </p:sp>
      <p:sp>
        <p:nvSpPr>
          <p:cNvPr id="3" name="Espace réservé du contenu 2">
            <a:extLst>
              <a:ext uri="{FF2B5EF4-FFF2-40B4-BE49-F238E27FC236}">
                <a16:creationId xmlns:a16="http://schemas.microsoft.com/office/drawing/2014/main" id="{5213D4E6-9A90-427D-93B3-310BA030AF29}"/>
              </a:ext>
            </a:extLst>
          </p:cNvPr>
          <p:cNvSpPr>
            <a:spLocks noGrp="1"/>
          </p:cNvSpPr>
          <p:nvPr>
            <p:ph idx="1"/>
          </p:nvPr>
        </p:nvSpPr>
        <p:spPr>
          <a:xfrm>
            <a:off x="298174" y="1845734"/>
            <a:ext cx="10857506" cy="4396040"/>
          </a:xfrm>
        </p:spPr>
        <p:txBody>
          <a:bodyPr>
            <a:noAutofit/>
          </a:bodyPr>
          <a:lstStyle/>
          <a:p>
            <a:r>
              <a:rPr lang="fr-FR" sz="2400" dirty="0"/>
              <a:t>La vaccination est recommandée pour toutes les jeunes filles et tous les jeunes garçons de 11 à 14 ans révolus. (avant premier rapport sexuel)</a:t>
            </a:r>
            <a:br>
              <a:rPr lang="fr-FR" sz="2400" dirty="0"/>
            </a:br>
            <a:endParaRPr lang="fr-FR" sz="2400" dirty="0"/>
          </a:p>
          <a:p>
            <a:r>
              <a:rPr lang="fr-FR" sz="2400" b="1" dirty="0"/>
              <a:t>Le schéma vaccinal pour le Gardasil® 9 dépend du patient :</a:t>
            </a:r>
          </a:p>
          <a:p>
            <a:r>
              <a:rPr lang="fr-FR" sz="2400" dirty="0"/>
              <a:t>Pour les jeunes filles et garçons âgés de 11 à 14 ans révolus, la vaccination se déroule en 2 injections espacées de 6 à 13 mois ;</a:t>
            </a:r>
          </a:p>
          <a:p>
            <a:r>
              <a:rPr lang="fr-FR" sz="2400" dirty="0"/>
              <a:t>Pour les filles et garçons âgés de 15 à 19 ans révolus, 3 injections sont nécessaires selon le schéma suivant :</a:t>
            </a:r>
          </a:p>
          <a:p>
            <a:pPr>
              <a:lnSpc>
                <a:spcPct val="100000"/>
              </a:lnSpc>
            </a:pPr>
            <a:r>
              <a:rPr lang="fr-FR" sz="2400" dirty="0"/>
              <a:t>la 2e injection a lieu 2 mois après la 1re ;</a:t>
            </a:r>
          </a:p>
          <a:p>
            <a:pPr>
              <a:lnSpc>
                <a:spcPct val="100000"/>
              </a:lnSpc>
            </a:pPr>
            <a:r>
              <a:rPr lang="fr-FR" sz="2400" dirty="0"/>
              <a:t>la 3e est faite 6 mois après la 1re.</a:t>
            </a:r>
          </a:p>
        </p:txBody>
      </p:sp>
    </p:spTree>
    <p:extLst>
      <p:ext uri="{BB962C8B-B14F-4D97-AF65-F5344CB8AC3E}">
        <p14:creationId xmlns:p14="http://schemas.microsoft.com/office/powerpoint/2010/main" val="15451825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A84DD667-D208-41A5-BBE8-6F8A85BBDB37}"/>
              </a:ext>
            </a:extLst>
          </p:cNvPr>
          <p:cNvSpPr>
            <a:spLocks noGrp="1"/>
          </p:cNvSpPr>
          <p:nvPr>
            <p:ph type="title"/>
          </p:nvPr>
        </p:nvSpPr>
        <p:spPr>
          <a:xfrm>
            <a:off x="1066800" y="1817229"/>
            <a:ext cx="10058400" cy="1450757"/>
          </a:xfrm>
        </p:spPr>
        <p:txBody>
          <a:bodyPr/>
          <a:lstStyle/>
          <a:p>
            <a:r>
              <a:rPr lang="fr-FR" dirty="0"/>
              <a:t>Les méningites</a:t>
            </a:r>
          </a:p>
        </p:txBody>
      </p:sp>
    </p:spTree>
    <p:extLst>
      <p:ext uri="{BB962C8B-B14F-4D97-AF65-F5344CB8AC3E}">
        <p14:creationId xmlns:p14="http://schemas.microsoft.com/office/powerpoint/2010/main" val="6113156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9EBDE6-C8D2-4708-8A64-964F0138C058}"/>
              </a:ext>
            </a:extLst>
          </p:cNvPr>
          <p:cNvSpPr>
            <a:spLocks noGrp="1"/>
          </p:cNvSpPr>
          <p:nvPr>
            <p:ph type="title"/>
          </p:nvPr>
        </p:nvSpPr>
        <p:spPr/>
        <p:txBody>
          <a:bodyPr/>
          <a:lstStyle/>
          <a:p>
            <a:r>
              <a:rPr lang="fr-FR" dirty="0"/>
              <a:t>Définition</a:t>
            </a:r>
          </a:p>
        </p:txBody>
      </p:sp>
      <p:sp>
        <p:nvSpPr>
          <p:cNvPr id="3" name="Espace réservé du contenu 2">
            <a:extLst>
              <a:ext uri="{FF2B5EF4-FFF2-40B4-BE49-F238E27FC236}">
                <a16:creationId xmlns:a16="http://schemas.microsoft.com/office/drawing/2014/main" id="{4E4001CA-6F8F-43E8-A359-3E29F5373EF4}"/>
              </a:ext>
            </a:extLst>
          </p:cNvPr>
          <p:cNvSpPr>
            <a:spLocks noGrp="1"/>
          </p:cNvSpPr>
          <p:nvPr>
            <p:ph idx="1"/>
          </p:nvPr>
        </p:nvSpPr>
        <p:spPr>
          <a:xfrm>
            <a:off x="397565" y="1845733"/>
            <a:ext cx="6586709" cy="4475553"/>
          </a:xfrm>
        </p:spPr>
        <p:txBody>
          <a:bodyPr>
            <a:normAutofit fontScale="77500" lnSpcReduction="20000"/>
          </a:bodyPr>
          <a:lstStyle/>
          <a:p>
            <a:r>
              <a:rPr lang="fr-FR" sz="2800" dirty="0"/>
              <a:t>Une méningite est une inflammation des méninges, les membranes qui protègent le cerveau et la moelle épinière. </a:t>
            </a:r>
          </a:p>
          <a:p>
            <a:r>
              <a:rPr lang="fr-FR" sz="2800" dirty="0"/>
              <a:t>Le plus souvent, cette inflammation est la manifestation d’une infection </a:t>
            </a:r>
            <a:r>
              <a:rPr lang="fr-FR" sz="2800" b="1" dirty="0"/>
              <a:t>par un virus</a:t>
            </a:r>
            <a:r>
              <a:rPr lang="fr-FR" sz="2800" dirty="0"/>
              <a:t> (par exemple celui de la rougeole, des oreillons, de l'herpès ou de la grippe) ou </a:t>
            </a:r>
            <a:r>
              <a:rPr lang="fr-FR" sz="2800" b="1" dirty="0"/>
              <a:t>par une bactérie</a:t>
            </a:r>
            <a:r>
              <a:rPr lang="fr-FR" sz="2800" dirty="0"/>
              <a:t> (par exemple, les pneumocoques, les méningocoques ou les streptocoques du groupe B). </a:t>
            </a:r>
          </a:p>
          <a:p>
            <a:r>
              <a:rPr lang="fr-FR" sz="2800" dirty="0"/>
              <a:t>Plus rarement (dans moins de 5 % des cas), les méningites peuvent également être provoquées par un champignon ou un parasite microscopique.</a:t>
            </a:r>
          </a:p>
          <a:p>
            <a:endParaRPr lang="fr-FR" sz="2800" dirty="0"/>
          </a:p>
          <a:p>
            <a:r>
              <a:rPr lang="fr-FR" sz="2800" b="1" dirty="0"/>
              <a:t>Les méningites bactériennes sont les plus dangereuses et peuvent s’aggraver rapidement.</a:t>
            </a:r>
            <a:endParaRPr lang="fr-FR" sz="2800" dirty="0"/>
          </a:p>
          <a:p>
            <a:endParaRPr lang="fr-FR" dirty="0"/>
          </a:p>
        </p:txBody>
      </p:sp>
      <p:pic>
        <p:nvPicPr>
          <p:cNvPr id="1026" name="Picture 2" descr="Tissus recouvrant le cerveau">
            <a:extLst>
              <a:ext uri="{FF2B5EF4-FFF2-40B4-BE49-F238E27FC236}">
                <a16:creationId xmlns:a16="http://schemas.microsoft.com/office/drawing/2014/main" id="{2BE0F581-186B-4A85-9E2E-7BC2C0766E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6037" y="1845733"/>
            <a:ext cx="4638398" cy="4027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17455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9EBDE6-C8D2-4708-8A64-964F0138C058}"/>
              </a:ext>
            </a:extLst>
          </p:cNvPr>
          <p:cNvSpPr>
            <a:spLocks noGrp="1"/>
          </p:cNvSpPr>
          <p:nvPr>
            <p:ph type="title"/>
          </p:nvPr>
        </p:nvSpPr>
        <p:spPr/>
        <p:txBody>
          <a:bodyPr/>
          <a:lstStyle/>
          <a:p>
            <a:r>
              <a:rPr lang="fr-FR" dirty="0"/>
              <a:t>Méningites virales /Transmission</a:t>
            </a:r>
          </a:p>
        </p:txBody>
      </p:sp>
      <p:sp>
        <p:nvSpPr>
          <p:cNvPr id="3" name="Espace réservé du contenu 2">
            <a:extLst>
              <a:ext uri="{FF2B5EF4-FFF2-40B4-BE49-F238E27FC236}">
                <a16:creationId xmlns:a16="http://schemas.microsoft.com/office/drawing/2014/main" id="{4E4001CA-6F8F-43E8-A359-3E29F5373EF4}"/>
              </a:ext>
            </a:extLst>
          </p:cNvPr>
          <p:cNvSpPr>
            <a:spLocks noGrp="1"/>
          </p:cNvSpPr>
          <p:nvPr>
            <p:ph idx="1"/>
          </p:nvPr>
        </p:nvSpPr>
        <p:spPr/>
        <p:txBody>
          <a:bodyPr>
            <a:normAutofit lnSpcReduction="10000"/>
          </a:bodyPr>
          <a:lstStyle/>
          <a:p>
            <a:r>
              <a:rPr lang="fr-FR" sz="3200" b="1" dirty="0"/>
              <a:t>La méningite virale est une inflammation des membranes qui recouvrent le cerveau et la moelle épinière (méninges) et l’espace rempli de liquide situé entre les méninges (espace sous-arachnoïdien) provoquée par des virus.</a:t>
            </a:r>
            <a:endParaRPr lang="fr-FR" sz="3200" dirty="0"/>
          </a:p>
          <a:p>
            <a:r>
              <a:rPr lang="fr-FR" sz="3200" dirty="0"/>
              <a:t>Une méningite virale peut être transmise par différentes voies, variant suivant le virus en cause, la voie la plus fréquente reste  :</a:t>
            </a:r>
          </a:p>
          <a:p>
            <a:r>
              <a:rPr lang="fr-FR" sz="3200" dirty="0"/>
              <a:t>Transmission par la circulation sanguine à partir d’un site infectieux situé dans une autre partie de l’organisme </a:t>
            </a:r>
          </a:p>
        </p:txBody>
      </p:sp>
    </p:spTree>
    <p:extLst>
      <p:ext uri="{BB962C8B-B14F-4D97-AF65-F5344CB8AC3E}">
        <p14:creationId xmlns:p14="http://schemas.microsoft.com/office/powerpoint/2010/main" val="17194876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84255B-BFEE-431B-9CD0-3F4046215E1C}"/>
              </a:ext>
            </a:extLst>
          </p:cNvPr>
          <p:cNvSpPr>
            <a:spLocks noGrp="1"/>
          </p:cNvSpPr>
          <p:nvPr>
            <p:ph type="title"/>
          </p:nvPr>
        </p:nvSpPr>
        <p:spPr/>
        <p:txBody>
          <a:bodyPr/>
          <a:lstStyle/>
          <a:p>
            <a:r>
              <a:rPr lang="fr-FR" dirty="0"/>
              <a:t>Signes et symptômes</a:t>
            </a:r>
          </a:p>
        </p:txBody>
      </p:sp>
      <p:sp>
        <p:nvSpPr>
          <p:cNvPr id="3" name="Espace réservé du contenu 2">
            <a:extLst>
              <a:ext uri="{FF2B5EF4-FFF2-40B4-BE49-F238E27FC236}">
                <a16:creationId xmlns:a16="http://schemas.microsoft.com/office/drawing/2014/main" id="{059BB5B1-A277-48C8-AEB5-67C5CB6E3BCC}"/>
              </a:ext>
            </a:extLst>
          </p:cNvPr>
          <p:cNvSpPr>
            <a:spLocks noGrp="1"/>
          </p:cNvSpPr>
          <p:nvPr>
            <p:ph idx="1"/>
          </p:nvPr>
        </p:nvSpPr>
        <p:spPr>
          <a:xfrm>
            <a:off x="461555" y="2317160"/>
            <a:ext cx="4885508" cy="3136790"/>
          </a:xfrm>
        </p:spPr>
        <p:txBody>
          <a:bodyPr>
            <a:normAutofit lnSpcReduction="10000"/>
          </a:bodyPr>
          <a:lstStyle/>
          <a:p>
            <a:r>
              <a:rPr lang="fr-FR" sz="3200" dirty="0"/>
              <a:t>Des symptômes tels que </a:t>
            </a:r>
            <a:r>
              <a:rPr lang="fr-FR" sz="3200" b="1" dirty="0"/>
              <a:t>des maux de tête violents</a:t>
            </a:r>
            <a:r>
              <a:rPr lang="fr-FR" sz="3200" dirty="0"/>
              <a:t>, de la </a:t>
            </a:r>
            <a:r>
              <a:rPr lang="fr-FR" sz="3200" b="1" dirty="0"/>
              <a:t>fièvre</a:t>
            </a:r>
            <a:r>
              <a:rPr lang="fr-FR" sz="3200" dirty="0"/>
              <a:t>, une </a:t>
            </a:r>
            <a:r>
              <a:rPr lang="fr-FR" sz="3200" b="1" dirty="0"/>
              <a:t>rigidité du cou </a:t>
            </a:r>
            <a:r>
              <a:rPr lang="fr-FR" sz="3200" dirty="0"/>
              <a:t>ou</a:t>
            </a:r>
            <a:r>
              <a:rPr lang="fr-FR" sz="3200" b="1" dirty="0"/>
              <a:t> une sensibilité exacerbée à la lumière </a:t>
            </a:r>
            <a:r>
              <a:rPr lang="fr-FR" sz="3200" dirty="0"/>
              <a:t>justifient de consulter un médecin au plus vite.</a:t>
            </a:r>
          </a:p>
        </p:txBody>
      </p:sp>
      <p:pic>
        <p:nvPicPr>
          <p:cNvPr id="4" name="Image 3">
            <a:extLst>
              <a:ext uri="{FF2B5EF4-FFF2-40B4-BE49-F238E27FC236}">
                <a16:creationId xmlns:a16="http://schemas.microsoft.com/office/drawing/2014/main" id="{B5306D8A-8D91-4FCF-86F4-79DE4B086505}"/>
              </a:ext>
            </a:extLst>
          </p:cNvPr>
          <p:cNvPicPr>
            <a:picLocks noChangeAspect="1"/>
          </p:cNvPicPr>
          <p:nvPr/>
        </p:nvPicPr>
        <p:blipFill>
          <a:blip r:embed="rId2"/>
          <a:stretch>
            <a:fillRect/>
          </a:stretch>
        </p:blipFill>
        <p:spPr>
          <a:xfrm>
            <a:off x="5770245" y="2317160"/>
            <a:ext cx="5772150" cy="3286125"/>
          </a:xfrm>
          <a:prstGeom prst="rect">
            <a:avLst/>
          </a:prstGeom>
        </p:spPr>
      </p:pic>
    </p:spTree>
    <p:extLst>
      <p:ext uri="{BB962C8B-B14F-4D97-AF65-F5344CB8AC3E}">
        <p14:creationId xmlns:p14="http://schemas.microsoft.com/office/powerpoint/2010/main" val="4765830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F3A1E8-7CEA-4220-8CD7-92C1C0DB4DB5}"/>
              </a:ext>
            </a:extLst>
          </p:cNvPr>
          <p:cNvSpPr>
            <a:spLocks noGrp="1"/>
          </p:cNvSpPr>
          <p:nvPr>
            <p:ph type="title"/>
          </p:nvPr>
        </p:nvSpPr>
        <p:spPr/>
        <p:txBody>
          <a:bodyPr/>
          <a:lstStyle/>
          <a:p>
            <a:r>
              <a:rPr lang="fr-FR" dirty="0"/>
              <a:t>Traitement des méningites virales </a:t>
            </a:r>
            <a:br>
              <a:rPr lang="fr-FR" dirty="0"/>
            </a:br>
            <a:endParaRPr lang="fr-FR" dirty="0"/>
          </a:p>
        </p:txBody>
      </p:sp>
      <p:sp>
        <p:nvSpPr>
          <p:cNvPr id="3" name="Espace réservé du contenu 2">
            <a:extLst>
              <a:ext uri="{FF2B5EF4-FFF2-40B4-BE49-F238E27FC236}">
                <a16:creationId xmlns:a16="http://schemas.microsoft.com/office/drawing/2014/main" id="{22599FC1-57A5-475C-8871-88F5FE70AC1A}"/>
              </a:ext>
            </a:extLst>
          </p:cNvPr>
          <p:cNvSpPr>
            <a:spLocks noGrp="1"/>
          </p:cNvSpPr>
          <p:nvPr>
            <p:ph idx="1"/>
          </p:nvPr>
        </p:nvSpPr>
        <p:spPr/>
        <p:txBody>
          <a:bodyPr>
            <a:normAutofit/>
          </a:bodyPr>
          <a:lstStyle/>
          <a:p>
            <a:r>
              <a:rPr lang="fr-FR" sz="3200" dirty="0"/>
              <a:t>Dans le cas des méningites virales bénignes, le traitement consiste à soulager les symptômes avec </a:t>
            </a:r>
            <a:r>
              <a:rPr lang="fr-FR" sz="3200" b="1" dirty="0"/>
              <a:t>du repos </a:t>
            </a:r>
            <a:r>
              <a:rPr lang="fr-FR" sz="3200" dirty="0"/>
              <a:t>et l'administration de</a:t>
            </a:r>
            <a:r>
              <a:rPr lang="fr-FR" sz="3200" b="1" dirty="0"/>
              <a:t> médicaments contre la fièvre </a:t>
            </a:r>
            <a:r>
              <a:rPr lang="fr-FR" sz="3200" dirty="0"/>
              <a:t>et contre </a:t>
            </a:r>
            <a:r>
              <a:rPr lang="fr-FR" sz="3200" b="1" dirty="0"/>
              <a:t>la douleur. </a:t>
            </a:r>
          </a:p>
          <a:p>
            <a:r>
              <a:rPr lang="fr-FR" sz="3200" dirty="0"/>
              <a:t>Les méningites dues au </a:t>
            </a:r>
            <a:r>
              <a:rPr lang="fr-FR" sz="3200" b="1" dirty="0"/>
              <a:t>virus de l’herpès </a:t>
            </a:r>
            <a:r>
              <a:rPr lang="fr-FR" sz="3200" dirty="0"/>
              <a:t>nécessitent un </a:t>
            </a:r>
            <a:r>
              <a:rPr lang="fr-FR" sz="3200" b="1" dirty="0"/>
              <a:t>traitement antiviral spécifique.</a:t>
            </a:r>
          </a:p>
        </p:txBody>
      </p:sp>
    </p:spTree>
    <p:extLst>
      <p:ext uri="{BB962C8B-B14F-4D97-AF65-F5344CB8AC3E}">
        <p14:creationId xmlns:p14="http://schemas.microsoft.com/office/powerpoint/2010/main" val="32075773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6B131E-9BCC-4422-BBA7-BD106F8330B0}"/>
              </a:ext>
            </a:extLst>
          </p:cNvPr>
          <p:cNvSpPr>
            <a:spLocks noGrp="1"/>
          </p:cNvSpPr>
          <p:nvPr>
            <p:ph type="title"/>
          </p:nvPr>
        </p:nvSpPr>
        <p:spPr>
          <a:xfrm>
            <a:off x="1097280" y="286603"/>
            <a:ext cx="8360229" cy="1450757"/>
          </a:xfrm>
        </p:spPr>
        <p:txBody>
          <a:bodyPr/>
          <a:lstStyle/>
          <a:p>
            <a:r>
              <a:rPr lang="fr-FR" dirty="0"/>
              <a:t>Méningite bactériennes et Transmission</a:t>
            </a:r>
          </a:p>
        </p:txBody>
      </p:sp>
      <p:sp>
        <p:nvSpPr>
          <p:cNvPr id="3" name="Espace réservé du contenu 2">
            <a:extLst>
              <a:ext uri="{FF2B5EF4-FFF2-40B4-BE49-F238E27FC236}">
                <a16:creationId xmlns:a16="http://schemas.microsoft.com/office/drawing/2014/main" id="{108F8B67-FBBC-49E2-A0B8-28A68A156FCF}"/>
              </a:ext>
            </a:extLst>
          </p:cNvPr>
          <p:cNvSpPr>
            <a:spLocks noGrp="1"/>
          </p:cNvSpPr>
          <p:nvPr>
            <p:ph idx="1"/>
          </p:nvPr>
        </p:nvSpPr>
        <p:spPr>
          <a:xfrm>
            <a:off x="409304" y="1845734"/>
            <a:ext cx="6627222" cy="4372186"/>
          </a:xfrm>
        </p:spPr>
        <p:txBody>
          <a:bodyPr>
            <a:normAutofit/>
          </a:bodyPr>
          <a:lstStyle/>
          <a:p>
            <a:r>
              <a:rPr lang="fr-FR" dirty="0"/>
              <a:t>Les méningocoques sont des bactéries normalement présentes dans la gorge et le nez de nombreuses personnes. </a:t>
            </a:r>
          </a:p>
          <a:p>
            <a:r>
              <a:rPr lang="fr-FR" dirty="0"/>
              <a:t>Ces bactéries peuvent se transmettre par voie aérienne ou par la salive. </a:t>
            </a:r>
          </a:p>
          <a:p>
            <a:r>
              <a:rPr lang="fr-FR" dirty="0"/>
              <a:t>Le méningocoque ne survit pas dans le milieu extérieur. </a:t>
            </a:r>
          </a:p>
          <a:p>
            <a:r>
              <a:rPr lang="fr-FR" dirty="0"/>
              <a:t>Sa transmission est interhumaine et nécessite un contact proche (moins de 1 mètre) et prolongé.</a:t>
            </a:r>
          </a:p>
          <a:p>
            <a:endParaRPr lang="fr-FR" dirty="0"/>
          </a:p>
        </p:txBody>
      </p:sp>
      <p:pic>
        <p:nvPicPr>
          <p:cNvPr id="4" name="Image 3">
            <a:extLst>
              <a:ext uri="{FF2B5EF4-FFF2-40B4-BE49-F238E27FC236}">
                <a16:creationId xmlns:a16="http://schemas.microsoft.com/office/drawing/2014/main" id="{92D8441F-A591-48AD-9349-9F3484B55D22}"/>
              </a:ext>
            </a:extLst>
          </p:cNvPr>
          <p:cNvPicPr>
            <a:picLocks noChangeAspect="1"/>
          </p:cNvPicPr>
          <p:nvPr/>
        </p:nvPicPr>
        <p:blipFill>
          <a:blip r:embed="rId2"/>
          <a:stretch>
            <a:fillRect/>
          </a:stretch>
        </p:blipFill>
        <p:spPr>
          <a:xfrm>
            <a:off x="7875799" y="1737360"/>
            <a:ext cx="3537751" cy="4454434"/>
          </a:xfrm>
          <a:prstGeom prst="rect">
            <a:avLst/>
          </a:prstGeom>
        </p:spPr>
      </p:pic>
    </p:spTree>
    <p:extLst>
      <p:ext uri="{BB962C8B-B14F-4D97-AF65-F5344CB8AC3E}">
        <p14:creationId xmlns:p14="http://schemas.microsoft.com/office/powerpoint/2010/main" val="689604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7993B3-81EA-4EB2-8B8F-EC83C119CA5B}"/>
              </a:ext>
            </a:extLst>
          </p:cNvPr>
          <p:cNvSpPr>
            <a:spLocks noGrp="1"/>
          </p:cNvSpPr>
          <p:nvPr>
            <p:ph type="title"/>
          </p:nvPr>
        </p:nvSpPr>
        <p:spPr/>
        <p:txBody>
          <a:bodyPr/>
          <a:lstStyle/>
          <a:p>
            <a:r>
              <a:rPr lang="fr-FR" dirty="0"/>
              <a:t>Méningites bactériennes</a:t>
            </a:r>
          </a:p>
        </p:txBody>
      </p:sp>
      <p:sp>
        <p:nvSpPr>
          <p:cNvPr id="3" name="Espace réservé du contenu 2">
            <a:extLst>
              <a:ext uri="{FF2B5EF4-FFF2-40B4-BE49-F238E27FC236}">
                <a16:creationId xmlns:a16="http://schemas.microsoft.com/office/drawing/2014/main" id="{E65B3D49-46C7-48ED-BA62-42781705D050}"/>
              </a:ext>
            </a:extLst>
          </p:cNvPr>
          <p:cNvSpPr>
            <a:spLocks noGrp="1"/>
          </p:cNvSpPr>
          <p:nvPr>
            <p:ph idx="1"/>
          </p:nvPr>
        </p:nvSpPr>
        <p:spPr/>
        <p:txBody>
          <a:bodyPr>
            <a:normAutofit/>
          </a:bodyPr>
          <a:lstStyle/>
          <a:p>
            <a:r>
              <a:rPr lang="fr-FR" sz="2800" dirty="0"/>
              <a:t>Les méningocoques sont des bactéries qui peuvent provoquer des maladies très graves comme les </a:t>
            </a:r>
            <a:r>
              <a:rPr lang="fr-FR" sz="2800" b="1" dirty="0"/>
              <a:t>méningites</a:t>
            </a:r>
            <a:r>
              <a:rPr lang="fr-FR" sz="2800" dirty="0"/>
              <a:t> ou les </a:t>
            </a:r>
            <a:r>
              <a:rPr lang="fr-FR" sz="2800" b="1" dirty="0"/>
              <a:t>septicémies</a:t>
            </a:r>
            <a:r>
              <a:rPr lang="fr-FR" sz="2800" dirty="0"/>
              <a:t> qui peuvent être mortelles ou laisser des séquelles importantes.</a:t>
            </a:r>
          </a:p>
          <a:p>
            <a:r>
              <a:rPr lang="fr-FR" sz="2800" dirty="0"/>
              <a:t>Il existe plusieurs types de méningocoques. </a:t>
            </a:r>
          </a:p>
          <a:p>
            <a:r>
              <a:rPr lang="fr-FR" sz="2800" dirty="0"/>
              <a:t>Les plus fréquents en France sont les méningocoques de groupe B, C, W et Y.</a:t>
            </a:r>
          </a:p>
          <a:p>
            <a:r>
              <a:rPr lang="fr-FR" sz="2800" b="1" dirty="0"/>
              <a:t>Déclaration obligatoire (DO) des infections invasives à méningocoque</a:t>
            </a:r>
          </a:p>
        </p:txBody>
      </p:sp>
    </p:spTree>
    <p:extLst>
      <p:ext uri="{BB962C8B-B14F-4D97-AF65-F5344CB8AC3E}">
        <p14:creationId xmlns:p14="http://schemas.microsoft.com/office/powerpoint/2010/main" val="31362757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84255B-BFEE-431B-9CD0-3F4046215E1C}"/>
              </a:ext>
            </a:extLst>
          </p:cNvPr>
          <p:cNvSpPr>
            <a:spLocks noGrp="1"/>
          </p:cNvSpPr>
          <p:nvPr>
            <p:ph type="title"/>
          </p:nvPr>
        </p:nvSpPr>
        <p:spPr/>
        <p:txBody>
          <a:bodyPr/>
          <a:lstStyle/>
          <a:p>
            <a:r>
              <a:rPr lang="fr-FR" dirty="0"/>
              <a:t>Signes et symptômes</a:t>
            </a:r>
          </a:p>
        </p:txBody>
      </p:sp>
      <p:sp>
        <p:nvSpPr>
          <p:cNvPr id="3" name="Espace réservé du contenu 2">
            <a:extLst>
              <a:ext uri="{FF2B5EF4-FFF2-40B4-BE49-F238E27FC236}">
                <a16:creationId xmlns:a16="http://schemas.microsoft.com/office/drawing/2014/main" id="{059BB5B1-A277-48C8-AEB5-67C5CB6E3BCC}"/>
              </a:ext>
            </a:extLst>
          </p:cNvPr>
          <p:cNvSpPr>
            <a:spLocks noGrp="1"/>
          </p:cNvSpPr>
          <p:nvPr>
            <p:ph idx="1"/>
          </p:nvPr>
        </p:nvSpPr>
        <p:spPr>
          <a:xfrm>
            <a:off x="461555" y="2317160"/>
            <a:ext cx="4885508" cy="3136790"/>
          </a:xfrm>
        </p:spPr>
        <p:txBody>
          <a:bodyPr>
            <a:normAutofit lnSpcReduction="10000"/>
          </a:bodyPr>
          <a:lstStyle/>
          <a:p>
            <a:r>
              <a:rPr lang="fr-FR" sz="3200" dirty="0"/>
              <a:t>Des symptômes tels que </a:t>
            </a:r>
            <a:r>
              <a:rPr lang="fr-FR" sz="3200" b="1" dirty="0"/>
              <a:t>des maux de tête violents</a:t>
            </a:r>
            <a:r>
              <a:rPr lang="fr-FR" sz="3200" dirty="0"/>
              <a:t>, de la </a:t>
            </a:r>
            <a:r>
              <a:rPr lang="fr-FR" sz="3200" b="1" dirty="0"/>
              <a:t>fièvre</a:t>
            </a:r>
            <a:r>
              <a:rPr lang="fr-FR" sz="3200" dirty="0"/>
              <a:t>, une </a:t>
            </a:r>
            <a:r>
              <a:rPr lang="fr-FR" sz="3200" b="1" dirty="0"/>
              <a:t>rigidité du cou </a:t>
            </a:r>
            <a:r>
              <a:rPr lang="fr-FR" sz="3200" dirty="0"/>
              <a:t>ou</a:t>
            </a:r>
            <a:r>
              <a:rPr lang="fr-FR" sz="3200" b="1" dirty="0"/>
              <a:t> une sensibilité exacerbée à la lumière </a:t>
            </a:r>
            <a:r>
              <a:rPr lang="fr-FR" sz="3200" dirty="0"/>
              <a:t>justifient de consulter un médecin au plus vite.</a:t>
            </a:r>
          </a:p>
        </p:txBody>
      </p:sp>
      <p:pic>
        <p:nvPicPr>
          <p:cNvPr id="4" name="Image 3">
            <a:extLst>
              <a:ext uri="{FF2B5EF4-FFF2-40B4-BE49-F238E27FC236}">
                <a16:creationId xmlns:a16="http://schemas.microsoft.com/office/drawing/2014/main" id="{B5306D8A-8D91-4FCF-86F4-79DE4B086505}"/>
              </a:ext>
            </a:extLst>
          </p:cNvPr>
          <p:cNvPicPr>
            <a:picLocks noChangeAspect="1"/>
          </p:cNvPicPr>
          <p:nvPr/>
        </p:nvPicPr>
        <p:blipFill>
          <a:blip r:embed="rId2"/>
          <a:stretch>
            <a:fillRect/>
          </a:stretch>
        </p:blipFill>
        <p:spPr>
          <a:xfrm>
            <a:off x="5770245" y="2317160"/>
            <a:ext cx="5772150" cy="3286125"/>
          </a:xfrm>
          <a:prstGeom prst="rect">
            <a:avLst/>
          </a:prstGeom>
        </p:spPr>
      </p:pic>
    </p:spTree>
    <p:extLst>
      <p:ext uri="{BB962C8B-B14F-4D97-AF65-F5344CB8AC3E}">
        <p14:creationId xmlns:p14="http://schemas.microsoft.com/office/powerpoint/2010/main" val="12086675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E4BC65-E4C1-4A3A-854A-4B0D984C8AB5}"/>
              </a:ext>
            </a:extLst>
          </p:cNvPr>
          <p:cNvSpPr>
            <a:spLocks noGrp="1"/>
          </p:cNvSpPr>
          <p:nvPr>
            <p:ph type="title"/>
          </p:nvPr>
        </p:nvSpPr>
        <p:spPr/>
        <p:txBody>
          <a:bodyPr/>
          <a:lstStyle/>
          <a:p>
            <a:r>
              <a:rPr lang="fr-FR" dirty="0"/>
              <a:t>Traitement des méningites bactériennes</a:t>
            </a:r>
          </a:p>
        </p:txBody>
      </p:sp>
      <p:sp>
        <p:nvSpPr>
          <p:cNvPr id="3" name="Espace réservé du contenu 2">
            <a:extLst>
              <a:ext uri="{FF2B5EF4-FFF2-40B4-BE49-F238E27FC236}">
                <a16:creationId xmlns:a16="http://schemas.microsoft.com/office/drawing/2014/main" id="{2E67068E-4C91-48EE-81D4-39E77A27549C}"/>
              </a:ext>
            </a:extLst>
          </p:cNvPr>
          <p:cNvSpPr>
            <a:spLocks noGrp="1"/>
          </p:cNvSpPr>
          <p:nvPr>
            <p:ph idx="1"/>
          </p:nvPr>
        </p:nvSpPr>
        <p:spPr>
          <a:xfrm>
            <a:off x="1245325" y="2716591"/>
            <a:ext cx="10058400" cy="2160209"/>
          </a:xfrm>
        </p:spPr>
        <p:txBody>
          <a:bodyPr/>
          <a:lstStyle/>
          <a:p>
            <a:r>
              <a:rPr lang="fr-FR" sz="3200" dirty="0"/>
              <a:t>Les traitements de la méningite bactériennes, les plus courants comprennent une classe d’antibiotiques appelés céphalosporines, en particulier le Claforan® (</a:t>
            </a:r>
            <a:r>
              <a:rPr lang="fr-FR" sz="3200" dirty="0" err="1"/>
              <a:t>céfotaxime</a:t>
            </a:r>
            <a:r>
              <a:rPr lang="fr-FR" sz="3200" dirty="0"/>
              <a:t>) et le Rocéphine® (ceftriaxone)</a:t>
            </a:r>
          </a:p>
          <a:p>
            <a:endParaRPr lang="fr-FR" dirty="0"/>
          </a:p>
        </p:txBody>
      </p:sp>
    </p:spTree>
    <p:extLst>
      <p:ext uri="{BB962C8B-B14F-4D97-AF65-F5344CB8AC3E}">
        <p14:creationId xmlns:p14="http://schemas.microsoft.com/office/powerpoint/2010/main" val="21866701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BBE36-38C3-45F2-A2A1-A9210B8AA0FD}"/>
              </a:ext>
            </a:extLst>
          </p:cNvPr>
          <p:cNvSpPr>
            <a:spLocks noGrp="1"/>
          </p:cNvSpPr>
          <p:nvPr>
            <p:ph type="title"/>
          </p:nvPr>
        </p:nvSpPr>
        <p:spPr/>
        <p:txBody>
          <a:bodyPr/>
          <a:lstStyle/>
          <a:p>
            <a:r>
              <a:rPr lang="fr-FR" dirty="0"/>
              <a:t>Prévention</a:t>
            </a:r>
          </a:p>
        </p:txBody>
      </p:sp>
      <p:sp>
        <p:nvSpPr>
          <p:cNvPr id="3" name="Espace réservé du contenu 2">
            <a:extLst>
              <a:ext uri="{FF2B5EF4-FFF2-40B4-BE49-F238E27FC236}">
                <a16:creationId xmlns:a16="http://schemas.microsoft.com/office/drawing/2014/main" id="{8F94DE79-EBEB-417E-A74C-ED208C3AA5D8}"/>
              </a:ext>
            </a:extLst>
          </p:cNvPr>
          <p:cNvSpPr>
            <a:spLocks noGrp="1"/>
          </p:cNvSpPr>
          <p:nvPr>
            <p:ph idx="1"/>
          </p:nvPr>
        </p:nvSpPr>
        <p:spPr>
          <a:xfrm>
            <a:off x="1097280" y="1845733"/>
            <a:ext cx="10058400" cy="4515309"/>
          </a:xfrm>
        </p:spPr>
        <p:txBody>
          <a:bodyPr>
            <a:normAutofit/>
          </a:bodyPr>
          <a:lstStyle/>
          <a:p>
            <a:r>
              <a:rPr lang="fr-FR" sz="2400" dirty="0"/>
              <a:t>Pour prévenir l’apparition de certaines méningites, le respect des recommandations vaccinales est essentiel. Lorsqu’un cas de méningite se déclare néanmoins, le malade est isolé et un traitement préventif de son entourage est mis en place.</a:t>
            </a:r>
          </a:p>
          <a:p>
            <a:r>
              <a:rPr lang="fr-FR" sz="2400" b="1" dirty="0">
                <a:solidFill>
                  <a:srgbClr val="0070C0"/>
                </a:solidFill>
              </a:rPr>
              <a:t>Vaccin obligatoire contre le méningocoque C</a:t>
            </a:r>
          </a:p>
          <a:p>
            <a:r>
              <a:rPr lang="fr-FR" sz="2400" b="1" dirty="0"/>
              <a:t>La vaccination contre le méningocoque de sérogroupe C</a:t>
            </a:r>
            <a:r>
              <a:rPr lang="fr-FR" sz="2400" dirty="0"/>
              <a:t> est obligatoire chez les nourrissons nés depuis le 1er janvier 2018 </a:t>
            </a:r>
          </a:p>
          <a:p>
            <a:r>
              <a:rPr lang="fr-FR" sz="2400" b="1" dirty="0">
                <a:solidFill>
                  <a:srgbClr val="0070C0"/>
                </a:solidFill>
              </a:rPr>
              <a:t>Vaccin recommandé contre le méningocoque B</a:t>
            </a:r>
          </a:p>
          <a:p>
            <a:r>
              <a:rPr lang="fr-FR" sz="2400" dirty="0"/>
              <a:t>La vaccination contre les infections invasives dues au méningocoque de sérogroupe B par </a:t>
            </a:r>
            <a:r>
              <a:rPr lang="fr-FR" sz="2400" dirty="0" err="1"/>
              <a:t>Bexsero</a:t>
            </a:r>
            <a:r>
              <a:rPr lang="fr-FR" sz="2400" dirty="0"/>
              <a:t>® est recommandée chez l’ensemble des nourrissons</a:t>
            </a:r>
          </a:p>
          <a:p>
            <a:endParaRPr lang="fr-FR" dirty="0"/>
          </a:p>
        </p:txBody>
      </p:sp>
    </p:spTree>
    <p:extLst>
      <p:ext uri="{BB962C8B-B14F-4D97-AF65-F5344CB8AC3E}">
        <p14:creationId xmlns:p14="http://schemas.microsoft.com/office/powerpoint/2010/main" val="14332798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B166CBF-0F19-4378-BB0F-8FD11FAC18FF}"/>
              </a:ext>
            </a:extLst>
          </p:cNvPr>
          <p:cNvSpPr>
            <a:spLocks noGrp="1"/>
          </p:cNvSpPr>
          <p:nvPr>
            <p:ph type="title"/>
          </p:nvPr>
        </p:nvSpPr>
        <p:spPr>
          <a:xfrm>
            <a:off x="1066800" y="1737716"/>
            <a:ext cx="10058400" cy="1450757"/>
          </a:xfrm>
        </p:spPr>
        <p:txBody>
          <a:bodyPr/>
          <a:lstStyle/>
          <a:p>
            <a:r>
              <a:rPr lang="fr-FR" dirty="0"/>
              <a:t>La rougeole</a:t>
            </a:r>
          </a:p>
        </p:txBody>
      </p:sp>
    </p:spTree>
    <p:extLst>
      <p:ext uri="{BB962C8B-B14F-4D97-AF65-F5344CB8AC3E}">
        <p14:creationId xmlns:p14="http://schemas.microsoft.com/office/powerpoint/2010/main" val="32104394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DF5DF6-B9F3-4FCB-AC66-923C17204453}"/>
              </a:ext>
            </a:extLst>
          </p:cNvPr>
          <p:cNvSpPr>
            <a:spLocks noGrp="1"/>
          </p:cNvSpPr>
          <p:nvPr>
            <p:ph type="title"/>
          </p:nvPr>
        </p:nvSpPr>
        <p:spPr/>
        <p:txBody>
          <a:bodyPr/>
          <a:lstStyle/>
          <a:p>
            <a:r>
              <a:rPr lang="fr-FR" dirty="0"/>
              <a:t>Définition</a:t>
            </a:r>
          </a:p>
        </p:txBody>
      </p:sp>
      <p:sp>
        <p:nvSpPr>
          <p:cNvPr id="3" name="Espace réservé du contenu 2">
            <a:extLst>
              <a:ext uri="{FF2B5EF4-FFF2-40B4-BE49-F238E27FC236}">
                <a16:creationId xmlns:a16="http://schemas.microsoft.com/office/drawing/2014/main" id="{58367BFE-33A4-478B-AE15-C0A129530D62}"/>
              </a:ext>
            </a:extLst>
          </p:cNvPr>
          <p:cNvSpPr>
            <a:spLocks noGrp="1"/>
          </p:cNvSpPr>
          <p:nvPr>
            <p:ph idx="1"/>
          </p:nvPr>
        </p:nvSpPr>
        <p:spPr/>
        <p:txBody>
          <a:bodyPr>
            <a:normAutofit lnSpcReduction="10000"/>
          </a:bodyPr>
          <a:lstStyle/>
          <a:p>
            <a:pPr marL="0" indent="0">
              <a:buNone/>
            </a:pPr>
            <a:r>
              <a:rPr lang="fr-FR" sz="2800" b="1" dirty="0"/>
              <a:t> </a:t>
            </a:r>
            <a:r>
              <a:rPr lang="fr-FR" sz="2800" dirty="0"/>
              <a:t>La rougeole (également appelée « première maladie ») est une    maladie virale respiratoire très contagieuse. </a:t>
            </a:r>
          </a:p>
          <a:p>
            <a:r>
              <a:rPr lang="fr-FR" sz="2800" dirty="0"/>
              <a:t>Bien qu’elle soit la plupart du temps bénigne, ses complications représentent une des principales causes de mortalité infantile dans les pays en voie de développement. </a:t>
            </a:r>
          </a:p>
          <a:p>
            <a:r>
              <a:rPr lang="fr-FR" sz="2800" b="1" dirty="0">
                <a:solidFill>
                  <a:schemeClr val="tx1"/>
                </a:solidFill>
              </a:rPr>
              <a:t>La rougeole est une infection parmi les plus contagieuses, aux complications pouvant être </a:t>
            </a:r>
            <a:r>
              <a:rPr lang="fr-FR" sz="2800" b="1" dirty="0"/>
              <a:t>graves, une couverture vaccinale élevée est indispensable pour éliminer cette maladie.</a:t>
            </a:r>
          </a:p>
          <a:p>
            <a:r>
              <a:rPr lang="fr-FR" sz="2800" b="1" dirty="0"/>
              <a:t>Déclaration obligatoire (DO) des patients atteints de rougeole</a:t>
            </a:r>
            <a:endParaRPr lang="fr-FR" sz="2800" dirty="0"/>
          </a:p>
          <a:p>
            <a:endParaRPr lang="fr-FR" dirty="0"/>
          </a:p>
        </p:txBody>
      </p:sp>
    </p:spTree>
    <p:extLst>
      <p:ext uri="{BB962C8B-B14F-4D97-AF65-F5344CB8AC3E}">
        <p14:creationId xmlns:p14="http://schemas.microsoft.com/office/powerpoint/2010/main" val="8019882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77A0F7-C32A-474A-9BE2-606ABFD1506C}"/>
              </a:ext>
            </a:extLst>
          </p:cNvPr>
          <p:cNvSpPr>
            <a:spLocks noGrp="1"/>
          </p:cNvSpPr>
          <p:nvPr>
            <p:ph type="title"/>
          </p:nvPr>
        </p:nvSpPr>
        <p:spPr/>
        <p:txBody>
          <a:bodyPr/>
          <a:lstStyle/>
          <a:p>
            <a:r>
              <a:rPr lang="fr-FR" dirty="0"/>
              <a:t>Contamination</a:t>
            </a:r>
          </a:p>
        </p:txBody>
      </p:sp>
      <p:sp>
        <p:nvSpPr>
          <p:cNvPr id="3" name="Espace réservé du contenu 2">
            <a:extLst>
              <a:ext uri="{FF2B5EF4-FFF2-40B4-BE49-F238E27FC236}">
                <a16:creationId xmlns:a16="http://schemas.microsoft.com/office/drawing/2014/main" id="{EB0899DF-63EC-45C1-9BC5-18C761897FBB}"/>
              </a:ext>
            </a:extLst>
          </p:cNvPr>
          <p:cNvSpPr>
            <a:spLocks noGrp="1"/>
          </p:cNvSpPr>
          <p:nvPr>
            <p:ph idx="1"/>
          </p:nvPr>
        </p:nvSpPr>
        <p:spPr>
          <a:xfrm>
            <a:off x="1097280" y="1845734"/>
            <a:ext cx="6653349" cy="4217136"/>
          </a:xfrm>
        </p:spPr>
        <p:txBody>
          <a:bodyPr>
            <a:normAutofit fontScale="92500" lnSpcReduction="20000"/>
          </a:bodyPr>
          <a:lstStyle/>
          <a:p>
            <a:r>
              <a:rPr lang="fr-FR" sz="2800" dirty="0"/>
              <a:t>La rougeole est due à un virus qui se propage par </a:t>
            </a:r>
            <a:r>
              <a:rPr lang="fr-FR" sz="2800" b="1" dirty="0"/>
              <a:t>les gouttelettes de salive </a:t>
            </a:r>
            <a:r>
              <a:rPr lang="fr-FR" sz="2800" dirty="0"/>
              <a:t>qu’une personne infectée produit en toussant ou en éternuant. </a:t>
            </a:r>
          </a:p>
          <a:p>
            <a:r>
              <a:rPr lang="fr-FR" sz="2800" dirty="0"/>
              <a:t>Ces gouttelettes peuvent contaminer directement les personnes non immunisées ou indirectement par le biais des mains, des objets, des mouchoirs souillées. </a:t>
            </a:r>
          </a:p>
          <a:p>
            <a:r>
              <a:rPr lang="fr-FR" sz="2800" dirty="0"/>
              <a:t>Après la guérison de la maladie, le malade est immunisé à vie. </a:t>
            </a:r>
          </a:p>
          <a:p>
            <a:r>
              <a:rPr lang="fr-FR" sz="2800" dirty="0"/>
              <a:t>Un malade est contagieux environ cinq jours avant l’apparition de l’éruption cutanée ; il le reste environ cinq jours après.</a:t>
            </a:r>
          </a:p>
        </p:txBody>
      </p:sp>
      <p:pic>
        <p:nvPicPr>
          <p:cNvPr id="5" name="Image 4">
            <a:extLst>
              <a:ext uri="{FF2B5EF4-FFF2-40B4-BE49-F238E27FC236}">
                <a16:creationId xmlns:a16="http://schemas.microsoft.com/office/drawing/2014/main" id="{2F4C5903-1AE6-45D0-8AE4-60E57A896B3A}"/>
              </a:ext>
            </a:extLst>
          </p:cNvPr>
          <p:cNvPicPr>
            <a:picLocks noChangeAspect="1"/>
          </p:cNvPicPr>
          <p:nvPr/>
        </p:nvPicPr>
        <p:blipFill>
          <a:blip r:embed="rId2"/>
          <a:stretch>
            <a:fillRect/>
          </a:stretch>
        </p:blipFill>
        <p:spPr>
          <a:xfrm>
            <a:off x="7943699" y="1845734"/>
            <a:ext cx="3327097" cy="3649980"/>
          </a:xfrm>
          <a:prstGeom prst="rect">
            <a:avLst/>
          </a:prstGeom>
        </p:spPr>
      </p:pic>
    </p:spTree>
    <p:extLst>
      <p:ext uri="{BB962C8B-B14F-4D97-AF65-F5344CB8AC3E}">
        <p14:creationId xmlns:p14="http://schemas.microsoft.com/office/powerpoint/2010/main" val="11169890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3308A0-6D42-4C47-938D-4EDF47C514E6}"/>
              </a:ext>
            </a:extLst>
          </p:cNvPr>
          <p:cNvSpPr>
            <a:spLocks noGrp="1"/>
          </p:cNvSpPr>
          <p:nvPr>
            <p:ph type="title"/>
          </p:nvPr>
        </p:nvSpPr>
        <p:spPr/>
        <p:txBody>
          <a:bodyPr/>
          <a:lstStyle/>
          <a:p>
            <a:r>
              <a:rPr lang="fr-FR" dirty="0"/>
              <a:t>Signes et symptômes</a:t>
            </a:r>
          </a:p>
        </p:txBody>
      </p:sp>
      <p:sp>
        <p:nvSpPr>
          <p:cNvPr id="3" name="Espace réservé du contenu 2">
            <a:extLst>
              <a:ext uri="{FF2B5EF4-FFF2-40B4-BE49-F238E27FC236}">
                <a16:creationId xmlns:a16="http://schemas.microsoft.com/office/drawing/2014/main" id="{AA4FB8DC-975F-425B-8A55-3BB242E5CEB4}"/>
              </a:ext>
            </a:extLst>
          </p:cNvPr>
          <p:cNvSpPr>
            <a:spLocks noGrp="1"/>
          </p:cNvSpPr>
          <p:nvPr>
            <p:ph idx="1"/>
          </p:nvPr>
        </p:nvSpPr>
        <p:spPr>
          <a:xfrm>
            <a:off x="496390" y="1845733"/>
            <a:ext cx="6217920" cy="4475553"/>
          </a:xfrm>
        </p:spPr>
        <p:txBody>
          <a:bodyPr>
            <a:noAutofit/>
          </a:bodyPr>
          <a:lstStyle/>
          <a:p>
            <a:r>
              <a:rPr lang="fr-FR" sz="2800" dirty="0"/>
              <a:t>-  fièvre élevée</a:t>
            </a:r>
          </a:p>
          <a:p>
            <a:r>
              <a:rPr lang="fr-FR" sz="2800" dirty="0"/>
              <a:t>-  toux</a:t>
            </a:r>
          </a:p>
          <a:p>
            <a:r>
              <a:rPr lang="fr-FR" sz="2800" dirty="0"/>
              <a:t>-  écoulement nasal</a:t>
            </a:r>
          </a:p>
          <a:p>
            <a:r>
              <a:rPr lang="fr-FR" sz="2800" dirty="0"/>
              <a:t>-  yeux rouges et larmoyants</a:t>
            </a:r>
          </a:p>
          <a:p>
            <a:r>
              <a:rPr lang="fr-FR" sz="2800" dirty="0"/>
              <a:t>-  malaise généralisé</a:t>
            </a:r>
          </a:p>
          <a:p>
            <a:r>
              <a:rPr lang="fr-FR" sz="2800" dirty="0"/>
              <a:t>-  éruption cutanée qui commence au visage et se propage sur le corps</a:t>
            </a:r>
          </a:p>
          <a:p>
            <a:r>
              <a:rPr lang="fr-FR" sz="2800" dirty="0"/>
              <a:t>-  petites taches blanches dans la bouche et la gorge (parfois)</a:t>
            </a:r>
          </a:p>
        </p:txBody>
      </p:sp>
      <p:pic>
        <p:nvPicPr>
          <p:cNvPr id="4" name="Image 3">
            <a:extLst>
              <a:ext uri="{FF2B5EF4-FFF2-40B4-BE49-F238E27FC236}">
                <a16:creationId xmlns:a16="http://schemas.microsoft.com/office/drawing/2014/main" id="{6DF2685C-C4EB-4486-A117-EEA0D29AB91E}"/>
              </a:ext>
            </a:extLst>
          </p:cNvPr>
          <p:cNvPicPr>
            <a:picLocks noChangeAspect="1"/>
          </p:cNvPicPr>
          <p:nvPr/>
        </p:nvPicPr>
        <p:blipFill>
          <a:blip r:embed="rId2"/>
          <a:stretch>
            <a:fillRect/>
          </a:stretch>
        </p:blipFill>
        <p:spPr>
          <a:xfrm>
            <a:off x="6840855" y="1625461"/>
            <a:ext cx="4314825" cy="4695825"/>
          </a:xfrm>
          <a:prstGeom prst="rect">
            <a:avLst/>
          </a:prstGeom>
        </p:spPr>
      </p:pic>
    </p:spTree>
    <p:extLst>
      <p:ext uri="{BB962C8B-B14F-4D97-AF65-F5344CB8AC3E}">
        <p14:creationId xmlns:p14="http://schemas.microsoft.com/office/powerpoint/2010/main" val="35895997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9A8DA3-C757-436A-B328-6C97B6E5252C}"/>
              </a:ext>
            </a:extLst>
          </p:cNvPr>
          <p:cNvSpPr>
            <a:spLocks noGrp="1"/>
          </p:cNvSpPr>
          <p:nvPr>
            <p:ph type="title"/>
          </p:nvPr>
        </p:nvSpPr>
        <p:spPr/>
        <p:txBody>
          <a:bodyPr/>
          <a:lstStyle/>
          <a:p>
            <a:r>
              <a:rPr lang="fr-FR" dirty="0"/>
              <a:t>Complications</a:t>
            </a:r>
          </a:p>
        </p:txBody>
      </p:sp>
      <p:sp>
        <p:nvSpPr>
          <p:cNvPr id="3" name="Espace réservé du contenu 2">
            <a:extLst>
              <a:ext uri="{FF2B5EF4-FFF2-40B4-BE49-F238E27FC236}">
                <a16:creationId xmlns:a16="http://schemas.microsoft.com/office/drawing/2014/main" id="{54620F68-F401-4B84-9E37-FD46107B10ED}"/>
              </a:ext>
            </a:extLst>
          </p:cNvPr>
          <p:cNvSpPr>
            <a:spLocks noGrp="1"/>
          </p:cNvSpPr>
          <p:nvPr>
            <p:ph idx="1"/>
          </p:nvPr>
        </p:nvSpPr>
        <p:spPr/>
        <p:txBody>
          <a:bodyPr>
            <a:normAutofit/>
          </a:bodyPr>
          <a:lstStyle/>
          <a:p>
            <a:r>
              <a:rPr lang="fr-FR" sz="2800" dirty="0"/>
              <a:t>Les complications de la rougeole sont d’ordre respiratoire (rhinopharyngites, angines, bronchites, pneumonies, mais aussi otites et laryngites) et d’ordre neurologique (troubles de la conscience, convulsions, paralysies, voire coma et mort). Ces complications sont plus fréquemment observées en cas de rougeole de l’adulte.</a:t>
            </a:r>
          </a:p>
          <a:p>
            <a:r>
              <a:rPr lang="fr-FR" sz="2800" dirty="0"/>
              <a:t>Pendant la grossesse, la rougeole n’entraîne pas de malformations fœtales mais provoque un risque accru d'avortement spontané ou d'accouchement prématuré.</a:t>
            </a:r>
          </a:p>
        </p:txBody>
      </p:sp>
    </p:spTree>
    <p:extLst>
      <p:ext uri="{BB962C8B-B14F-4D97-AF65-F5344CB8AC3E}">
        <p14:creationId xmlns:p14="http://schemas.microsoft.com/office/powerpoint/2010/main" val="6713909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E61A27-F772-4E18-9815-C3D7FD3385CB}"/>
              </a:ext>
            </a:extLst>
          </p:cNvPr>
          <p:cNvSpPr>
            <a:spLocks noGrp="1"/>
          </p:cNvSpPr>
          <p:nvPr>
            <p:ph type="title"/>
          </p:nvPr>
        </p:nvSpPr>
        <p:spPr/>
        <p:txBody>
          <a:bodyPr/>
          <a:lstStyle/>
          <a:p>
            <a:r>
              <a:rPr lang="fr-FR" dirty="0"/>
              <a:t>Traitement</a:t>
            </a:r>
          </a:p>
        </p:txBody>
      </p:sp>
      <p:sp>
        <p:nvSpPr>
          <p:cNvPr id="3" name="Espace réservé du contenu 2">
            <a:extLst>
              <a:ext uri="{FF2B5EF4-FFF2-40B4-BE49-F238E27FC236}">
                <a16:creationId xmlns:a16="http://schemas.microsoft.com/office/drawing/2014/main" id="{1E731F2E-6C00-4140-B3EE-46A7DFAFBA60}"/>
              </a:ext>
            </a:extLst>
          </p:cNvPr>
          <p:cNvSpPr>
            <a:spLocks noGrp="1"/>
          </p:cNvSpPr>
          <p:nvPr>
            <p:ph idx="1"/>
          </p:nvPr>
        </p:nvSpPr>
        <p:spPr/>
        <p:txBody>
          <a:bodyPr>
            <a:normAutofit/>
          </a:bodyPr>
          <a:lstStyle/>
          <a:p>
            <a:r>
              <a:rPr lang="fr-FR" sz="3600" dirty="0"/>
              <a:t>La rougeole étant due à un virus, les antibiotiques sont inutiles. </a:t>
            </a:r>
          </a:p>
          <a:p>
            <a:r>
              <a:rPr lang="fr-FR" sz="3600" dirty="0"/>
              <a:t>Le seul traitement de la rougeole est celui de la fièvre. (antipyrétiques)</a:t>
            </a:r>
          </a:p>
          <a:p>
            <a:r>
              <a:rPr lang="fr-FR" sz="3600" dirty="0"/>
              <a:t>Une surveillance médicale est nécessaire en raison du risque de complications.</a:t>
            </a:r>
          </a:p>
        </p:txBody>
      </p:sp>
    </p:spTree>
    <p:extLst>
      <p:ext uri="{BB962C8B-B14F-4D97-AF65-F5344CB8AC3E}">
        <p14:creationId xmlns:p14="http://schemas.microsoft.com/office/powerpoint/2010/main" val="7430451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32890A-65F4-462C-8DEC-90327ECE05B0}"/>
              </a:ext>
            </a:extLst>
          </p:cNvPr>
          <p:cNvSpPr>
            <a:spLocks noGrp="1"/>
          </p:cNvSpPr>
          <p:nvPr>
            <p:ph type="title"/>
          </p:nvPr>
        </p:nvSpPr>
        <p:spPr/>
        <p:txBody>
          <a:bodyPr/>
          <a:lstStyle/>
          <a:p>
            <a:r>
              <a:rPr lang="fr-FR" dirty="0"/>
              <a:t>Prévention</a:t>
            </a:r>
          </a:p>
        </p:txBody>
      </p:sp>
      <p:sp>
        <p:nvSpPr>
          <p:cNvPr id="3" name="Espace réservé du contenu 2">
            <a:extLst>
              <a:ext uri="{FF2B5EF4-FFF2-40B4-BE49-F238E27FC236}">
                <a16:creationId xmlns:a16="http://schemas.microsoft.com/office/drawing/2014/main" id="{2A9DE52F-65DE-4E51-B96C-DB44BE8B9E51}"/>
              </a:ext>
            </a:extLst>
          </p:cNvPr>
          <p:cNvSpPr>
            <a:spLocks noGrp="1"/>
          </p:cNvSpPr>
          <p:nvPr>
            <p:ph idx="1"/>
          </p:nvPr>
        </p:nvSpPr>
        <p:spPr>
          <a:xfrm>
            <a:off x="278296" y="1845733"/>
            <a:ext cx="11913704" cy="4555067"/>
          </a:xfrm>
        </p:spPr>
        <p:txBody>
          <a:bodyPr>
            <a:normAutofit lnSpcReduction="10000"/>
          </a:bodyPr>
          <a:lstStyle/>
          <a:p>
            <a:r>
              <a:rPr lang="fr-FR" dirty="0"/>
              <a:t>La vaccination ROR est indispensable pour prévenir la rougeole</a:t>
            </a:r>
          </a:p>
          <a:p>
            <a:r>
              <a:rPr lang="fr-FR" b="1" dirty="0"/>
              <a:t>La vaccination des nourrissons par le vaccin Rougeole-Oreillons-Rubéole (ROR) </a:t>
            </a:r>
            <a:r>
              <a:rPr lang="fr-FR" dirty="0"/>
              <a:t>est obligatoire pour les nourrissons nés depuis le 1er janvier 2018.</a:t>
            </a:r>
          </a:p>
          <a:p>
            <a:r>
              <a:rPr lang="fr-FR" dirty="0"/>
              <a:t>Il faut 2 injections pour que votre enfant soit protégé contre la rougeole :</a:t>
            </a:r>
          </a:p>
          <a:p>
            <a:r>
              <a:rPr lang="fr-FR" dirty="0"/>
              <a:t>première injection à 12 mois ;</a:t>
            </a:r>
          </a:p>
          <a:p>
            <a:r>
              <a:rPr lang="fr-FR" dirty="0"/>
              <a:t>seconde injection entre 16 et 18 mois.</a:t>
            </a:r>
          </a:p>
          <a:p>
            <a:r>
              <a:rPr lang="fr-FR" dirty="0"/>
              <a:t>Si le nourrisson a reçu la première dose avant l'âge de 12 mois, il doit recevoir 2 doses supplémentaires : la première à 12 mois et la seconde entre 16 et 18 mois.</a:t>
            </a:r>
          </a:p>
          <a:p>
            <a:r>
              <a:rPr lang="fr-FR" b="1" dirty="0"/>
              <a:t>La vaccination contre la rougeole à l'adolescence ou à l'âge adulte</a:t>
            </a:r>
          </a:p>
          <a:p>
            <a:r>
              <a:rPr lang="fr-FR" dirty="0"/>
              <a:t>Demandez à votre médecin qu’il vérifie si votre </a:t>
            </a:r>
            <a:r>
              <a:rPr lang="fr-FR" b="1" dirty="0"/>
              <a:t>vaccination rougeole-oreillons-rubéole</a:t>
            </a:r>
            <a:r>
              <a:rPr lang="fr-FR" dirty="0"/>
              <a:t> est à jour. </a:t>
            </a:r>
          </a:p>
          <a:p>
            <a:r>
              <a:rPr lang="fr-FR" dirty="0"/>
              <a:t>Sinon un </a:t>
            </a:r>
            <a:r>
              <a:rPr lang="fr-FR" b="1" dirty="0"/>
              <a:t>rattrapage</a:t>
            </a:r>
            <a:r>
              <a:rPr lang="fr-FR" dirty="0"/>
              <a:t> est recommandé</a:t>
            </a:r>
          </a:p>
          <a:p>
            <a:endParaRPr lang="fr-FR" dirty="0"/>
          </a:p>
        </p:txBody>
      </p:sp>
    </p:spTree>
    <p:extLst>
      <p:ext uri="{BB962C8B-B14F-4D97-AF65-F5344CB8AC3E}">
        <p14:creationId xmlns:p14="http://schemas.microsoft.com/office/powerpoint/2010/main" val="33809395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9246EA-A5B1-4224-B9F1-DA55D59D7755}"/>
              </a:ext>
            </a:extLst>
          </p:cNvPr>
          <p:cNvSpPr>
            <a:spLocks noGrp="1"/>
          </p:cNvSpPr>
          <p:nvPr>
            <p:ph type="title"/>
          </p:nvPr>
        </p:nvSpPr>
        <p:spPr/>
        <p:txBody>
          <a:bodyPr/>
          <a:lstStyle/>
          <a:p>
            <a:r>
              <a:rPr lang="fr-FR" dirty="0"/>
              <a:t>Biblio et sitographie</a:t>
            </a:r>
          </a:p>
        </p:txBody>
      </p:sp>
      <p:sp>
        <p:nvSpPr>
          <p:cNvPr id="3" name="Espace réservé du contenu 2">
            <a:extLst>
              <a:ext uri="{FF2B5EF4-FFF2-40B4-BE49-F238E27FC236}">
                <a16:creationId xmlns:a16="http://schemas.microsoft.com/office/drawing/2014/main" id="{FB7A104D-79BC-4242-9E90-FC11B10F91B7}"/>
              </a:ext>
            </a:extLst>
          </p:cNvPr>
          <p:cNvSpPr>
            <a:spLocks noGrp="1"/>
          </p:cNvSpPr>
          <p:nvPr>
            <p:ph idx="1"/>
          </p:nvPr>
        </p:nvSpPr>
        <p:spPr>
          <a:xfrm>
            <a:off x="1097280" y="3354079"/>
            <a:ext cx="8236912" cy="2454537"/>
          </a:xfrm>
        </p:spPr>
        <p:txBody>
          <a:bodyPr>
            <a:normAutofit/>
          </a:bodyPr>
          <a:lstStyle/>
          <a:p>
            <a:r>
              <a:rPr lang="fr-FR" sz="2800" dirty="0">
                <a:hlinkClick r:id="rId2"/>
              </a:rPr>
              <a:t>https://www.ameli.fr</a:t>
            </a:r>
            <a:endParaRPr lang="fr-FR" sz="2800" dirty="0"/>
          </a:p>
          <a:p>
            <a:r>
              <a:rPr lang="fr-FR" sz="2800" dirty="0">
                <a:hlinkClick r:id="rId3"/>
              </a:rPr>
              <a:t>https://sante.gouv.fr</a:t>
            </a:r>
            <a:endParaRPr lang="fr-FR" sz="2800" dirty="0"/>
          </a:p>
          <a:p>
            <a:r>
              <a:rPr lang="fr-FR" sz="2800" dirty="0">
                <a:hlinkClick r:id="rId4"/>
              </a:rPr>
              <a:t>Sida / VIH : symptômes, traitement, prévention - Institut Pasteur</a:t>
            </a:r>
            <a:endParaRPr lang="fr-FR" sz="2800" dirty="0"/>
          </a:p>
          <a:p>
            <a:endParaRPr lang="fr-FR" sz="2800" dirty="0"/>
          </a:p>
          <a:p>
            <a:endParaRPr lang="fr-FR" sz="2800" dirty="0"/>
          </a:p>
          <a:p>
            <a:endParaRPr lang="fr-FR" sz="2800" dirty="0"/>
          </a:p>
          <a:p>
            <a:endParaRPr lang="fr-FR" sz="2800" dirty="0"/>
          </a:p>
          <a:p>
            <a:endParaRPr lang="fr-FR" dirty="0"/>
          </a:p>
        </p:txBody>
      </p:sp>
    </p:spTree>
    <p:extLst>
      <p:ext uri="{BB962C8B-B14F-4D97-AF65-F5344CB8AC3E}">
        <p14:creationId xmlns:p14="http://schemas.microsoft.com/office/powerpoint/2010/main" val="799426687"/>
      </p:ext>
    </p:extLst>
  </p:cSld>
  <p:clrMapOvr>
    <a:masterClrMapping/>
  </p:clrMapOvr>
</p:sld>
</file>

<file path=ppt/theme/theme1.xml><?xml version="1.0" encoding="utf-8"?>
<a:theme xmlns:a="http://schemas.openxmlformats.org/drawingml/2006/main" name="Thème1">
  <a:themeElements>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hème1" id="{57DFDBB1-DBEC-429C-A1B1-73EC87A5F97E}" vid="{1E712DE7-9270-444F-A97D-5EA98172F480}"/>
    </a:ext>
  </a:extLst>
</a:theme>
</file>

<file path=docProps/app.xml><?xml version="1.0" encoding="utf-8"?>
<Properties xmlns="http://schemas.openxmlformats.org/officeDocument/2006/extended-properties" xmlns:vt="http://schemas.openxmlformats.org/officeDocument/2006/docPropsVTypes">
  <Template>Thème1</Template>
  <TotalTime>539</TotalTime>
  <Words>4422</Words>
  <Application>Microsoft Office PowerPoint</Application>
  <PresentationFormat>Grand écran</PresentationFormat>
  <Paragraphs>279</Paragraphs>
  <Slides>70</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70</vt:i4>
      </vt:variant>
    </vt:vector>
  </HeadingPairs>
  <TitlesOfParts>
    <vt:vector size="76" baseType="lpstr">
      <vt:lpstr>Calibri</vt:lpstr>
      <vt:lpstr>Calibri Light</vt:lpstr>
      <vt:lpstr>Roboto</vt:lpstr>
      <vt:lpstr>Trebuchet MS</vt:lpstr>
      <vt:lpstr>Wingdings</vt:lpstr>
      <vt:lpstr>Thème1</vt:lpstr>
      <vt:lpstr>Les maladies infectieuses </vt:lpstr>
      <vt:lpstr>La maladie de Lyme</vt:lpstr>
      <vt:lpstr>Définition</vt:lpstr>
      <vt:lpstr>Transmission </vt:lpstr>
      <vt:lpstr>Signes et symptômes</vt:lpstr>
      <vt:lpstr>Traitement et complications</vt:lpstr>
      <vt:lpstr>Prévention</vt:lpstr>
      <vt:lpstr>Prévention suite</vt:lpstr>
      <vt:lpstr>Les hépatites virales</vt:lpstr>
      <vt:lpstr>L’hépatite A</vt:lpstr>
      <vt:lpstr>Définition</vt:lpstr>
      <vt:lpstr>Transmission</vt:lpstr>
      <vt:lpstr>Contamination</vt:lpstr>
      <vt:lpstr>Signes et symptômes</vt:lpstr>
      <vt:lpstr>Traitement</vt:lpstr>
      <vt:lpstr>Prévention</vt:lpstr>
      <vt:lpstr>Prévention</vt:lpstr>
      <vt:lpstr>Précautions</vt:lpstr>
      <vt:lpstr>L’hépatite C</vt:lpstr>
      <vt:lpstr>Focus sur l’hépatite C</vt:lpstr>
      <vt:lpstr>Prévention</vt:lpstr>
      <vt:lpstr>L’hépatite B</vt:lpstr>
      <vt:lpstr>Focus sur l’hépatite B</vt:lpstr>
      <vt:lpstr>La tuberculose</vt:lpstr>
      <vt:lpstr>Définition</vt:lpstr>
      <vt:lpstr>Transmission</vt:lpstr>
      <vt:lpstr>Signes et symptômes</vt:lpstr>
      <vt:lpstr>Signes et symptômes</vt:lpstr>
      <vt:lpstr>Traitements</vt:lpstr>
      <vt:lpstr>Dépistage et prévention</vt:lpstr>
      <vt:lpstr>Le tétanos</vt:lpstr>
      <vt:lpstr>Définition</vt:lpstr>
      <vt:lpstr>Signes et symptômes</vt:lpstr>
      <vt:lpstr>Contamination et transmission</vt:lpstr>
      <vt:lpstr>Traitement</vt:lpstr>
      <vt:lpstr>Prévention et conseils</vt:lpstr>
      <vt:lpstr>VIH</vt:lpstr>
      <vt:lpstr>Définition</vt:lpstr>
      <vt:lpstr>Signes et symptômes</vt:lpstr>
      <vt:lpstr>Transmission</vt:lpstr>
      <vt:lpstr>Dépistage</vt:lpstr>
      <vt:lpstr>Traitement</vt:lpstr>
      <vt:lpstr>Prévention</vt:lpstr>
      <vt:lpstr>Les  Infections Sexuellement Transmissibles (IST)</vt:lpstr>
      <vt:lpstr>Définition</vt:lpstr>
      <vt:lpstr>Transmission</vt:lpstr>
      <vt:lpstr>Signes et symptômes</vt:lpstr>
      <vt:lpstr>Traitement</vt:lpstr>
      <vt:lpstr>Traitement</vt:lpstr>
      <vt:lpstr>Traitement</vt:lpstr>
      <vt:lpstr>Prévention</vt:lpstr>
      <vt:lpstr>Papillomavirus : vaccination</vt:lpstr>
      <vt:lpstr>Les méningites</vt:lpstr>
      <vt:lpstr>Définition</vt:lpstr>
      <vt:lpstr>Méningites virales /Transmission</vt:lpstr>
      <vt:lpstr>Signes et symptômes</vt:lpstr>
      <vt:lpstr>Traitement des méningites virales  </vt:lpstr>
      <vt:lpstr>Méningite bactériennes et Transmission</vt:lpstr>
      <vt:lpstr>Méningites bactériennes</vt:lpstr>
      <vt:lpstr>Signes et symptômes</vt:lpstr>
      <vt:lpstr>Traitement des méningites bactériennes</vt:lpstr>
      <vt:lpstr>Prévention</vt:lpstr>
      <vt:lpstr>La rougeole</vt:lpstr>
      <vt:lpstr>Définition</vt:lpstr>
      <vt:lpstr>Contamination</vt:lpstr>
      <vt:lpstr>Signes et symptômes</vt:lpstr>
      <vt:lpstr>Complications</vt:lpstr>
      <vt:lpstr>Traitement</vt:lpstr>
      <vt:lpstr>Prévention</vt:lpstr>
      <vt:lpstr>Biblio et sitographie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maladies infectieuses</dc:title>
  <dc:creator>GARRIEN-MAIRE Fabienne (CHLP)</dc:creator>
  <cp:lastModifiedBy>GARRIEN-MAIRE Fabienne (CHLP)</cp:lastModifiedBy>
  <cp:revision>41</cp:revision>
  <cp:lastPrinted>2025-12-09T14:22:10Z</cp:lastPrinted>
  <dcterms:created xsi:type="dcterms:W3CDTF">2024-12-04T12:24:28Z</dcterms:created>
  <dcterms:modified xsi:type="dcterms:W3CDTF">2025-12-09T14:22:14Z</dcterms:modified>
</cp:coreProperties>
</file>