
<file path=[Content_Types].xml><?xml version="1.0" encoding="utf-8"?>
<Types xmlns="http://schemas.openxmlformats.org/package/2006/content-types">
  <Default Extension="tmp" ContentType="image/png"/>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77" r:id="rId2"/>
    <p:sldId id="257" r:id="rId3"/>
    <p:sldId id="264" r:id="rId4"/>
    <p:sldId id="263" r:id="rId5"/>
    <p:sldId id="266" r:id="rId6"/>
    <p:sldId id="267" r:id="rId7"/>
    <p:sldId id="269" r:id="rId8"/>
    <p:sldId id="268" r:id="rId9"/>
    <p:sldId id="270" r:id="rId10"/>
    <p:sldId id="271" r:id="rId11"/>
    <p:sldId id="272" r:id="rId12"/>
    <p:sldId id="273" r:id="rId13"/>
    <p:sldId id="274" r:id="rId14"/>
    <p:sldId id="275" r:id="rId15"/>
    <p:sldId id="276" r:id="rId1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82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6000" spc="-38" baseline="0">
                <a:solidFill>
                  <a:schemeClr val="tx1">
                    <a:lumMod val="85000"/>
                    <a:lumOff val="15000"/>
                  </a:schemeClr>
                </a:solidFill>
              </a:defRPr>
            </a:lvl1pPr>
          </a:lstStyle>
          <a:p>
            <a:r>
              <a:rPr lang="fr-FR"/>
              <a:t>Modifiez le style du titre</a:t>
            </a:r>
            <a:endParaRPr lang="en-US" dirty="0"/>
          </a:p>
        </p:txBody>
      </p:sp>
      <p:sp>
        <p:nvSpPr>
          <p:cNvPr id="3" name="Subtitle 2"/>
          <p:cNvSpPr>
            <a:spLocks noGrp="1"/>
          </p:cNvSpPr>
          <p:nvPr>
            <p:ph type="subTitle" idx="1"/>
          </p:nvPr>
        </p:nvSpPr>
        <p:spPr>
          <a:xfrm>
            <a:off x="825038" y="4455620"/>
            <a:ext cx="7543800" cy="114300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32DE18DC-8164-422C-9C7A-8229986E8747}" type="datetime1">
              <a:rPr lang="en-US" smtClean="0"/>
              <a:t>5/28/2025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8375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EFFFC29-A7A2-49E6-AD74-34056891FA4E}" type="datetime1">
              <a:rPr lang="en-US" smtClean="0"/>
              <a:t>5/28/2025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675402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822960" y="2582334"/>
            <a:ext cx="370332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4663440" y="2582334"/>
            <a:ext cx="370332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6DEA12DA-28EF-4950-8E5D-CA7AC9049276}" type="datetime1">
              <a:rPr lang="en-US" smtClean="0"/>
              <a:t>5/28/2025</a:t>
            </a:fld>
            <a:endParaRPr lang="en-US" dirty="0"/>
          </a:p>
        </p:txBody>
      </p:sp>
      <p:sp>
        <p:nvSpPr>
          <p:cNvPr id="8" name="Footer Placeholder 7"/>
          <p:cNvSpPr>
            <a:spLocks noGrp="1"/>
          </p:cNvSpPr>
          <p:nvPr>
            <p:ph type="ftr" sz="quarter" idx="11"/>
          </p:nvPr>
        </p:nvSpPr>
        <p:spPr/>
        <p:txBody>
          <a:bodyPr/>
          <a:lstStyle/>
          <a:p>
            <a:r>
              <a:rPr lang="en-US"/>
              <a:t>NOM CSF - DATE</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454045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FE5A9FC-8E4A-4FEC-8194-367EFADD2051}" type="datetime1">
              <a:rPr lang="en-US" smtClean="0"/>
              <a:t>5/28/2025</a:t>
            </a:fld>
            <a:endParaRPr lang="en-US" dirty="0"/>
          </a:p>
        </p:txBody>
      </p:sp>
      <p:sp>
        <p:nvSpPr>
          <p:cNvPr id="4" name="Footer Placeholder 3"/>
          <p:cNvSpPr>
            <a:spLocks noGrp="1"/>
          </p:cNvSpPr>
          <p:nvPr>
            <p:ph type="ftr" sz="quarter" idx="11"/>
          </p:nvPr>
        </p:nvSpPr>
        <p:spPr/>
        <p:txBody>
          <a:bodyPr/>
          <a:lstStyle/>
          <a:p>
            <a:r>
              <a:rPr lang="en-US"/>
              <a:t>NOM CSF - DATE</a:t>
            </a:r>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19296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1ADB350-4713-4D56-8414-F6E59817F569}" type="datetime1">
              <a:rPr lang="en-US" smtClean="0"/>
              <a:t>5/28/2025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NOM CSF - DATE</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142867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2700" b="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BC395526-6DFC-4B98-A6A1-AF56C344B965}" type="datetime1">
              <a:rPr lang="en-US" smtClean="0"/>
              <a:t>5/28/2025</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en-US"/>
              <a:t>NOM CSF - DATE</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238904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lIns="91440" tIns="0" rIns="91440" bIns="0" anchor="b">
            <a:noAutofit/>
          </a:bodyPr>
          <a:lstStyle>
            <a:lvl1pPr>
              <a:defRPr sz="27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822960" y="5907023"/>
            <a:ext cx="7584948" cy="59436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5" name="Date Placeholder 4"/>
          <p:cNvSpPr>
            <a:spLocks noGrp="1"/>
          </p:cNvSpPr>
          <p:nvPr>
            <p:ph type="dt" sz="half" idx="10"/>
          </p:nvPr>
        </p:nvSpPr>
        <p:spPr/>
        <p:txBody>
          <a:bodyPr/>
          <a:lstStyle/>
          <a:p>
            <a:fld id="{1D77B770-3616-4EC9-8590-182A0433D40F}" type="datetime1">
              <a:rPr lang="en-US" smtClean="0"/>
              <a:t>5/28/2025</a:t>
            </a:fld>
            <a:endParaRPr lang="en-US" dirty="0"/>
          </a:p>
        </p:txBody>
      </p:sp>
      <p:sp>
        <p:nvSpPr>
          <p:cNvPr id="6" name="Footer Placeholder 5"/>
          <p:cNvSpPr>
            <a:spLocks noGrp="1"/>
          </p:cNvSpPr>
          <p:nvPr>
            <p:ph type="ftr" sz="quarter" idx="11"/>
          </p:nvPr>
        </p:nvSpPr>
        <p:spPr/>
        <p:txBody>
          <a:bodyPr/>
          <a:lstStyle/>
          <a:p>
            <a:r>
              <a:rPr lang="en-US"/>
              <a:t>NOM CSF - DATE</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2038500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8BE9FB8-A573-41FC-8F17-618D547F4F1F}" type="datetime1">
              <a:rPr lang="en-US" smtClean="0"/>
              <a:t>5/28/2025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445335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414778"/>
            <a:ext cx="5800725" cy="5757422"/>
          </a:xfrm>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991FABB-B96C-4E90-8818-E10D7A876999}" type="datetime1">
              <a:rPr lang="en-US" smtClean="0"/>
              <a:t>5/28/2025</a:t>
            </a:fld>
            <a:endParaRPr lang="en-US" dirty="0"/>
          </a:p>
        </p:txBody>
      </p:sp>
      <p:sp>
        <p:nvSpPr>
          <p:cNvPr id="5" name="Footer Placeholder 4"/>
          <p:cNvSpPr>
            <a:spLocks noGrp="1"/>
          </p:cNvSpPr>
          <p:nvPr>
            <p:ph type="ftr" sz="quarter" idx="11"/>
          </p:nvPr>
        </p:nvSpPr>
        <p:spPr/>
        <p:txBody>
          <a:bodyPr/>
          <a:lstStyle/>
          <a:p>
            <a:r>
              <a:rPr lang="en-US"/>
              <a:t>NOM CSF - DATE</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723868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675">
                <a:solidFill>
                  <a:srgbClr val="FFFFFF"/>
                </a:solidFill>
              </a:defRPr>
            </a:lvl1pPr>
          </a:lstStyle>
          <a:p>
            <a:fld id="{129A40F0-71C3-4FA8-BAB2-E19D2819A56F}" type="datetime1">
              <a:rPr lang="en-US" smtClean="0"/>
              <a:t>5/28/2025</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675" cap="all" baseline="0">
                <a:solidFill>
                  <a:srgbClr val="FFFFFF"/>
                </a:solidFill>
              </a:defRPr>
            </a:lvl1pPr>
          </a:lstStyle>
          <a:p>
            <a:r>
              <a:rPr lang="en-US"/>
              <a:t>NOM CSF - DATE</a:t>
            </a:r>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788">
                <a:solidFill>
                  <a:srgbClr val="FFFFFF"/>
                </a:solidFill>
              </a:defRPr>
            </a:lvl1pPr>
          </a:lstStyle>
          <a:p>
            <a:fld id="{69E57DC2-970A-4B3E-BB1C-7A09969E49DF}" type="slidenum">
              <a:rPr lang="en-US" smtClean="0"/>
              <a:pPr/>
              <a:t>‹N°›</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Image 10" descr=" ">
            <a:extLst>
              <a:ext uri="{FF2B5EF4-FFF2-40B4-BE49-F238E27FC236}">
                <a16:creationId xmlns:a16="http://schemas.microsoft.com/office/drawing/2014/main" id="{2F5BE4FE-7806-47E4-8BB8-142DDCF6541B}"/>
              </a:ext>
            </a:extLst>
          </p:cNvPr>
          <p:cNvPicPr/>
          <p:nvPr userDrawn="1"/>
        </p:nvPicPr>
        <p:blipFill rotWithShape="1">
          <a:blip r:embed="rId11">
            <a:extLst>
              <a:ext uri="{28A0092B-C50C-407E-A947-70E740481C1C}">
                <a14:useLocalDpi xmlns:a14="http://schemas.microsoft.com/office/drawing/2010/main" val="0"/>
              </a:ext>
            </a:extLst>
          </a:blip>
          <a:srcRect b="43104"/>
          <a:stretch/>
        </p:blipFill>
        <p:spPr bwMode="auto">
          <a:xfrm>
            <a:off x="8625238" y="6424466"/>
            <a:ext cx="302888" cy="36512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0257150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Lst>
  <p:hf sldNum="0" hdr="0" dt="0"/>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E27C3-03AB-4025-AB38-19B6F609C193}"/>
              </a:ext>
            </a:extLst>
          </p:cNvPr>
          <p:cNvSpPr>
            <a:spLocks noGrp="1"/>
          </p:cNvSpPr>
          <p:nvPr>
            <p:ph type="ctrTitle"/>
          </p:nvPr>
        </p:nvSpPr>
        <p:spPr>
          <a:xfrm>
            <a:off x="822960" y="1916876"/>
            <a:ext cx="7543800" cy="2408235"/>
          </a:xfrm>
        </p:spPr>
        <p:txBody>
          <a:bodyPr>
            <a:normAutofit fontScale="90000"/>
          </a:bodyPr>
          <a:lstStyle/>
          <a:p>
            <a:r>
              <a:rPr lang="fr-FR" dirty="0"/>
              <a:t>Les soins</a:t>
            </a:r>
            <a:br>
              <a:rPr lang="fr-FR" dirty="0"/>
            </a:br>
            <a:r>
              <a:rPr lang="fr-FR" dirty="0"/>
              <a:t> pré et per-opératoires</a:t>
            </a:r>
            <a:br>
              <a:rPr lang="fr-FR" dirty="0">
                <a:latin typeface="Trebuchet MS" panose="020B0603020202020204" pitchFamily="34" charset="0"/>
              </a:rPr>
            </a:br>
            <a:endParaRPr lang="fr-FR" dirty="0">
              <a:latin typeface="Trebuchet MS" panose="020B0603020202020204" pitchFamily="34" charset="0"/>
            </a:endParaRPr>
          </a:p>
        </p:txBody>
      </p:sp>
      <p:sp>
        <p:nvSpPr>
          <p:cNvPr id="3" name="Sous-titre 2">
            <a:extLst>
              <a:ext uri="{FF2B5EF4-FFF2-40B4-BE49-F238E27FC236}">
                <a16:creationId xmlns:a16="http://schemas.microsoft.com/office/drawing/2014/main" id="{6991DA90-2A6A-4517-88BC-FB65914A7EF8}"/>
              </a:ext>
            </a:extLst>
          </p:cNvPr>
          <p:cNvSpPr>
            <a:spLocks noGrp="1"/>
          </p:cNvSpPr>
          <p:nvPr>
            <p:ph type="subTitle" idx="1"/>
          </p:nvPr>
        </p:nvSpPr>
        <p:spPr/>
        <p:txBody>
          <a:bodyPr/>
          <a:lstStyle/>
          <a:p>
            <a:r>
              <a:rPr lang="fr-FR" dirty="0">
                <a:solidFill>
                  <a:schemeClr val="tx1"/>
                </a:solidFill>
              </a:rPr>
              <a:t>BLOC 2 module 4</a:t>
            </a:r>
          </a:p>
          <a:p>
            <a:endParaRPr lang="fr-FR" dirty="0">
              <a:solidFill>
                <a:schemeClr val="tx1"/>
              </a:solidFill>
            </a:endParaRPr>
          </a:p>
        </p:txBody>
      </p:sp>
      <p:sp>
        <p:nvSpPr>
          <p:cNvPr id="4" name="Espace réservé du pied de page 3">
            <a:extLst>
              <a:ext uri="{FF2B5EF4-FFF2-40B4-BE49-F238E27FC236}">
                <a16:creationId xmlns:a16="http://schemas.microsoft.com/office/drawing/2014/main" id="{593E685E-0E97-413F-AB35-5E443B9A350D}"/>
              </a:ext>
            </a:extLst>
          </p:cNvPr>
          <p:cNvSpPr>
            <a:spLocks noGrp="1"/>
          </p:cNvSpPr>
          <p:nvPr>
            <p:ph type="ftr" sz="quarter" idx="11"/>
          </p:nvPr>
        </p:nvSpPr>
        <p:spPr/>
        <p:txBody>
          <a:bodyPr/>
          <a:lstStyle/>
          <a:p>
            <a:pPr defTabSz="342900"/>
            <a:r>
              <a:rPr lang="en-US" dirty="0">
                <a:latin typeface="Calibri" panose="020F0502020204030204"/>
              </a:rPr>
              <a:t>Fabienne GARRIEN-MAIRE-NOVEMBRE 2025</a:t>
            </a:r>
          </a:p>
        </p:txBody>
      </p:sp>
      <p:pic>
        <p:nvPicPr>
          <p:cNvPr id="6" name="Image 5">
            <a:extLst>
              <a:ext uri="{FF2B5EF4-FFF2-40B4-BE49-F238E27FC236}">
                <a16:creationId xmlns:a16="http://schemas.microsoft.com/office/drawing/2014/main" id="{B5ADD290-5821-4B1A-948E-8F3F3998AFB0}"/>
              </a:ext>
            </a:extLst>
          </p:cNvPr>
          <p:cNvPicPr/>
          <p:nvPr/>
        </p:nvPicPr>
        <p:blipFill rotWithShape="1">
          <a:blip r:embed="rId2" cstate="print">
            <a:extLst>
              <a:ext uri="{28A0092B-C50C-407E-A947-70E740481C1C}">
                <a14:useLocalDpi xmlns:a14="http://schemas.microsoft.com/office/drawing/2010/main" val="0"/>
              </a:ext>
            </a:extLst>
          </a:blip>
          <a:srcRect l="22652" t="32330" r="37500" b="40525"/>
          <a:stretch/>
        </p:blipFill>
        <p:spPr bwMode="auto">
          <a:xfrm>
            <a:off x="401143" y="1059627"/>
            <a:ext cx="2097128" cy="8572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37912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0"/>
            <a:r>
              <a:rPr lang="fr-FR" sz="3200" dirty="0"/>
              <a:t>But des soins préopératoires</a:t>
            </a:r>
            <a:r>
              <a:rPr lang="fr-FR" dirty="0">
                <a:solidFill>
                  <a:schemeClr val="tx1"/>
                </a:solidFill>
              </a:rPr>
              <a:t> </a:t>
            </a:r>
          </a:p>
        </p:txBody>
      </p:sp>
      <p:sp>
        <p:nvSpPr>
          <p:cNvPr id="3" name="Espace réservé du contenu 2"/>
          <p:cNvSpPr>
            <a:spLocks noGrp="1"/>
          </p:cNvSpPr>
          <p:nvPr>
            <p:ph idx="1"/>
          </p:nvPr>
        </p:nvSpPr>
        <p:spPr>
          <a:xfrm>
            <a:off x="395536" y="2636912"/>
            <a:ext cx="4546848" cy="2808312"/>
          </a:xfrm>
        </p:spPr>
        <p:txBody>
          <a:bodyPr>
            <a:normAutofit/>
          </a:bodyPr>
          <a:lstStyle/>
          <a:p>
            <a:pPr lvl="0"/>
            <a:r>
              <a:rPr lang="fr-FR" sz="2400" dirty="0"/>
              <a:t>Préparer physiquement et moralement le patient.</a:t>
            </a:r>
          </a:p>
          <a:p>
            <a:pPr lvl="0"/>
            <a:r>
              <a:rPr lang="fr-FR" sz="2400" dirty="0"/>
              <a:t>Recueillir les informations permettant à l’anesthésiste et au chirurgien de pratiquer l’opération dans de bonnes conditions.</a:t>
            </a:r>
          </a:p>
        </p:txBody>
      </p:sp>
      <p:pic>
        <p:nvPicPr>
          <p:cNvPr id="4" name="Image 3">
            <a:extLst>
              <a:ext uri="{FF2B5EF4-FFF2-40B4-BE49-F238E27FC236}">
                <a16:creationId xmlns:a16="http://schemas.microsoft.com/office/drawing/2014/main" id="{6BE0B188-F2B9-43AE-8E5A-54F85802358C}"/>
              </a:ext>
            </a:extLst>
          </p:cNvPr>
          <p:cNvPicPr>
            <a:picLocks noChangeAspect="1"/>
          </p:cNvPicPr>
          <p:nvPr/>
        </p:nvPicPr>
        <p:blipFill>
          <a:blip r:embed="rId2"/>
          <a:stretch>
            <a:fillRect/>
          </a:stretch>
        </p:blipFill>
        <p:spPr>
          <a:xfrm>
            <a:off x="5076056" y="2166284"/>
            <a:ext cx="3429000" cy="3429000"/>
          </a:xfrm>
          <a:prstGeom prst="rect">
            <a:avLst/>
          </a:prstGeom>
        </p:spPr>
      </p:pic>
    </p:spTree>
    <p:extLst>
      <p:ext uri="{BB962C8B-B14F-4D97-AF65-F5344CB8AC3E}">
        <p14:creationId xmlns:p14="http://schemas.microsoft.com/office/powerpoint/2010/main" val="882469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L’admission</a:t>
            </a:r>
          </a:p>
        </p:txBody>
      </p:sp>
      <p:sp>
        <p:nvSpPr>
          <p:cNvPr id="3" name="Espace réservé du contenu 2"/>
          <p:cNvSpPr>
            <a:spLocks noGrp="1"/>
          </p:cNvSpPr>
          <p:nvPr>
            <p:ph idx="1"/>
          </p:nvPr>
        </p:nvSpPr>
        <p:spPr>
          <a:xfrm>
            <a:off x="822960" y="1916832"/>
            <a:ext cx="4469120" cy="4392488"/>
          </a:xfrm>
        </p:spPr>
        <p:txBody>
          <a:bodyPr>
            <a:normAutofit fontScale="85000" lnSpcReduction="10000"/>
          </a:bodyPr>
          <a:lstStyle/>
          <a:p>
            <a:pPr lvl="2">
              <a:buFont typeface="Wingdings" panose="05000000000000000000" pitchFamily="2" charset="2"/>
              <a:buChar char="Ø"/>
            </a:pPr>
            <a:r>
              <a:rPr lang="fr-FR" sz="2800" u="sng" dirty="0"/>
              <a:t>L’accueil</a:t>
            </a:r>
            <a:endParaRPr lang="fr-FR" sz="2800" dirty="0"/>
          </a:p>
          <a:p>
            <a:r>
              <a:rPr lang="fr-FR" sz="2400" dirty="0"/>
              <a:t>Le patient peut exprimer ses inquiétudes et recevoir les réponses qu’il souhaite de la part du personnel soignant. Mais l’anxiété peut se traduire autrement que verbalement : savoir la dépister.</a:t>
            </a:r>
          </a:p>
          <a:p>
            <a:r>
              <a:rPr lang="fr-FR" sz="2400" dirty="0"/>
              <a:t>Ecouter.</a:t>
            </a:r>
          </a:p>
          <a:p>
            <a:r>
              <a:rPr lang="fr-FR" sz="2400" dirty="0"/>
              <a:t>Expliquer le fonctionnement du service (sonnette, repas, téléphone, visites, TV, Internet, …)</a:t>
            </a:r>
          </a:p>
          <a:p>
            <a:r>
              <a:rPr lang="fr-FR" sz="2400" dirty="0"/>
              <a:t>Expliquer à la famille qu’après l’intervention, le patient a besoin de repos, qu’il faudra donc limiter les visites ce jour-là ainsi que le téléphone.</a:t>
            </a:r>
          </a:p>
          <a:p>
            <a:endParaRPr lang="fr-FR" dirty="0"/>
          </a:p>
        </p:txBody>
      </p:sp>
      <p:pic>
        <p:nvPicPr>
          <p:cNvPr id="5" name="Image 4">
            <a:extLst>
              <a:ext uri="{FF2B5EF4-FFF2-40B4-BE49-F238E27FC236}">
                <a16:creationId xmlns:a16="http://schemas.microsoft.com/office/drawing/2014/main" id="{346CBDCC-5911-4D46-BE29-1A6D466983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3068960"/>
            <a:ext cx="3272032" cy="2172266"/>
          </a:xfrm>
          <a:prstGeom prst="rect">
            <a:avLst/>
          </a:prstGeom>
        </p:spPr>
      </p:pic>
    </p:spTree>
    <p:extLst>
      <p:ext uri="{BB962C8B-B14F-4D97-AF65-F5344CB8AC3E}">
        <p14:creationId xmlns:p14="http://schemas.microsoft.com/office/powerpoint/2010/main" val="3973124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1" algn="ctr" rtl="0">
              <a:spcBef>
                <a:spcPct val="0"/>
              </a:spcBef>
            </a:pPr>
            <a:br>
              <a:rPr lang="fr-FR" sz="1600" dirty="0"/>
            </a:br>
            <a:r>
              <a:rPr lang="fr-FR" sz="3200" dirty="0"/>
              <a:t>L’admission</a:t>
            </a:r>
            <a:endParaRPr lang="fr-FR" sz="3200" dirty="0">
              <a:solidFill>
                <a:schemeClr val="tx1"/>
              </a:solidFill>
            </a:endParaRPr>
          </a:p>
        </p:txBody>
      </p:sp>
      <p:sp>
        <p:nvSpPr>
          <p:cNvPr id="3" name="Espace réservé du contenu 2"/>
          <p:cNvSpPr>
            <a:spLocks noGrp="1"/>
          </p:cNvSpPr>
          <p:nvPr>
            <p:ph idx="1"/>
          </p:nvPr>
        </p:nvSpPr>
        <p:spPr>
          <a:xfrm>
            <a:off x="539552" y="1845734"/>
            <a:ext cx="3244984" cy="4023360"/>
          </a:xfrm>
        </p:spPr>
        <p:txBody>
          <a:bodyPr>
            <a:normAutofit fontScale="92500" lnSpcReduction="10000"/>
          </a:bodyPr>
          <a:lstStyle/>
          <a:p>
            <a:pPr lvl="2">
              <a:buFont typeface="Wingdings" panose="05000000000000000000" pitchFamily="2" charset="2"/>
              <a:buChar char="Ø"/>
            </a:pPr>
            <a:r>
              <a:rPr lang="fr-FR" sz="2400" u="sng" dirty="0"/>
              <a:t>Examens d’entrée</a:t>
            </a:r>
            <a:endParaRPr lang="fr-FR" sz="2400" dirty="0"/>
          </a:p>
          <a:p>
            <a:r>
              <a:rPr lang="fr-FR" sz="2400" dirty="0"/>
              <a:t>Prise des constantes: T°, pouls, TA </a:t>
            </a:r>
          </a:p>
          <a:p>
            <a:r>
              <a:rPr lang="fr-FR" sz="2400" dirty="0"/>
              <a:t>Bilan sanguin (IDE, sur PM)</a:t>
            </a:r>
          </a:p>
          <a:p>
            <a:r>
              <a:rPr lang="fr-FR" sz="2400" dirty="0"/>
              <a:t>Analyse d’urines</a:t>
            </a:r>
          </a:p>
          <a:p>
            <a:r>
              <a:rPr lang="fr-FR" sz="2400" dirty="0"/>
              <a:t>Poids</a:t>
            </a:r>
          </a:p>
          <a:p>
            <a:r>
              <a:rPr lang="fr-FR" sz="2400" dirty="0"/>
              <a:t>Mensurations chez l’enfant</a:t>
            </a:r>
          </a:p>
          <a:p>
            <a:r>
              <a:rPr lang="fr-FR" dirty="0"/>
              <a:t>...</a:t>
            </a:r>
          </a:p>
          <a:p>
            <a:pPr marL="114300" indent="0">
              <a:buNone/>
            </a:pPr>
            <a:endParaRPr lang="fr-FR" sz="2000" dirty="0"/>
          </a:p>
          <a:p>
            <a:pPr lvl="2">
              <a:buFont typeface="Wingdings" panose="05000000000000000000" pitchFamily="2" charset="2"/>
              <a:buChar char="Ø"/>
            </a:pPr>
            <a:r>
              <a:rPr lang="fr-FR" sz="2400" u="sng" dirty="0"/>
              <a:t>Dossier d’entrée administratif</a:t>
            </a:r>
          </a:p>
        </p:txBody>
      </p:sp>
      <p:pic>
        <p:nvPicPr>
          <p:cNvPr id="5" name="Image 4">
            <a:extLst>
              <a:ext uri="{FF2B5EF4-FFF2-40B4-BE49-F238E27FC236}">
                <a16:creationId xmlns:a16="http://schemas.microsoft.com/office/drawing/2014/main" id="{7416A58E-0F5F-4D47-A9BD-BF3CC9238A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5976" y="2529820"/>
            <a:ext cx="4699448" cy="2655188"/>
          </a:xfrm>
          <a:prstGeom prst="rect">
            <a:avLst/>
          </a:prstGeom>
        </p:spPr>
      </p:pic>
    </p:spTree>
    <p:extLst>
      <p:ext uri="{BB962C8B-B14F-4D97-AF65-F5344CB8AC3E}">
        <p14:creationId xmlns:p14="http://schemas.microsoft.com/office/powerpoint/2010/main" val="159583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La préparation générale</a:t>
            </a:r>
          </a:p>
        </p:txBody>
      </p:sp>
      <p:sp>
        <p:nvSpPr>
          <p:cNvPr id="3" name="Espace réservé du contenu 2"/>
          <p:cNvSpPr>
            <a:spLocks noGrp="1"/>
          </p:cNvSpPr>
          <p:nvPr>
            <p:ph idx="1"/>
          </p:nvPr>
        </p:nvSpPr>
        <p:spPr>
          <a:xfrm>
            <a:off x="0" y="1826390"/>
            <a:ext cx="5405224" cy="4535594"/>
          </a:xfrm>
        </p:spPr>
        <p:txBody>
          <a:bodyPr>
            <a:normAutofit fontScale="92500"/>
          </a:bodyPr>
          <a:lstStyle/>
          <a:p>
            <a:pPr lvl="3">
              <a:buFont typeface="Wingdings" panose="05000000000000000000" pitchFamily="2" charset="2"/>
              <a:buChar char="Ø"/>
            </a:pPr>
            <a:r>
              <a:rPr lang="fr-FR" sz="2800" u="sng" dirty="0"/>
              <a:t>Alimentation</a:t>
            </a:r>
            <a:endParaRPr lang="fr-FR" sz="2800" dirty="0"/>
          </a:p>
          <a:p>
            <a:r>
              <a:rPr lang="fr-FR" sz="2400" dirty="0"/>
              <a:t>Variable suivant le type d’intervention et le service.</a:t>
            </a:r>
          </a:p>
          <a:p>
            <a:r>
              <a:rPr lang="fr-FR" sz="2400" dirty="0"/>
              <a:t>En général, la veille de l’intervention : repas de digestion facile. Jeûne absolu à partir de minuit : ni boire, ni manger, ni fumer (contrôle de la table de nuit et retirer l’eau).</a:t>
            </a:r>
          </a:p>
          <a:p>
            <a:r>
              <a:rPr lang="fr-FR" sz="2400" dirty="0"/>
              <a:t>Selon le protocole et lieu d’exercice, prise de liquide clair jusqu’à 2h avant l’anesthésie(liquide clair = sans particules, sans caséine, sans lipides et sans alcool). C’est le cas du café, du thé, des jus de fruits sans pulpe et des boissons sucrées non gazeuses.</a:t>
            </a:r>
          </a:p>
          <a:p>
            <a:endParaRPr lang="fr-FR" dirty="0"/>
          </a:p>
        </p:txBody>
      </p:sp>
      <p:pic>
        <p:nvPicPr>
          <p:cNvPr id="5" name="Image 4">
            <a:extLst>
              <a:ext uri="{FF2B5EF4-FFF2-40B4-BE49-F238E27FC236}">
                <a16:creationId xmlns:a16="http://schemas.microsoft.com/office/drawing/2014/main" id="{FBEF4FE0-2971-42FF-9C8D-5A7E332EC0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5410" y="4581128"/>
            <a:ext cx="3238590" cy="1567060"/>
          </a:xfrm>
          <a:prstGeom prst="rect">
            <a:avLst/>
          </a:prstGeom>
        </p:spPr>
      </p:pic>
      <p:sp>
        <p:nvSpPr>
          <p:cNvPr id="6" name="Croix 5">
            <a:extLst>
              <a:ext uri="{FF2B5EF4-FFF2-40B4-BE49-F238E27FC236}">
                <a16:creationId xmlns:a16="http://schemas.microsoft.com/office/drawing/2014/main" id="{4F3DAB6D-6E71-4BC2-B508-67198DCE8BA8}"/>
              </a:ext>
            </a:extLst>
          </p:cNvPr>
          <p:cNvSpPr/>
          <p:nvPr/>
        </p:nvSpPr>
        <p:spPr>
          <a:xfrm rot="1884762">
            <a:off x="6615491" y="4548638"/>
            <a:ext cx="914400" cy="914400"/>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43EA2A23-1C52-411F-B847-07DCB7F89C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29989" y="2305536"/>
            <a:ext cx="2951984" cy="1967989"/>
          </a:xfrm>
          <a:prstGeom prst="rect">
            <a:avLst/>
          </a:prstGeom>
        </p:spPr>
      </p:pic>
      <p:sp>
        <p:nvSpPr>
          <p:cNvPr id="9" name="Croix 8">
            <a:extLst>
              <a:ext uri="{FF2B5EF4-FFF2-40B4-BE49-F238E27FC236}">
                <a16:creationId xmlns:a16="http://schemas.microsoft.com/office/drawing/2014/main" id="{ED61E6B6-55CD-4367-9914-FBF4741D9502}"/>
              </a:ext>
            </a:extLst>
          </p:cNvPr>
          <p:cNvSpPr/>
          <p:nvPr/>
        </p:nvSpPr>
        <p:spPr>
          <a:xfrm rot="1884762">
            <a:off x="6948780" y="2372989"/>
            <a:ext cx="914400" cy="914400"/>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19232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600" dirty="0"/>
              <a:t>La préparation générale</a:t>
            </a:r>
            <a:endParaRPr lang="fr-FR" dirty="0"/>
          </a:p>
        </p:txBody>
      </p:sp>
      <p:sp>
        <p:nvSpPr>
          <p:cNvPr id="3" name="Espace réservé du contenu 2"/>
          <p:cNvSpPr>
            <a:spLocks noGrp="1"/>
          </p:cNvSpPr>
          <p:nvPr>
            <p:ph idx="1"/>
          </p:nvPr>
        </p:nvSpPr>
        <p:spPr>
          <a:xfrm>
            <a:off x="789780" y="2276872"/>
            <a:ext cx="4286276" cy="3888432"/>
          </a:xfrm>
        </p:spPr>
        <p:txBody>
          <a:bodyPr>
            <a:normAutofit/>
          </a:bodyPr>
          <a:lstStyle/>
          <a:p>
            <a:pPr lvl="3">
              <a:buFont typeface="Wingdings" panose="05000000000000000000" pitchFamily="2" charset="2"/>
              <a:buChar char="Ø"/>
            </a:pPr>
            <a:r>
              <a:rPr lang="fr-FR" sz="2800" u="sng" dirty="0"/>
              <a:t>Transit</a:t>
            </a:r>
            <a:endParaRPr lang="fr-FR" sz="2800" dirty="0"/>
          </a:p>
          <a:p>
            <a:r>
              <a:rPr lang="fr-FR" sz="2400" dirty="0"/>
              <a:t>Si problèmes de constipation, le signaler à l’infirmière pour un éventuel lavement. Conseiller à la personne de marcher pour favoriser le transit. Parfois, régime sans résidu les jours précédents (intervention sur le colon).</a:t>
            </a:r>
          </a:p>
          <a:p>
            <a:endParaRPr lang="fr-FR" dirty="0"/>
          </a:p>
        </p:txBody>
      </p:sp>
      <p:pic>
        <p:nvPicPr>
          <p:cNvPr id="7" name="Image 6">
            <a:extLst>
              <a:ext uri="{FF2B5EF4-FFF2-40B4-BE49-F238E27FC236}">
                <a16:creationId xmlns:a16="http://schemas.microsoft.com/office/drawing/2014/main" id="{FCCEE6CD-85F3-451A-9A85-DD70F12AB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99287" y="2132856"/>
            <a:ext cx="3888432" cy="3888432"/>
          </a:xfrm>
          <a:prstGeom prst="rect">
            <a:avLst/>
          </a:prstGeom>
        </p:spPr>
      </p:pic>
    </p:spTree>
    <p:extLst>
      <p:ext uri="{BB962C8B-B14F-4D97-AF65-F5344CB8AC3E}">
        <p14:creationId xmlns:p14="http://schemas.microsoft.com/office/powerpoint/2010/main" val="138112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600" dirty="0"/>
              <a:t>La préparation générale</a:t>
            </a:r>
            <a:endParaRPr lang="fr-FR" dirty="0"/>
          </a:p>
        </p:txBody>
      </p:sp>
      <p:sp>
        <p:nvSpPr>
          <p:cNvPr id="3" name="Espace réservé du contenu 2"/>
          <p:cNvSpPr>
            <a:spLocks noGrp="1"/>
          </p:cNvSpPr>
          <p:nvPr>
            <p:ph idx="1"/>
          </p:nvPr>
        </p:nvSpPr>
        <p:spPr>
          <a:xfrm>
            <a:off x="395536" y="1845734"/>
            <a:ext cx="4464496" cy="4391578"/>
          </a:xfrm>
        </p:spPr>
        <p:txBody>
          <a:bodyPr>
            <a:normAutofit fontScale="70000" lnSpcReduction="20000"/>
          </a:bodyPr>
          <a:lstStyle/>
          <a:p>
            <a:pPr lvl="2">
              <a:buFont typeface="Wingdings" panose="05000000000000000000" pitchFamily="2" charset="2"/>
              <a:buChar char="Ø"/>
            </a:pPr>
            <a:r>
              <a:rPr lang="fr-FR" sz="2600" u="sng" dirty="0"/>
              <a:t>Hygiène  préopératoire</a:t>
            </a:r>
            <a:endParaRPr lang="fr-FR" sz="2600" dirty="0"/>
          </a:p>
          <a:p>
            <a:r>
              <a:rPr lang="fr-FR" sz="2400" u="sng" dirty="0"/>
              <a:t>But : prévenir les infections locales</a:t>
            </a:r>
            <a:endParaRPr lang="fr-FR" sz="2400" dirty="0"/>
          </a:p>
          <a:p>
            <a:r>
              <a:rPr lang="fr-FR" sz="2400" dirty="0"/>
              <a:t>Selon les protocoles du service, donner un bain ou une douche en insistant sur tous les plis, toutes les zones pileuses, l’ombilic, les oreilles, avec un savon antiseptique (par exemple Bétadine scrub).</a:t>
            </a:r>
          </a:p>
          <a:p>
            <a:r>
              <a:rPr lang="fr-FR" sz="2400" dirty="0"/>
              <a:t>Si le patient le fait seul, effectuer une vérification. Signaler tout problème cutané.</a:t>
            </a:r>
          </a:p>
          <a:p>
            <a:r>
              <a:rPr lang="fr-FR" sz="2400" dirty="0"/>
              <a:t>Retirer le vernis à ongles et vérifier la propreté des ongles. </a:t>
            </a:r>
          </a:p>
          <a:p>
            <a:r>
              <a:rPr lang="fr-FR" sz="2400" dirty="0"/>
              <a:t>Faire ou proposer de faire un soin de bouche ou un brossage des dents.</a:t>
            </a:r>
          </a:p>
          <a:p>
            <a:r>
              <a:rPr lang="fr-FR" sz="2400" dirty="0"/>
              <a:t>Le rasage de la zone opératoire(si besoin, sur indication chirurgicale), est souvent réalisé par l’infirmière la veille ou le matin de l’intervention.</a:t>
            </a:r>
          </a:p>
          <a:p>
            <a:endParaRPr lang="fr-FR" dirty="0"/>
          </a:p>
        </p:txBody>
      </p:sp>
      <p:pic>
        <p:nvPicPr>
          <p:cNvPr id="5" name="Image 4">
            <a:extLst>
              <a:ext uri="{FF2B5EF4-FFF2-40B4-BE49-F238E27FC236}">
                <a16:creationId xmlns:a16="http://schemas.microsoft.com/office/drawing/2014/main" id="{70FFE1DD-BAC5-4C1B-869D-0E47436C87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20" y="3241423"/>
            <a:ext cx="2857500" cy="1600200"/>
          </a:xfrm>
          <a:prstGeom prst="rect">
            <a:avLst/>
          </a:prstGeom>
        </p:spPr>
      </p:pic>
    </p:spTree>
    <p:extLst>
      <p:ext uri="{BB962C8B-B14F-4D97-AF65-F5344CB8AC3E}">
        <p14:creationId xmlns:p14="http://schemas.microsoft.com/office/powerpoint/2010/main" val="1297206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600" dirty="0"/>
              <a:t>La préparation générale</a:t>
            </a:r>
            <a:endParaRPr lang="fr-FR" dirty="0"/>
          </a:p>
        </p:txBody>
      </p:sp>
      <p:sp>
        <p:nvSpPr>
          <p:cNvPr id="3" name="Espace réservé du contenu 2"/>
          <p:cNvSpPr>
            <a:spLocks noGrp="1"/>
          </p:cNvSpPr>
          <p:nvPr>
            <p:ph idx="1"/>
          </p:nvPr>
        </p:nvSpPr>
        <p:spPr>
          <a:xfrm>
            <a:off x="683568" y="1916832"/>
            <a:ext cx="3672408" cy="4464496"/>
          </a:xfrm>
        </p:spPr>
        <p:txBody>
          <a:bodyPr>
            <a:normAutofit/>
          </a:bodyPr>
          <a:lstStyle/>
          <a:p>
            <a:pPr marL="457200" lvl="3" indent="-457200">
              <a:buSzPct val="85000"/>
              <a:buFont typeface="Wingdings" panose="05000000000000000000" pitchFamily="2" charset="2"/>
              <a:buChar char="Ø"/>
            </a:pPr>
            <a:r>
              <a:rPr lang="fr-FR" sz="2800" u="sng" dirty="0"/>
              <a:t>Favoriser le calme et le repos</a:t>
            </a:r>
            <a:endParaRPr lang="fr-FR" sz="2800" dirty="0"/>
          </a:p>
          <a:p>
            <a:r>
              <a:rPr lang="fr-FR" sz="2400" dirty="0"/>
              <a:t>Parler au patient, être à son écoute, le rassurer, l’installer confortablement. La nuit qui précède l’intervention est souvent plus longue pour le patient.</a:t>
            </a:r>
          </a:p>
          <a:p>
            <a:endParaRPr lang="fr-FR" dirty="0"/>
          </a:p>
        </p:txBody>
      </p:sp>
      <p:pic>
        <p:nvPicPr>
          <p:cNvPr id="5" name="Image 4">
            <a:extLst>
              <a:ext uri="{FF2B5EF4-FFF2-40B4-BE49-F238E27FC236}">
                <a16:creationId xmlns:a16="http://schemas.microsoft.com/office/drawing/2014/main" id="{785D90A2-6601-4445-A45F-764BB83344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6517" y="2924944"/>
            <a:ext cx="3586789" cy="2388844"/>
          </a:xfrm>
          <a:prstGeom prst="rect">
            <a:avLst/>
          </a:prstGeom>
        </p:spPr>
      </p:pic>
    </p:spTree>
    <p:extLst>
      <p:ext uri="{BB962C8B-B14F-4D97-AF65-F5344CB8AC3E}">
        <p14:creationId xmlns:p14="http://schemas.microsoft.com/office/powerpoint/2010/main" val="4110692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1" algn="ctr" rtl="0">
              <a:spcBef>
                <a:spcPct val="0"/>
              </a:spcBef>
            </a:pPr>
            <a:r>
              <a:rPr lang="fr-FR" sz="3600" kern="1200" spc="-38" dirty="0">
                <a:solidFill>
                  <a:schemeClr val="tx1">
                    <a:lumMod val="75000"/>
                    <a:lumOff val="25000"/>
                  </a:schemeClr>
                </a:solidFill>
                <a:latin typeface="+mj-lt"/>
                <a:ea typeface="+mj-ea"/>
                <a:cs typeface="+mj-cs"/>
              </a:rPr>
              <a:t>Le matin de l’intervention</a:t>
            </a:r>
            <a:br>
              <a:rPr lang="fr-FR" sz="2800" dirty="0">
                <a:solidFill>
                  <a:srgbClr val="FF0000"/>
                </a:solidFill>
              </a:rPr>
            </a:br>
            <a:endParaRPr lang="fr-FR" sz="2800" dirty="0">
              <a:solidFill>
                <a:srgbClr val="FF0000"/>
              </a:solidFill>
            </a:endParaRPr>
          </a:p>
        </p:txBody>
      </p:sp>
      <p:sp>
        <p:nvSpPr>
          <p:cNvPr id="3" name="Espace réservé du contenu 2"/>
          <p:cNvSpPr>
            <a:spLocks noGrp="1"/>
          </p:cNvSpPr>
          <p:nvPr>
            <p:ph idx="1"/>
          </p:nvPr>
        </p:nvSpPr>
        <p:spPr>
          <a:xfrm>
            <a:off x="457200" y="1752600"/>
            <a:ext cx="4474840" cy="4484712"/>
          </a:xfrm>
        </p:spPr>
        <p:txBody>
          <a:bodyPr>
            <a:normAutofit fontScale="77500" lnSpcReduction="20000"/>
          </a:bodyPr>
          <a:lstStyle/>
          <a:p>
            <a:pPr lvl="0"/>
            <a:r>
              <a:rPr lang="fr-FR" sz="2400" dirty="0"/>
              <a:t>Surveillance de l’état général avec prise des paramètres vitaux (pouls, TA, température, fréquence respiratoire)</a:t>
            </a:r>
          </a:p>
          <a:p>
            <a:pPr lvl="0"/>
            <a:r>
              <a:rPr lang="fr-FR" sz="2400" dirty="0"/>
              <a:t>S’assurer que le jeûne est bien respecté</a:t>
            </a:r>
          </a:p>
          <a:p>
            <a:pPr lvl="0"/>
            <a:r>
              <a:rPr lang="fr-FR" sz="2400" dirty="0"/>
              <a:t>Se renseigner sur la qualité de son sommeil</a:t>
            </a:r>
          </a:p>
          <a:p>
            <a:pPr lvl="0"/>
            <a:r>
              <a:rPr lang="fr-FR" sz="2400" dirty="0"/>
              <a:t>Conseiller au patient d’aller aux toilettes (urines et selles)</a:t>
            </a:r>
          </a:p>
          <a:p>
            <a:pPr lvl="0"/>
            <a:r>
              <a:rPr lang="fr-FR" sz="2400" dirty="0"/>
              <a:t>Hygiène:</a:t>
            </a:r>
          </a:p>
          <a:p>
            <a:pPr lvl="1">
              <a:buFont typeface="Wingdings" panose="05000000000000000000" pitchFamily="2" charset="2"/>
              <a:buChar char="ü"/>
            </a:pPr>
            <a:r>
              <a:rPr lang="fr-FR" sz="2400" dirty="0"/>
              <a:t>Douche (bétadinée ) avec shampoing et soin de bouche </a:t>
            </a:r>
          </a:p>
          <a:p>
            <a:pPr lvl="1">
              <a:buFont typeface="Wingdings" panose="05000000000000000000" pitchFamily="2" charset="2"/>
              <a:buChar char="ü"/>
            </a:pPr>
            <a:r>
              <a:rPr lang="fr-FR" sz="2400" dirty="0"/>
              <a:t>La propreté est vérifiée (ongles, ombilic, plis cutanés)</a:t>
            </a:r>
          </a:p>
          <a:p>
            <a:pPr lvl="1">
              <a:buFont typeface="Wingdings" panose="05000000000000000000" pitchFamily="2" charset="2"/>
              <a:buChar char="ü"/>
            </a:pPr>
            <a:r>
              <a:rPr lang="fr-FR" sz="2400" dirty="0"/>
              <a:t>Rasage sur indication chirurgicale.</a:t>
            </a:r>
          </a:p>
          <a:p>
            <a:pPr lvl="0"/>
            <a:r>
              <a:rPr lang="fr-FR" sz="2400" dirty="0"/>
              <a:t>Bracelet identification  </a:t>
            </a:r>
          </a:p>
          <a:p>
            <a:pPr lvl="0"/>
            <a:r>
              <a:rPr lang="fr-FR" sz="2400" dirty="0"/>
              <a:t>Identification par le patient de la zone à opérer (marqueur sur la peau par le patient)</a:t>
            </a:r>
          </a:p>
          <a:p>
            <a:endParaRPr lang="fr-FR" dirty="0"/>
          </a:p>
        </p:txBody>
      </p:sp>
      <p:pic>
        <p:nvPicPr>
          <p:cNvPr id="5" name="Image 4">
            <a:extLst>
              <a:ext uri="{FF2B5EF4-FFF2-40B4-BE49-F238E27FC236}">
                <a16:creationId xmlns:a16="http://schemas.microsoft.com/office/drawing/2014/main" id="{F54CEB4B-63DC-4804-95B4-1F7E2E914F9F}"/>
              </a:ext>
            </a:extLst>
          </p:cNvPr>
          <p:cNvPicPr>
            <a:picLocks noChangeAspect="1"/>
          </p:cNvPicPr>
          <p:nvPr/>
        </p:nvPicPr>
        <p:blipFill>
          <a:blip r:embed="rId2"/>
          <a:stretch>
            <a:fillRect/>
          </a:stretch>
        </p:blipFill>
        <p:spPr>
          <a:xfrm flipH="1">
            <a:off x="5004048" y="2589208"/>
            <a:ext cx="4009521" cy="2566481"/>
          </a:xfrm>
          <a:prstGeom prst="rect">
            <a:avLst/>
          </a:prstGeom>
        </p:spPr>
      </p:pic>
    </p:spTree>
    <p:extLst>
      <p:ext uri="{BB962C8B-B14F-4D97-AF65-F5344CB8AC3E}">
        <p14:creationId xmlns:p14="http://schemas.microsoft.com/office/powerpoint/2010/main" val="1990822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dirty="0"/>
              <a:t>Le matin de l’intervention</a:t>
            </a:r>
            <a:br>
              <a:rPr lang="fr-FR" dirty="0">
                <a:solidFill>
                  <a:srgbClr val="FF0000"/>
                </a:solidFill>
              </a:rPr>
            </a:br>
            <a:endParaRPr lang="fr-FR" dirty="0"/>
          </a:p>
        </p:txBody>
      </p:sp>
      <p:sp>
        <p:nvSpPr>
          <p:cNvPr id="3" name="Espace réservé du contenu 2"/>
          <p:cNvSpPr>
            <a:spLocks noGrp="1"/>
          </p:cNvSpPr>
          <p:nvPr>
            <p:ph idx="1"/>
          </p:nvPr>
        </p:nvSpPr>
        <p:spPr>
          <a:xfrm>
            <a:off x="822960" y="2276872"/>
            <a:ext cx="4829160" cy="4032448"/>
          </a:xfrm>
        </p:spPr>
        <p:txBody>
          <a:bodyPr>
            <a:normAutofit fontScale="92500" lnSpcReduction="20000"/>
          </a:bodyPr>
          <a:lstStyle/>
          <a:p>
            <a:pPr lvl="0"/>
            <a:r>
              <a:rPr lang="fr-FR" sz="2400" dirty="0"/>
              <a:t>Demander à la personne de retirer les prothèses  dentaires et de les mettre dans un boitier dédié. Voir les pratiques avec le bloc, pour laisser la prothèse auditive (communication à l’arrivée au bloc). </a:t>
            </a:r>
          </a:p>
          <a:p>
            <a:pPr lvl="0"/>
            <a:r>
              <a:rPr lang="fr-FR" sz="2400" dirty="0"/>
              <a:t>Lui demander de retirer  les bijoux, le maquillage, le vernis. </a:t>
            </a:r>
          </a:p>
          <a:p>
            <a:pPr lvl="0"/>
            <a:r>
              <a:rPr lang="fr-FR" sz="2400" dirty="0"/>
              <a:t>Les lentilles de contact et les lunettes seront ôtées et rangées.</a:t>
            </a:r>
          </a:p>
          <a:p>
            <a:pPr lvl="0"/>
            <a:r>
              <a:rPr lang="fr-FR" sz="2400" dirty="0"/>
              <a:t>Habiller le patient: coiffe, slip, sur-chaussures, chemise d’opérée. </a:t>
            </a:r>
          </a:p>
          <a:p>
            <a:pPr marL="114300" lvl="0" indent="0">
              <a:buNone/>
            </a:pPr>
            <a:r>
              <a:rPr lang="fr-FR" sz="2400" dirty="0"/>
              <a:t>Bas à varices (selon protocole)</a:t>
            </a:r>
          </a:p>
          <a:p>
            <a:endParaRPr lang="fr-FR" dirty="0"/>
          </a:p>
        </p:txBody>
      </p:sp>
      <p:pic>
        <p:nvPicPr>
          <p:cNvPr id="4" name="Image 3">
            <a:extLst>
              <a:ext uri="{FF2B5EF4-FFF2-40B4-BE49-F238E27FC236}">
                <a16:creationId xmlns:a16="http://schemas.microsoft.com/office/drawing/2014/main" id="{E3CEBA9E-E53A-4AF8-BC09-602CD9455F0E}"/>
              </a:ext>
            </a:extLst>
          </p:cNvPr>
          <p:cNvPicPr>
            <a:picLocks noChangeAspect="1"/>
          </p:cNvPicPr>
          <p:nvPr/>
        </p:nvPicPr>
        <p:blipFill>
          <a:blip r:embed="rId2"/>
          <a:stretch>
            <a:fillRect/>
          </a:stretch>
        </p:blipFill>
        <p:spPr>
          <a:xfrm>
            <a:off x="6282504" y="1916832"/>
            <a:ext cx="2038536" cy="4077072"/>
          </a:xfrm>
          <a:prstGeom prst="rect">
            <a:avLst/>
          </a:prstGeom>
        </p:spPr>
      </p:pic>
    </p:spTree>
    <p:extLst>
      <p:ext uri="{BB962C8B-B14F-4D97-AF65-F5344CB8AC3E}">
        <p14:creationId xmlns:p14="http://schemas.microsoft.com/office/powerpoint/2010/main" val="1409908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dirty="0"/>
              <a:t>Le matin de l’intervention</a:t>
            </a:r>
            <a:br>
              <a:rPr lang="fr-FR" dirty="0">
                <a:solidFill>
                  <a:schemeClr val="tx1"/>
                </a:solidFill>
              </a:rPr>
            </a:br>
            <a:endParaRPr lang="fr-FR" dirty="0">
              <a:solidFill>
                <a:schemeClr val="tx1"/>
              </a:solidFill>
            </a:endParaRPr>
          </a:p>
        </p:txBody>
      </p:sp>
      <p:sp>
        <p:nvSpPr>
          <p:cNvPr id="3" name="Espace réservé du contenu 2"/>
          <p:cNvSpPr>
            <a:spLocks noGrp="1"/>
          </p:cNvSpPr>
          <p:nvPr>
            <p:ph idx="1"/>
          </p:nvPr>
        </p:nvSpPr>
        <p:spPr>
          <a:xfrm>
            <a:off x="822960" y="1845734"/>
            <a:ext cx="4469120" cy="4023360"/>
          </a:xfrm>
        </p:spPr>
        <p:txBody>
          <a:bodyPr>
            <a:normAutofit fontScale="85000" lnSpcReduction="10000"/>
          </a:bodyPr>
          <a:lstStyle/>
          <a:p>
            <a:pPr lvl="0"/>
            <a:r>
              <a:rPr lang="fr-FR" sz="2400" dirty="0"/>
              <a:t>Réfection du lit à fond avec linge propre</a:t>
            </a:r>
          </a:p>
          <a:p>
            <a:pPr lvl="0"/>
            <a:r>
              <a:rPr lang="fr-FR" sz="2400" dirty="0"/>
              <a:t>Le patient ne doit plus se lever, une fois la prémédication administrée (risque de vertiges, de chutes). </a:t>
            </a:r>
          </a:p>
          <a:p>
            <a:pPr lvl="0"/>
            <a:r>
              <a:rPr lang="fr-FR" sz="2400" dirty="0"/>
              <a:t>Mettre la sonnette d’appel à portée de main. Laisser le patient au calme afin d’optimiser les effets de la prémédication. </a:t>
            </a:r>
          </a:p>
          <a:p>
            <a:pPr lvl="0"/>
            <a:r>
              <a:rPr lang="fr-FR" sz="2400" dirty="0"/>
              <a:t>Profiter des soins pour observer le patient, l’écouter, et répondre à ses questions.</a:t>
            </a:r>
          </a:p>
          <a:p>
            <a:pPr lvl="0"/>
            <a:r>
              <a:rPr lang="fr-FR" sz="2400" dirty="0"/>
              <a:t>Installation confortable pour le transport au B.O. + couverture + oreiller.</a:t>
            </a:r>
          </a:p>
          <a:p>
            <a:endParaRPr lang="fr-FR" dirty="0"/>
          </a:p>
        </p:txBody>
      </p:sp>
      <p:pic>
        <p:nvPicPr>
          <p:cNvPr id="4" name="Image 3">
            <a:extLst>
              <a:ext uri="{FF2B5EF4-FFF2-40B4-BE49-F238E27FC236}">
                <a16:creationId xmlns:a16="http://schemas.microsoft.com/office/drawing/2014/main" id="{75F09C1D-E5ED-445D-AE27-EEEDB2E18888}"/>
              </a:ext>
            </a:extLst>
          </p:cNvPr>
          <p:cNvPicPr>
            <a:picLocks noChangeAspect="1"/>
          </p:cNvPicPr>
          <p:nvPr/>
        </p:nvPicPr>
        <p:blipFill>
          <a:blip r:embed="rId2"/>
          <a:stretch>
            <a:fillRect/>
          </a:stretch>
        </p:blipFill>
        <p:spPr>
          <a:xfrm>
            <a:off x="5940152" y="2996952"/>
            <a:ext cx="2820527" cy="2267704"/>
          </a:xfrm>
          <a:prstGeom prst="rect">
            <a:avLst/>
          </a:prstGeom>
        </p:spPr>
      </p:pic>
    </p:spTree>
    <p:extLst>
      <p:ext uri="{BB962C8B-B14F-4D97-AF65-F5344CB8AC3E}">
        <p14:creationId xmlns:p14="http://schemas.microsoft.com/office/powerpoint/2010/main" val="1473897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dirty="0"/>
              <a:t>Le matin de l’intervention</a:t>
            </a:r>
            <a:br>
              <a:rPr lang="fr-FR" dirty="0">
                <a:solidFill>
                  <a:srgbClr val="FF0000"/>
                </a:solidFill>
              </a:rPr>
            </a:br>
            <a:endParaRPr lang="fr-FR" dirty="0"/>
          </a:p>
        </p:txBody>
      </p:sp>
      <p:sp>
        <p:nvSpPr>
          <p:cNvPr id="3" name="Espace réservé du contenu 2"/>
          <p:cNvSpPr>
            <a:spLocks noGrp="1"/>
          </p:cNvSpPr>
          <p:nvPr>
            <p:ph idx="1"/>
          </p:nvPr>
        </p:nvSpPr>
        <p:spPr>
          <a:xfrm>
            <a:off x="822960" y="1844824"/>
            <a:ext cx="4181088" cy="4024270"/>
          </a:xfrm>
        </p:spPr>
        <p:txBody>
          <a:bodyPr>
            <a:normAutofit fontScale="77500" lnSpcReduction="20000"/>
          </a:bodyPr>
          <a:lstStyle/>
          <a:p>
            <a:pPr lvl="0"/>
            <a:r>
              <a:rPr lang="fr-FR" sz="2400" dirty="0"/>
              <a:t>S’assurer que le dossier du patient est prêt</a:t>
            </a:r>
          </a:p>
          <a:p>
            <a:pPr lvl="0"/>
            <a:r>
              <a:rPr lang="fr-FR" sz="2400" dirty="0"/>
              <a:t>Etre présent au départ du patient  pour aider et pour le rassurer.</a:t>
            </a:r>
          </a:p>
          <a:p>
            <a:pPr marL="114300" indent="0">
              <a:buNone/>
            </a:pPr>
            <a:endParaRPr lang="fr-FR" sz="2400" dirty="0"/>
          </a:p>
          <a:p>
            <a:r>
              <a:rPr lang="fr-FR" sz="2400" dirty="0"/>
              <a:t>Les transmissions des soins selon le protocole préopératoire :</a:t>
            </a:r>
          </a:p>
          <a:p>
            <a:pPr>
              <a:buFont typeface="Wingdings" panose="05000000000000000000" pitchFamily="2" charset="2"/>
              <a:buChar char="ü"/>
            </a:pPr>
            <a:r>
              <a:rPr lang="fr-FR" sz="2400" dirty="0"/>
              <a:t> la zone opératoire a été correctement dépilée.</a:t>
            </a:r>
          </a:p>
          <a:p>
            <a:pPr>
              <a:buFont typeface="Wingdings" panose="05000000000000000000" pitchFamily="2" charset="2"/>
              <a:buChar char="ü"/>
            </a:pPr>
            <a:r>
              <a:rPr lang="fr-FR" sz="2400" dirty="0"/>
              <a:t> la douche antiseptique a été effectuée</a:t>
            </a:r>
          </a:p>
          <a:p>
            <a:pPr>
              <a:buFont typeface="Wingdings" panose="05000000000000000000" pitchFamily="2" charset="2"/>
              <a:buChar char="ü"/>
            </a:pPr>
            <a:r>
              <a:rPr lang="fr-FR" sz="2400" dirty="0"/>
              <a:t> les consignes ont été données et comprises par le patient</a:t>
            </a:r>
          </a:p>
          <a:p>
            <a:pPr lvl="0">
              <a:buFont typeface="Wingdings" panose="05000000000000000000" pitchFamily="2" charset="2"/>
              <a:buChar char="ü"/>
            </a:pPr>
            <a:r>
              <a:rPr lang="fr-FR" sz="2400" dirty="0"/>
              <a:t>description de l’état psychologique du patient</a:t>
            </a:r>
          </a:p>
          <a:p>
            <a:pPr marL="114300" indent="0">
              <a:buNone/>
            </a:pPr>
            <a:endParaRPr lang="fr-FR" dirty="0"/>
          </a:p>
        </p:txBody>
      </p:sp>
      <p:pic>
        <p:nvPicPr>
          <p:cNvPr id="4" name="Image 3">
            <a:extLst>
              <a:ext uri="{FF2B5EF4-FFF2-40B4-BE49-F238E27FC236}">
                <a16:creationId xmlns:a16="http://schemas.microsoft.com/office/drawing/2014/main" id="{FB0E4656-1EA3-4AD9-BF56-40B2123BBCB6}"/>
              </a:ext>
            </a:extLst>
          </p:cNvPr>
          <p:cNvPicPr>
            <a:picLocks noChangeAspect="1"/>
          </p:cNvPicPr>
          <p:nvPr/>
        </p:nvPicPr>
        <p:blipFill>
          <a:blip r:embed="rId2"/>
          <a:stretch>
            <a:fillRect/>
          </a:stretch>
        </p:blipFill>
        <p:spPr>
          <a:xfrm>
            <a:off x="5507488" y="3058314"/>
            <a:ext cx="2859272" cy="1597290"/>
          </a:xfrm>
          <a:prstGeom prst="rect">
            <a:avLst/>
          </a:prstGeom>
        </p:spPr>
      </p:pic>
    </p:spTree>
    <p:extLst>
      <p:ext uri="{BB962C8B-B14F-4D97-AF65-F5344CB8AC3E}">
        <p14:creationId xmlns:p14="http://schemas.microsoft.com/office/powerpoint/2010/main" val="4057204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640" y="3244334"/>
            <a:ext cx="6624737" cy="646331"/>
          </a:xfrm>
          <a:prstGeom prst="rect">
            <a:avLst/>
          </a:prstGeom>
        </p:spPr>
        <p:txBody>
          <a:bodyPr wrap="square">
            <a:spAutoFit/>
          </a:bodyPr>
          <a:lstStyle/>
          <a:p>
            <a:r>
              <a:rPr lang="fr-FR" sz="3600" b="1" u="sng" dirty="0"/>
              <a:t>La période per – opératoire</a:t>
            </a:r>
            <a:endParaRPr lang="fr-FR" sz="3600" dirty="0"/>
          </a:p>
        </p:txBody>
      </p:sp>
    </p:spTree>
    <p:extLst>
      <p:ext uri="{BB962C8B-B14F-4D97-AF65-F5344CB8AC3E}">
        <p14:creationId xmlns:p14="http://schemas.microsoft.com/office/powerpoint/2010/main" val="3549950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préparation de la chambre.</a:t>
            </a:r>
          </a:p>
        </p:txBody>
      </p:sp>
      <p:sp>
        <p:nvSpPr>
          <p:cNvPr id="3" name="Espace réservé du contenu 2"/>
          <p:cNvSpPr>
            <a:spLocks noGrp="1"/>
          </p:cNvSpPr>
          <p:nvPr>
            <p:ph idx="1"/>
          </p:nvPr>
        </p:nvSpPr>
        <p:spPr>
          <a:xfrm>
            <a:off x="822960" y="1845734"/>
            <a:ext cx="4397112" cy="4535594"/>
          </a:xfrm>
        </p:spPr>
        <p:txBody>
          <a:bodyPr>
            <a:normAutofit fontScale="92500"/>
          </a:bodyPr>
          <a:lstStyle/>
          <a:p>
            <a:pPr lvl="0">
              <a:buFont typeface="Wingdings" panose="05000000000000000000" pitchFamily="2" charset="2"/>
              <a:buChar char="Ø"/>
            </a:pPr>
            <a:r>
              <a:rPr lang="fr-FR" sz="2400" dirty="0"/>
              <a:t>Après le départ au bloc opératoire:</a:t>
            </a:r>
          </a:p>
          <a:p>
            <a:pPr lvl="0"/>
            <a:r>
              <a:rPr lang="fr-FR" sz="2400" dirty="0"/>
              <a:t>Dégager le chemin pour le retour du lit.</a:t>
            </a:r>
          </a:p>
          <a:p>
            <a:pPr lvl="0"/>
            <a:r>
              <a:rPr lang="fr-FR" sz="2400" dirty="0"/>
              <a:t>Désinfection de l’environnement, poubelles vidées, chambre aérée.</a:t>
            </a:r>
          </a:p>
          <a:p>
            <a:pPr lvl="0"/>
            <a:r>
              <a:rPr lang="fr-FR" sz="2400" dirty="0"/>
              <a:t>La table de nuit est rangée, nettoyée-désinfectée.</a:t>
            </a:r>
          </a:p>
          <a:p>
            <a:pPr lvl="0"/>
            <a:r>
              <a:rPr lang="fr-FR" sz="2400" dirty="0"/>
              <a:t>Les denrées alimentaires et les bouteilles sont retirées et stockées (placard).</a:t>
            </a:r>
          </a:p>
          <a:p>
            <a:pPr lvl="0"/>
            <a:r>
              <a:rPr lang="fr-FR" sz="2400" dirty="0"/>
              <a:t>L’adaptable est nettoyé, désinfecté. </a:t>
            </a:r>
          </a:p>
          <a:p>
            <a:endParaRPr lang="fr-FR" dirty="0"/>
          </a:p>
        </p:txBody>
      </p:sp>
      <p:pic>
        <p:nvPicPr>
          <p:cNvPr id="4" name="Image 3">
            <a:extLst>
              <a:ext uri="{FF2B5EF4-FFF2-40B4-BE49-F238E27FC236}">
                <a16:creationId xmlns:a16="http://schemas.microsoft.com/office/drawing/2014/main" id="{8997C532-CF75-4EDF-B8FC-05D4C51463D5}"/>
              </a:ext>
            </a:extLst>
          </p:cNvPr>
          <p:cNvPicPr>
            <a:picLocks noChangeAspect="1"/>
          </p:cNvPicPr>
          <p:nvPr/>
        </p:nvPicPr>
        <p:blipFill>
          <a:blip r:embed="rId2"/>
          <a:stretch>
            <a:fillRect/>
          </a:stretch>
        </p:blipFill>
        <p:spPr>
          <a:xfrm>
            <a:off x="5220072" y="2708920"/>
            <a:ext cx="3467099" cy="2309812"/>
          </a:xfrm>
          <a:prstGeom prst="rect">
            <a:avLst/>
          </a:prstGeom>
        </p:spPr>
      </p:pic>
    </p:spTree>
    <p:extLst>
      <p:ext uri="{BB962C8B-B14F-4D97-AF65-F5344CB8AC3E}">
        <p14:creationId xmlns:p14="http://schemas.microsoft.com/office/powerpoint/2010/main" val="3622441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préparation de la chambre.</a:t>
            </a:r>
          </a:p>
        </p:txBody>
      </p:sp>
      <p:sp>
        <p:nvSpPr>
          <p:cNvPr id="3" name="Espace réservé du contenu 2"/>
          <p:cNvSpPr>
            <a:spLocks noGrp="1"/>
          </p:cNvSpPr>
          <p:nvPr>
            <p:ph idx="1"/>
          </p:nvPr>
        </p:nvSpPr>
        <p:spPr>
          <a:xfrm>
            <a:off x="251520" y="1737361"/>
            <a:ext cx="4824536" cy="4571959"/>
          </a:xfrm>
        </p:spPr>
        <p:txBody>
          <a:bodyPr>
            <a:normAutofit fontScale="92500" lnSpcReduction="20000"/>
          </a:bodyPr>
          <a:lstStyle/>
          <a:p>
            <a:pPr marL="0" lvl="0" indent="0">
              <a:buNone/>
            </a:pPr>
            <a:r>
              <a:rPr lang="fr-FR" sz="2400" dirty="0"/>
              <a:t>En fonction du type d’intervention et du positionnement prévisible des pansements, des carrés de protection sont placés pour protéger la literie, voire change du matelas (anti-escarre)</a:t>
            </a:r>
          </a:p>
          <a:p>
            <a:pPr lvl="0"/>
            <a:r>
              <a:rPr lang="fr-FR" sz="2400" dirty="0"/>
              <a:t>Surveillance du bon fonctionnement du matériel d’aspiration, oxygénothérapie (vérifier le fonctionnement).</a:t>
            </a:r>
          </a:p>
          <a:p>
            <a:pPr lvl="0"/>
            <a:r>
              <a:rPr lang="fr-FR" sz="2400" dirty="0"/>
              <a:t>Prévoir si besoin : matériel oxygénothérapie, pieds à perfusion, arceau , support à redons, à sonde urinaire.</a:t>
            </a:r>
          </a:p>
          <a:p>
            <a:pPr lvl="0"/>
            <a:r>
              <a:rPr lang="fr-FR" sz="2400" dirty="0"/>
              <a:t>Mettre un bassin et un urinal propre, bocal à urines, haricot.</a:t>
            </a:r>
          </a:p>
          <a:p>
            <a:pPr marL="114300" lvl="0" indent="0">
              <a:buNone/>
            </a:pPr>
            <a:endParaRPr lang="fr-FR" sz="2400" dirty="0"/>
          </a:p>
          <a:p>
            <a:pPr lvl="0"/>
            <a:r>
              <a:rPr lang="fr-FR" sz="2400" dirty="0"/>
              <a:t>Prévoir une couverture supplémentaire</a:t>
            </a:r>
          </a:p>
          <a:p>
            <a:endParaRPr lang="fr-FR" dirty="0"/>
          </a:p>
        </p:txBody>
      </p:sp>
      <p:pic>
        <p:nvPicPr>
          <p:cNvPr id="4" name="Image 3">
            <a:extLst>
              <a:ext uri="{FF2B5EF4-FFF2-40B4-BE49-F238E27FC236}">
                <a16:creationId xmlns:a16="http://schemas.microsoft.com/office/drawing/2014/main" id="{65E98C72-FF1D-4D9A-9090-184AC7C7CD67}"/>
              </a:ext>
            </a:extLst>
          </p:cNvPr>
          <p:cNvPicPr>
            <a:picLocks noChangeAspect="1"/>
          </p:cNvPicPr>
          <p:nvPr/>
        </p:nvPicPr>
        <p:blipFill>
          <a:blip r:embed="rId2"/>
          <a:stretch>
            <a:fillRect/>
          </a:stretch>
        </p:blipFill>
        <p:spPr>
          <a:xfrm>
            <a:off x="5220072" y="2806150"/>
            <a:ext cx="3815620" cy="2542753"/>
          </a:xfrm>
          <a:prstGeom prst="rect">
            <a:avLst/>
          </a:prstGeom>
        </p:spPr>
      </p:pic>
    </p:spTree>
    <p:extLst>
      <p:ext uri="{BB962C8B-B14F-4D97-AF65-F5344CB8AC3E}">
        <p14:creationId xmlns:p14="http://schemas.microsoft.com/office/powerpoint/2010/main" val="1831108149"/>
      </p:ext>
    </p:extLst>
  </p:cSld>
  <p:clrMapOvr>
    <a:masterClrMapping/>
  </p:clrMapOvr>
</p:sld>
</file>

<file path=ppt/theme/theme1.xml><?xml version="1.0" encoding="utf-8"?>
<a:theme xmlns:a="http://schemas.openxmlformats.org/drawingml/2006/main" name="Rétrospective">
  <a:themeElements>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
  <TotalTime>952</TotalTime>
  <Words>970</Words>
  <Application>Microsoft Office PowerPoint</Application>
  <PresentationFormat>Affichage à l'écran (4:3)</PresentationFormat>
  <Paragraphs>88</Paragraphs>
  <Slides>15</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15</vt:i4>
      </vt:variant>
    </vt:vector>
  </HeadingPairs>
  <TitlesOfParts>
    <vt:vector size="20" baseType="lpstr">
      <vt:lpstr>Calibri</vt:lpstr>
      <vt:lpstr>Calibri Light</vt:lpstr>
      <vt:lpstr>Trebuchet MS</vt:lpstr>
      <vt:lpstr>Wingdings</vt:lpstr>
      <vt:lpstr>Rétrospective</vt:lpstr>
      <vt:lpstr>Les soins  pré et per-opératoires </vt:lpstr>
      <vt:lpstr>But des soins préopératoires </vt:lpstr>
      <vt:lpstr>L’admission</vt:lpstr>
      <vt:lpstr> L’admission</vt:lpstr>
      <vt:lpstr>La préparation générale</vt:lpstr>
      <vt:lpstr>La préparation générale</vt:lpstr>
      <vt:lpstr>La préparation générale</vt:lpstr>
      <vt:lpstr>La préparation générale</vt:lpstr>
      <vt:lpstr>Le matin de l’intervention </vt:lpstr>
      <vt:lpstr>Le matin de l’intervention </vt:lpstr>
      <vt:lpstr>Le matin de l’intervention </vt:lpstr>
      <vt:lpstr>Le matin de l’intervention </vt:lpstr>
      <vt:lpstr>Présentation PowerPoint</vt:lpstr>
      <vt:lpstr>La préparation de la chambre.</vt:lpstr>
      <vt:lpstr>La préparation de la chambre.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soins pré-opératoires</dc:title>
  <dc:creator>Enseignant IFSI</dc:creator>
  <cp:lastModifiedBy>GARRIEN-MAIRE Fabienne (CHLP)</cp:lastModifiedBy>
  <cp:revision>78</cp:revision>
  <dcterms:created xsi:type="dcterms:W3CDTF">2017-02-15T13:45:07Z</dcterms:created>
  <dcterms:modified xsi:type="dcterms:W3CDTF">2025-05-28T13:43:45Z</dcterms:modified>
</cp:coreProperties>
</file>