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7"/>
  </p:notesMasterIdLst>
  <p:sldIdLst>
    <p:sldId id="256" r:id="rId2"/>
    <p:sldId id="259" r:id="rId3"/>
    <p:sldId id="258" r:id="rId4"/>
    <p:sldId id="260" r:id="rId5"/>
    <p:sldId id="261" r:id="rId6"/>
    <p:sldId id="302" r:id="rId7"/>
    <p:sldId id="294" r:id="rId8"/>
    <p:sldId id="326" r:id="rId9"/>
    <p:sldId id="295" r:id="rId10"/>
    <p:sldId id="296" r:id="rId11"/>
    <p:sldId id="297" r:id="rId12"/>
    <p:sldId id="298" r:id="rId13"/>
    <p:sldId id="312" r:id="rId14"/>
    <p:sldId id="299" r:id="rId15"/>
    <p:sldId id="280" r:id="rId16"/>
    <p:sldId id="303" r:id="rId17"/>
    <p:sldId id="304" r:id="rId18"/>
    <p:sldId id="283" r:id="rId19"/>
    <p:sldId id="314" r:id="rId20"/>
    <p:sldId id="284" r:id="rId21"/>
    <p:sldId id="318" r:id="rId22"/>
    <p:sldId id="285" r:id="rId23"/>
    <p:sldId id="305" r:id="rId24"/>
    <p:sldId id="287" r:id="rId25"/>
    <p:sldId id="288" r:id="rId26"/>
    <p:sldId id="289" r:id="rId27"/>
    <p:sldId id="268" r:id="rId28"/>
    <p:sldId id="306" r:id="rId29"/>
    <p:sldId id="290" r:id="rId30"/>
    <p:sldId id="307" r:id="rId31"/>
    <p:sldId id="269" r:id="rId32"/>
    <p:sldId id="270" r:id="rId33"/>
    <p:sldId id="272" r:id="rId34"/>
    <p:sldId id="317" r:id="rId35"/>
    <p:sldId id="271" r:id="rId36"/>
    <p:sldId id="273" r:id="rId37"/>
    <p:sldId id="308" r:id="rId38"/>
    <p:sldId id="266" r:id="rId39"/>
    <p:sldId id="319" r:id="rId40"/>
    <p:sldId id="320" r:id="rId41"/>
    <p:sldId id="321" r:id="rId42"/>
    <p:sldId id="322" r:id="rId43"/>
    <p:sldId id="324" r:id="rId44"/>
    <p:sldId id="325" r:id="rId45"/>
    <p:sldId id="327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94635"/>
  </p:normalViewPr>
  <p:slideViewPr>
    <p:cSldViewPr>
      <p:cViewPr varScale="1">
        <p:scale>
          <a:sx n="115" d="100"/>
          <a:sy n="115" d="100"/>
        </p:scale>
        <p:origin x="158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90F00-6772-4018-884A-148B36AD1E4B}" type="datetimeFigureOut">
              <a:rPr lang="fr-FR" smtClean="0"/>
              <a:t>01/12/2025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B0CC2-7AC4-4A87-82E2-A53004C100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433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DB0CC2-7AC4-4A87-82E2-A53004C1004E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9874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E262C-D6C4-784B-BF56-40F7F08055E1}" type="datetime1">
              <a:rPr lang="fr-FR" smtClean="0"/>
              <a:t>01/12/2025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0734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B4FC-6105-344E-B8BB-22505B9C7967}" type="datetime1">
              <a:rPr lang="fr-FR" smtClean="0"/>
              <a:t>01/12/2025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 descr=" ">
            <a:extLst>
              <a:ext uri="{FF2B5EF4-FFF2-40B4-BE49-F238E27FC236}">
                <a16:creationId xmlns:a16="http://schemas.microsoft.com/office/drawing/2014/main" id="{E251DD04-3C1C-47B4-8DF3-2249ACC0FC2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04"/>
          <a:stretch/>
        </p:blipFill>
        <p:spPr bwMode="auto">
          <a:xfrm>
            <a:off x="7553217" y="626393"/>
            <a:ext cx="521494" cy="6286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3092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211-59C5-FA44-BA3A-F7DB4A73519C}" type="datetime1">
              <a:rPr lang="fr-FR" smtClean="0"/>
              <a:t>01/12/2025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9715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2E582-76F5-3D4D-AE12-1495BC1A6CCF}" type="datetime1">
              <a:rPr lang="fr-FR" smtClean="0"/>
              <a:t>01/12/2025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8416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1F3B8-BC47-3547-9F95-6A98090AF482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4078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F0A6-A322-4141-A980-D0DCEF9979EB}" type="datetime1">
              <a:rPr lang="fr-FR" smtClean="0"/>
              <a:t>01/12/2025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03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C48B-C3E5-9740-8B4D-88A496A05722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FR"/>
              <a:t>FGM-DECEMBRE-2025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532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644BF411-B7A6-6745-B746-177D287D5FC0}" type="datetime1">
              <a:rPr lang="fr-FR" smtClean="0"/>
              <a:t>01/12/2025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FGM-DECEMBRE-2025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00D53E-52D9-48EA-9F89-401C817453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831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8207F-83E8-3E4C-B628-3EEC39950675}" type="datetime1">
              <a:rPr lang="fr-FR" smtClean="0"/>
              <a:t>01/12/2025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361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3FE2E-FD91-384B-AA84-B18FF493800E}" type="datetime1">
              <a:rPr lang="fr-FR" smtClean="0"/>
              <a:t>01/12/2025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56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C074-E2B0-CA40-8C46-B3B3369A525F}" type="datetime1">
              <a:rPr lang="fr-FR" smtClean="0"/>
              <a:t>01/12/2025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97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423AC48A-2864-5946-97C4-34E0ED488F15}" type="datetime1">
              <a:rPr lang="fr-FR" smtClean="0"/>
              <a:t>01/12/2025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FGM-DECEMBRE-2025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9A00D53E-52D9-48EA-9F89-401C8174533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69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dal.fr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8136904" cy="2160240"/>
          </a:xfrm>
        </p:spPr>
        <p:txBody>
          <a:bodyPr>
            <a:normAutofit/>
          </a:bodyPr>
          <a:lstStyle/>
          <a:p>
            <a:r>
              <a:rPr lang="fr-FR" sz="4000" dirty="0"/>
              <a:t>Les classes de médicaments et la surveillance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Promo AS </a:t>
            </a:r>
          </a:p>
          <a:p>
            <a:r>
              <a:rPr lang="fr-FR" dirty="0"/>
              <a:t>Bloc 2 module 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24C9F3-78F1-4B7F-B352-DCD41F659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32330" r="37500" b="40524"/>
          <a:stretch>
            <a:fillRect/>
          </a:stretch>
        </p:blipFill>
        <p:spPr bwMode="auto">
          <a:xfrm>
            <a:off x="611560" y="299661"/>
            <a:ext cx="2097087" cy="959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6C87F549-7463-9674-DE10-BE36F0725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AD005-E479-E546-A94D-44446B746A25}" type="datetime1">
              <a:rPr lang="fr-FR" smtClean="0"/>
              <a:t>01/12/2025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A513EC33-1151-CF81-4CD5-1EF00BA1A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C37CE907-96B4-868A-0E49-1522C8D5C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1173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0" y="476672"/>
            <a:ext cx="7543800" cy="1260689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r>
              <a:rPr lang="fr-FR" sz="4400" dirty="0"/>
              <a:t>Lors de l’administration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3200" dirty="0"/>
              <a:t>Le rôle de l’AS  est celui de l’aide à la prise (</a:t>
            </a:r>
            <a:r>
              <a:rPr lang="fr-FR" sz="3200" dirty="0" err="1"/>
              <a:t>cf</a:t>
            </a:r>
            <a:r>
              <a:rPr lang="fr-FR" sz="3200" dirty="0"/>
              <a:t> cours circuit du médicament).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/>
              <a:t>Assurer la sécurité du patient. </a:t>
            </a:r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61DABE9-FE59-0BA2-D2E8-F48E6C414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5334-92AC-854D-9C14-20CAC29D0E56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F4DF616-AB10-A36A-5FBB-3CF5D9670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718761-0D52-64D6-A591-C86BB973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7241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8205" y="250549"/>
            <a:ext cx="7543800" cy="1476713"/>
          </a:xfrm>
        </p:spPr>
        <p:txBody>
          <a:bodyPr>
            <a:normAutofit fontScale="90000"/>
          </a:bodyPr>
          <a:lstStyle/>
          <a:p>
            <a:br>
              <a:rPr lang="fr-FR" sz="5300" dirty="0"/>
            </a:br>
            <a:br>
              <a:rPr lang="fr-FR" sz="5300" dirty="0"/>
            </a:br>
            <a:br>
              <a:rPr lang="fr-FR" sz="5300" dirty="0"/>
            </a:br>
            <a:br>
              <a:rPr lang="fr-FR" sz="4400" dirty="0"/>
            </a:br>
            <a:r>
              <a:rPr lang="fr-FR" sz="4400" dirty="0"/>
              <a:t>Constater l’efficacité du traitement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 </a:t>
            </a:r>
            <a:r>
              <a:rPr lang="fr-FR" sz="3200" dirty="0"/>
              <a:t>Amélioration ou disparition des signes de la maladie 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3200" dirty="0"/>
              <a:t> Observation et surveillance des troubles du comportement 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3200" dirty="0"/>
              <a:t> Apparition de complications révélatrices de l’insuffisance ou de l’échec du traitement 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3200" dirty="0"/>
              <a:t> Normalisation des constantes biologiques 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896A1C8-BEBF-1016-FE60-A56DB2362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E6FD-C2E6-F442-8CDA-1718D494A680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FD2F493-98C2-1038-6423-D82F01619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EA1324-E2CA-BEE1-B9E9-FE9213E95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595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925504" cy="1450757"/>
          </a:xfrm>
        </p:spPr>
        <p:txBody>
          <a:bodyPr>
            <a:normAutofit/>
          </a:bodyPr>
          <a:lstStyle/>
          <a:p>
            <a:r>
              <a:rPr lang="fr-FR" sz="4000" dirty="0"/>
              <a:t>Mise en place de la surveillance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9" y="1772816"/>
            <a:ext cx="7683192" cy="4248472"/>
          </a:xfrm>
        </p:spPr>
        <p:txBody>
          <a:bodyPr>
            <a:norm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fr-FR" sz="2400" dirty="0"/>
              <a:t>Température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fr-FR" sz="2400" dirty="0"/>
              <a:t>Pulsations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fr-FR" sz="2400" dirty="0"/>
              <a:t>Pression artérielle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fr-FR" sz="2400" dirty="0"/>
              <a:t>Rythme respiratoire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fr-FR" sz="2400" dirty="0"/>
              <a:t>Volume de la diurèse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fr-FR" sz="2400" dirty="0"/>
              <a:t>Poids, mensurations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fr-FR" sz="2400" dirty="0"/>
              <a:t>Réflexes pupillaires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fr-FR" sz="2400" dirty="0"/>
              <a:t>Observation des manifestations de l’état de conscience</a:t>
            </a:r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4860D94-BFD4-32A7-356C-884B29E8A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A6D2-ADA3-CB40-89BA-0A084BB26D12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BE9063-1856-EA14-5126-0A9E55400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476D618-5EA4-55BB-0577-FB87D64DD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73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Dépister les effets secondaires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63586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fr-FR" sz="2800" dirty="0"/>
              <a:t>En cas de surdosage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fr-FR" sz="2800" dirty="0"/>
              <a:t>En cas d’hypersensibilité au médicament</a:t>
            </a:r>
          </a:p>
          <a:p>
            <a:pPr marL="109728" lvl="0" indent="0">
              <a:buNone/>
            </a:pPr>
            <a:endParaRPr lang="fr-FR" sz="28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fr-FR" sz="2800" dirty="0"/>
              <a:t>Les troubles digestifs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fr-FR" sz="2800" dirty="0"/>
              <a:t>Les troubles neurosensoriels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fr-FR" sz="2800" dirty="0"/>
              <a:t>Les troubles hématologiques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fr-FR" sz="2800" dirty="0"/>
              <a:t>Les troubles métaboliques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fr-FR" sz="2800" dirty="0"/>
              <a:t>Les troubles cardiaques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5D90577-861B-52E6-A2FC-E0DA4FB4F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6F74C-0F53-8A46-8B69-645BCBE2AC17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2671E05-E575-A4CD-B983-9A205F8A4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4C86850-7237-344C-5BAB-F4F397FCF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8398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267744" y="2704306"/>
            <a:ext cx="4608512" cy="1449387"/>
          </a:xfrm>
        </p:spPr>
        <p:txBody>
          <a:bodyPr>
            <a:normAutofit/>
          </a:bodyPr>
          <a:lstStyle/>
          <a:p>
            <a:r>
              <a:rPr lang="fr-FR" sz="4000" b="1" dirty="0"/>
              <a:t>Les antalgiques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DC7359-4466-4BB1-A5A0-EEEAFFA5C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8085" y="548680"/>
            <a:ext cx="828675" cy="723900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0A8BB99-61C6-A35A-C218-0B9B6703C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7895-8F70-5F4E-A86E-9DFA56671F75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CB70F4-4BD8-2D38-3E05-6DACCF8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A5AACD1-13F8-7AF3-929D-0A762A8F8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3117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antalgiques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37360"/>
            <a:ext cx="8229600" cy="45719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>
                <a:solidFill>
                  <a:srgbClr val="FF0000"/>
                </a:solidFill>
              </a:rPr>
              <a:t>Ce sont des médicaments utilisés dans la lutte contre la douleur.</a:t>
            </a:r>
          </a:p>
          <a:p>
            <a:pPr marL="109728" indent="0">
              <a:buNone/>
            </a:pPr>
            <a:endParaRPr lang="fr-FR" sz="2800" dirty="0">
              <a:solidFill>
                <a:srgbClr val="FF0000"/>
              </a:solidFill>
            </a:endParaRPr>
          </a:p>
          <a:p>
            <a:r>
              <a:rPr lang="fr-FR" sz="2800" dirty="0"/>
              <a:t>L’OMS propose trois paliers:</a:t>
            </a:r>
          </a:p>
          <a:p>
            <a:pPr marL="109728" indent="0">
              <a:buNone/>
            </a:pPr>
            <a:r>
              <a:rPr lang="fr-FR" sz="2800" dirty="0"/>
              <a:t>- Palier 1 : </a:t>
            </a:r>
            <a:r>
              <a:rPr lang="fr-FR" sz="2800" b="1" dirty="0"/>
              <a:t>douleur légère à modérée</a:t>
            </a:r>
          </a:p>
          <a:p>
            <a:pPr marL="109728" indent="0">
              <a:buNone/>
            </a:pPr>
            <a:r>
              <a:rPr lang="fr-FR" sz="2800" dirty="0"/>
              <a:t>- Palier 2 : </a:t>
            </a:r>
            <a:r>
              <a:rPr lang="fr-FR" sz="2800" b="1" dirty="0"/>
              <a:t>douleur modérée à intense et/ou échec des antalgiques du niveau précédent</a:t>
            </a:r>
          </a:p>
          <a:p>
            <a:pPr marL="109728" indent="0">
              <a:buNone/>
            </a:pPr>
            <a:r>
              <a:rPr lang="fr-FR" sz="2800" dirty="0"/>
              <a:t>- Palier 3 : </a:t>
            </a:r>
            <a:r>
              <a:rPr lang="fr-FR" sz="2800" b="1" dirty="0"/>
              <a:t>douleur très intense et/ou échec des antalgiques</a:t>
            </a:r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79F1497-70C4-00D9-2999-7D88AFCF3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258A-8675-F943-831B-E5B8B88CEAE9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44ED803-9A3B-CBE2-AA47-2BC864468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E0E7568-A719-E665-4526-51E9B58A2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038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7609E-4170-42B4-9174-253EB50C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Echelles et douleur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28A6C4A-7666-4F44-BDA1-3AE35CF8A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960" y="1916832"/>
            <a:ext cx="7184366" cy="4327549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C8FA69-126E-270E-C663-BB56DF2A2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289BF-DA96-0F4B-9C9C-6B412E20B281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0775F5D-A5E2-12EB-6752-53D921163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94C0EBD-3FC2-D753-1EBC-D82B4E370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216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antalgiques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Tout traitement antalgique doit être précédé d’une évaluation de l’intensité douloureuse.</a:t>
            </a:r>
          </a:p>
          <a:p>
            <a:pPr lvl="2"/>
            <a:endParaRPr lang="fr-FR" sz="3200" dirty="0"/>
          </a:p>
          <a:p>
            <a:r>
              <a:rPr lang="fr-FR" sz="3200" dirty="0"/>
              <a:t>Après la prise du traitement, attendre 30 à 45 minutes avant de constater l’efficacité et de débuter un soin.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2A97D2-79B4-96C1-769F-8B4F2F690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4A3D2-7076-4240-B21D-78EF167F037E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3820CD1-3A69-5CA5-BB12-FC372EA2E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5E43866-6B07-98D0-893B-74B6FA3A5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032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Palier 1 : Le paracétamol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fr-FR" sz="2800" i="1" dirty="0"/>
              <a:t>Dafalgan®, Efferalgan®, Doliprane®,…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/>
              <a:t>Antalgique et antipyrétique</a:t>
            </a:r>
          </a:p>
          <a:p>
            <a:pPr marL="109728" indent="0">
              <a:buNone/>
            </a:pPr>
            <a:r>
              <a:rPr lang="fr-FR" sz="2800" dirty="0"/>
              <a:t> </a:t>
            </a:r>
            <a:r>
              <a:rPr lang="fr-FR" sz="2800" dirty="0">
                <a:solidFill>
                  <a:srgbClr val="FF0000"/>
                </a:solidFill>
              </a:rPr>
              <a:t>Attention dosage 500 mg par prise si patient a un poids inférieur ou égal à 50 kg</a:t>
            </a:r>
          </a:p>
          <a:p>
            <a:pPr marL="109728" indent="0">
              <a:buNone/>
            </a:pPr>
            <a:r>
              <a:rPr lang="fr-FR" sz="2800" u="sng" dirty="0"/>
              <a:t>Les effets secondaires</a:t>
            </a:r>
            <a:r>
              <a:rPr lang="fr-FR" sz="28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Rush cutané avec érythème et urticaire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Rares cas de thrombopénie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Si prise &gt; 10 g (toxicité hépatique)</a:t>
            </a:r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200DAC4-25E7-5C94-9A98-F211718F2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789CC-8037-AF41-873A-00608D8529F0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94A922-0705-7979-0104-8DDDDE8D5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970D416-B7DA-6834-916B-841F4765E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085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992888" cy="1440160"/>
          </a:xfrm>
        </p:spPr>
        <p:txBody>
          <a:bodyPr>
            <a:normAutofit/>
          </a:bodyPr>
          <a:lstStyle/>
          <a:p>
            <a:r>
              <a:rPr lang="fr-FR" sz="4000" dirty="0"/>
              <a:t>Palier 1: L’aspirine ou acétylsalicylique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2048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fr-FR" sz="2200" i="1" dirty="0"/>
              <a:t>Aspégic®, </a:t>
            </a:r>
            <a:r>
              <a:rPr lang="fr-FR" sz="2200" i="1" dirty="0" err="1"/>
              <a:t>Catalgine</a:t>
            </a:r>
            <a:r>
              <a:rPr lang="fr-FR" sz="2200" i="1" dirty="0"/>
              <a:t>®,…</a:t>
            </a:r>
          </a:p>
          <a:p>
            <a:pPr>
              <a:buFont typeface="Wingdings" pitchFamily="2" charset="2"/>
              <a:buChar char="Ø"/>
            </a:pPr>
            <a:r>
              <a:rPr lang="fr-FR" sz="2200" dirty="0"/>
              <a:t>Antalgique, antipyrétique, anti-inflammatoire et anti-agrégant plaquettaire (fluidifie le sang), uriquosurique à haute dose</a:t>
            </a:r>
          </a:p>
          <a:p>
            <a:pPr marL="109728" indent="0">
              <a:buNone/>
            </a:pPr>
            <a:r>
              <a:rPr lang="fr-FR" sz="2200" u="sng" dirty="0"/>
              <a:t>Les effets secondaires</a:t>
            </a:r>
            <a:r>
              <a:rPr lang="fr-FR" sz="22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200" dirty="0"/>
              <a:t>Acouphènes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200" dirty="0"/>
              <a:t>Sensation de baisse de l'acuité auditive, céphalée (souvent marque de surdosage)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200" dirty="0"/>
              <a:t>Syndrome hémorragique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200" dirty="0"/>
              <a:t>Troubles digestifs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200" dirty="0"/>
              <a:t>Accident de sensibilisation : œdèmes, urticaire, asthme, accidents anaphylactiques</a:t>
            </a:r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A5C6655-9B09-6E2B-6B35-65FD4E100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9281E-1D48-E344-B7BD-B441F4AC6FEE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1C5F8FB-EC36-41D3-0C53-B653F65A5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CB3B52B-E932-A122-E9F2-0730CB35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45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781488" cy="1450757"/>
          </a:xfrm>
        </p:spPr>
        <p:txBody>
          <a:bodyPr>
            <a:normAutofit/>
          </a:bodyPr>
          <a:lstStyle/>
          <a:p>
            <a:r>
              <a:rPr lang="fr-FR" sz="4000" dirty="0"/>
              <a:t>Palier 2 :Codéine + paracétamol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08512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fr-FR" sz="3400" i="1" dirty="0"/>
              <a:t>Efferalgan codéiné®, </a:t>
            </a:r>
            <a:r>
              <a:rPr lang="fr-FR" sz="3400" i="1" dirty="0" err="1"/>
              <a:t>Codoliprane</a:t>
            </a:r>
            <a:r>
              <a:rPr lang="fr-FR" sz="3400" i="1" dirty="0"/>
              <a:t>®,…</a:t>
            </a:r>
          </a:p>
          <a:p>
            <a:pPr>
              <a:buFont typeface="Wingdings" pitchFamily="2" charset="2"/>
              <a:buChar char="Ø"/>
            </a:pPr>
            <a:r>
              <a:rPr lang="fr-FR" sz="3400" dirty="0"/>
              <a:t>Antalgique (la codéine est transformée en Morphine au niveau du foie).</a:t>
            </a:r>
            <a:endParaRPr lang="fr-FR" sz="3400" u="sng" dirty="0"/>
          </a:p>
          <a:p>
            <a:pPr marL="109728" indent="0">
              <a:buNone/>
            </a:pPr>
            <a:r>
              <a:rPr lang="fr-FR" sz="3400" u="sng" dirty="0"/>
              <a:t>Les effets secondaires:</a:t>
            </a:r>
          </a:p>
          <a:p>
            <a:r>
              <a:rPr lang="fr-FR" sz="3400" dirty="0"/>
              <a:t>Idem Paracétamol</a:t>
            </a:r>
          </a:p>
          <a:p>
            <a:r>
              <a:rPr lang="fr-FR" sz="3400" dirty="0"/>
              <a:t>Liés à la Codéine : </a:t>
            </a:r>
          </a:p>
          <a:p>
            <a:pPr lvl="1"/>
            <a:r>
              <a:rPr lang="fr-FR" sz="3400" dirty="0"/>
              <a:t>Troubles digestifs: constipation, nausées, vomissements</a:t>
            </a:r>
          </a:p>
          <a:p>
            <a:pPr lvl="1"/>
            <a:r>
              <a:rPr lang="fr-FR" sz="3400" dirty="0"/>
              <a:t>Troubles neurologiques: somnolence, vertiges</a:t>
            </a:r>
          </a:p>
          <a:p>
            <a:pPr lvl="1"/>
            <a:r>
              <a:rPr lang="fr-FR" sz="3400" dirty="0"/>
              <a:t>Troubles respiratoires: bronchospasme, dépression respiratoire</a:t>
            </a:r>
          </a:p>
          <a:p>
            <a:pPr lvl="1"/>
            <a:r>
              <a:rPr lang="fr-FR" sz="3400" dirty="0"/>
              <a:t>Troubles cutanés : allergie</a:t>
            </a:r>
          </a:p>
          <a:p>
            <a:pPr lvl="1"/>
            <a:endParaRPr lang="fr-FR" sz="3400" dirty="0"/>
          </a:p>
          <a:p>
            <a:r>
              <a:rPr lang="fr-FR" sz="3400" dirty="0">
                <a:solidFill>
                  <a:srgbClr val="FF0000"/>
                </a:solidFill>
              </a:rPr>
              <a:t>Signes de surdosage : dépression respiratoire.</a:t>
            </a:r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8737262-277C-B021-38CF-3449FEE70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1DCF-716B-4243-9953-4811DE6B33B5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DB2A50-97B4-BB37-9808-89288A6A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F94A9F4-BCE4-4201-01A8-04E6890C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167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Palier 2 :</a:t>
            </a:r>
            <a:r>
              <a:rPr lang="fr-FR" sz="4000" dirty="0" err="1"/>
              <a:t>Tramadol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60" y="1844824"/>
            <a:ext cx="7543800" cy="4464496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fr-FR" sz="3000" i="1" dirty="0"/>
              <a:t>Topalgic®, </a:t>
            </a:r>
            <a:r>
              <a:rPr lang="fr-FR" sz="3000" i="1" dirty="0" err="1"/>
              <a:t>Prodalgic</a:t>
            </a:r>
            <a:r>
              <a:rPr lang="fr-FR" sz="3000" i="1" dirty="0"/>
              <a:t>®</a:t>
            </a:r>
          </a:p>
          <a:p>
            <a:pPr>
              <a:buFont typeface="Wingdings" pitchFamily="2" charset="2"/>
              <a:buChar char="Ø"/>
            </a:pPr>
            <a:r>
              <a:rPr lang="fr-FR" sz="3000" dirty="0"/>
              <a:t>Antalgique, antipyrétique</a:t>
            </a:r>
          </a:p>
          <a:p>
            <a:pPr marL="109728" indent="0">
              <a:buNone/>
            </a:pPr>
            <a:endParaRPr lang="fr-FR" sz="3000" u="sng" dirty="0"/>
          </a:p>
          <a:p>
            <a:pPr marL="109728" indent="0">
              <a:buNone/>
            </a:pPr>
            <a:r>
              <a:rPr lang="fr-FR" sz="3000" u="sng" dirty="0"/>
              <a:t>Les effets secondaires: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3000" dirty="0"/>
              <a:t>Urticaire, réactions allergiques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3000" dirty="0"/>
              <a:t>Convulsions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3000" dirty="0"/>
              <a:t>Nausées, vomissements, constipation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3000" dirty="0"/>
              <a:t>Céphalées, somnolence, vertiges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3000" dirty="0"/>
              <a:t>Sécheresse buccale, hypersudation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3000" dirty="0"/>
              <a:t>Confusion mentale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A5CD313-010B-3EE8-281C-8E9C3EF0B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CC89-52D0-2449-B58E-9C94A3B9B5EF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E26BCBF-5F98-F4F5-8CCE-679EB73A5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CE182CD-DBEA-C8F1-8294-FAC33E01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8334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Palier 3 : Les morphiniques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3568" y="1899560"/>
            <a:ext cx="7277433" cy="107921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fr-FR" sz="8000" dirty="0"/>
          </a:p>
          <a:p>
            <a:pPr>
              <a:buFont typeface="Wingdings" pitchFamily="2" charset="2"/>
              <a:buChar char="Ø"/>
            </a:pPr>
            <a:r>
              <a:rPr lang="fr-FR" sz="8000" i="1" dirty="0" err="1"/>
              <a:t>Skenan</a:t>
            </a:r>
            <a:r>
              <a:rPr lang="fr-FR" sz="8000" i="1" dirty="0"/>
              <a:t>®, </a:t>
            </a:r>
            <a:r>
              <a:rPr lang="fr-FR" sz="8000" i="1" dirty="0" err="1"/>
              <a:t>Moscontin</a:t>
            </a:r>
            <a:r>
              <a:rPr lang="fr-FR" sz="8000" i="1" dirty="0"/>
              <a:t>®, Fentanyl®,…</a:t>
            </a:r>
          </a:p>
          <a:p>
            <a:pPr>
              <a:buFont typeface="Wingdings" pitchFamily="2" charset="2"/>
              <a:buChar char="Ø"/>
            </a:pPr>
            <a:r>
              <a:rPr lang="fr-FR" sz="8000" dirty="0"/>
              <a:t>Antalgique, effet sédatif</a:t>
            </a:r>
          </a:p>
          <a:p>
            <a:pPr marL="109728" indent="0">
              <a:buNone/>
            </a:pPr>
            <a:endParaRPr lang="fr-FR" sz="2800" dirty="0"/>
          </a:p>
          <a:p>
            <a:endParaRPr lang="fr-FR" dirty="0"/>
          </a:p>
          <a:p>
            <a:pPr marL="109728" indent="0">
              <a:buNone/>
            </a:pPr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53ED69B5-FD3D-243F-7D20-20DF74E64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60032" y="3140969"/>
            <a:ext cx="3703320" cy="288032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fr-FR" sz="8800" u="sng" dirty="0"/>
              <a:t>Les effets secondaires </a:t>
            </a:r>
            <a:r>
              <a:rPr lang="fr-FR" sz="8800" dirty="0"/>
              <a:t>les plus courants aux doses habituelles 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8800" dirty="0"/>
              <a:t>Rétention urinaire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8800" dirty="0"/>
              <a:t>Hypersudation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8800" dirty="0"/>
              <a:t>Hypotension</a:t>
            </a:r>
          </a:p>
          <a:p>
            <a:pPr>
              <a:lnSpc>
                <a:spcPct val="110000"/>
              </a:lnSpc>
            </a:pPr>
            <a:r>
              <a:rPr lang="fr-FR" sz="8800" b="1" dirty="0">
                <a:solidFill>
                  <a:srgbClr val="FF0000"/>
                </a:solidFill>
              </a:rPr>
              <a:t>Détresse respiratoire en cas de surdosage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321601E-769C-F358-EC9F-06042FF31090}"/>
              </a:ext>
            </a:extLst>
          </p:cNvPr>
          <p:cNvSpPr txBox="1">
            <a:spLocks/>
          </p:cNvSpPr>
          <p:nvPr/>
        </p:nvSpPr>
        <p:spPr>
          <a:xfrm>
            <a:off x="251520" y="3140969"/>
            <a:ext cx="4032449" cy="302433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fr-FR" sz="2200" u="sng" dirty="0"/>
              <a:t>Les effets secondaires </a:t>
            </a:r>
            <a:r>
              <a:rPr lang="fr-FR" sz="2200" dirty="0"/>
              <a:t>les plus courants aux doses habituelles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200" dirty="0"/>
              <a:t>Constipation (dose dépendante)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200" dirty="0"/>
              <a:t>Nausées, vomissements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200" dirty="0"/>
              <a:t>Confusion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200" dirty="0"/>
              <a:t>Somnolence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Céphalées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2200" dirty="0"/>
          </a:p>
          <a:p>
            <a:endParaRPr lang="fr-FR" dirty="0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13322001-3662-01D3-2F91-3E2965D13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C3EBF-C0C9-C345-AB95-EAD99CC1A973}" type="datetime1">
              <a:rPr lang="fr-FR" smtClean="0"/>
              <a:t>01/12/2025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8B467AD9-5F62-25A5-BB46-337FC3D15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A3F052F-7A10-C88E-B9DE-A1FE05FA7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678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antalgiques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0100" y="2348880"/>
            <a:ext cx="7543800" cy="2447362"/>
          </a:xfrm>
        </p:spPr>
        <p:txBody>
          <a:bodyPr>
            <a:normAutofit/>
          </a:bodyPr>
          <a:lstStyle/>
          <a:p>
            <a:r>
              <a:rPr lang="fr-FR" sz="3200" dirty="0"/>
              <a:t>Les conseils au patient</a:t>
            </a:r>
          </a:p>
          <a:p>
            <a:pPr lvl="1"/>
            <a:r>
              <a:rPr lang="fr-FR" sz="3200" dirty="0"/>
              <a:t>Favoriser la détente</a:t>
            </a:r>
          </a:p>
          <a:p>
            <a:pPr lvl="1"/>
            <a:r>
              <a:rPr lang="fr-FR" sz="3200" dirty="0"/>
              <a:t>Ne pas dépasser les doses prescrites</a:t>
            </a:r>
          </a:p>
          <a:p>
            <a:pPr lvl="1"/>
            <a:r>
              <a:rPr lang="fr-FR" sz="3200" dirty="0"/>
              <a:t>Soutien pour l’acceptation du traitement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5DDD255-D3AB-BD7A-2B23-9CC94E3B4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ECE7-C523-5B4A-BE82-13EF0B54A208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A82A44-5146-C30F-9374-8080222FB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15A7B54-DD49-060D-819B-89F82026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005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339752" y="2276872"/>
            <a:ext cx="4916016" cy="1449387"/>
          </a:xfrm>
        </p:spPr>
        <p:txBody>
          <a:bodyPr>
            <a:normAutofit/>
          </a:bodyPr>
          <a:lstStyle/>
          <a:p>
            <a:r>
              <a:rPr lang="fr-FR" sz="4000" b="1" dirty="0"/>
              <a:t>Les anti-inflammatoires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39FAD7-DAAF-4ECF-8A99-87EA55805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365" y="548680"/>
            <a:ext cx="828675" cy="723900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B2C8B9E-F36F-CC47-4E61-16EAA4745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2655-8E00-CB42-BCE0-E2F7DD3E1569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4B1345C-2B30-4740-8F58-E5CFE1D44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2770D56-AEB2-8199-3A91-F081928EC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411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anti-inflammatoires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22960" y="1845734"/>
            <a:ext cx="7543800" cy="410354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3200" dirty="0"/>
              <a:t>Il existe deux types de médicaments d’anti-inflammatoires</a:t>
            </a:r>
          </a:p>
          <a:p>
            <a:pPr marL="0" indent="0">
              <a:buNone/>
            </a:pPr>
            <a:endParaRPr lang="fr-FR" sz="3200" dirty="0"/>
          </a:p>
          <a:p>
            <a:pPr>
              <a:buFont typeface="Wingdings" pitchFamily="2" charset="2"/>
              <a:buChar char="Ø"/>
            </a:pPr>
            <a:r>
              <a:rPr lang="fr-FR" sz="3200" dirty="0"/>
              <a:t>Les corticoïdes (anti-inflammatoires stéroïdiens)</a:t>
            </a:r>
          </a:p>
          <a:p>
            <a:pPr>
              <a:buFont typeface="Wingdings" pitchFamily="2" charset="2"/>
              <a:buChar char="Ø"/>
            </a:pPr>
            <a:r>
              <a:rPr lang="fr-FR" sz="3200" dirty="0"/>
              <a:t>Les anti-inflammatoires non stéroïdiens (AINS) : aspirine, Ibuprofène,…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DB89C4E-3EA2-4453-F212-360E59E09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B04B-3F73-5F45-881B-7740097CA9DE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BF9CFFA-2B6F-364B-682B-BCE64FFA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880C6F2-E07A-480F-18AC-7BB75EF8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752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0" y="1052735"/>
            <a:ext cx="7543800" cy="684625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r>
              <a:rPr lang="fr-FR" sz="4400" dirty="0"/>
              <a:t>Les corticoïdes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844824"/>
            <a:ext cx="8352928" cy="416246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800" i="1" dirty="0"/>
              <a:t>Cortancyl®(Prednisone), Solupred® (Prednisolone),…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>
                <a:solidFill>
                  <a:srgbClr val="FF0000"/>
                </a:solidFill>
              </a:rPr>
              <a:t>Lutter contre le processus inflammatoire</a:t>
            </a:r>
          </a:p>
          <a:p>
            <a:pPr marL="0" indent="0">
              <a:buNone/>
            </a:pPr>
            <a:endParaRPr lang="fr-F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Immunosuppresseurs antiallergiques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Antalgique</a:t>
            </a:r>
          </a:p>
          <a:p>
            <a:pPr marL="109728" indent="0">
              <a:buNone/>
            </a:pPr>
            <a:r>
              <a:rPr lang="fr-FR" sz="2800" dirty="0"/>
              <a:t>Ils agissent comme la cortisone (hormone).</a:t>
            </a:r>
          </a:p>
          <a:p>
            <a:pPr marL="109728" indent="0">
              <a:buNone/>
            </a:pPr>
            <a:r>
              <a:rPr lang="fr-FR" sz="2800" dirty="0">
                <a:solidFill>
                  <a:srgbClr val="FF0000"/>
                </a:solidFill>
              </a:rPr>
              <a:t>Attention médicament à prendre le matin (car ils empêchent de dormir)</a:t>
            </a:r>
          </a:p>
          <a:p>
            <a:pPr marL="109728" indent="0">
              <a:buNone/>
            </a:pPr>
            <a:endParaRPr lang="fr-FR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366A730E-4EE0-9E1F-6B07-F2FAC8698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B30E0-62C0-BB47-8E3E-88852755F93B}" type="datetime1">
              <a:rPr lang="fr-FR" smtClean="0"/>
              <a:t>01/12/2025</a:t>
            </a:fld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3113473F-A2EA-1659-C71B-9F65BA19F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D23B430F-280D-9F71-E440-B5743617D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999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0" y="1196752"/>
            <a:ext cx="7543800" cy="540609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r>
              <a:rPr lang="fr-FR" dirty="0"/>
              <a:t>Les corticoïdes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845734"/>
            <a:ext cx="8712968" cy="4023360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fr-FR" sz="2400" u="sng" dirty="0"/>
              <a:t>Les effets secondaires</a:t>
            </a:r>
            <a:r>
              <a:rPr lang="fr-FR" sz="2400" dirty="0"/>
              <a:t> sont nombreux en cas de traitement au long cours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Prise de poids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Insomnie, irritabilité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Fragilité de la peau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Fragilité osseuse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Faiblesse musculaire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Affaiblissement des défenses immunitaires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Hypertension artérielle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Douleur à l’estomac, reflux acide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7A6A896-0C5F-27AB-6AB1-38CE6C3DF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C4240-8033-3440-B026-18BA49B69631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95DFC2D-10A3-2024-FF13-19EDF6648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321B8C0-BBE0-1185-CCC8-A3ED96C4D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0497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corticoïdes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1" y="1845734"/>
            <a:ext cx="8115240" cy="439157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Diabète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Augmentation du taux de cholestérol et des triglycérides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Augmentation de la sensation de soif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Rétention hydrosodée (œdèmes) </a:t>
            </a:r>
          </a:p>
          <a:p>
            <a:pPr marL="109728" indent="0">
              <a:buNone/>
            </a:pPr>
            <a:endParaRPr lang="fr-FR" sz="2800" dirty="0"/>
          </a:p>
          <a:p>
            <a:r>
              <a:rPr lang="fr-FR" sz="2800" dirty="0"/>
              <a:t>En conséquence, si traitement sur le long terme, </a:t>
            </a:r>
            <a:r>
              <a:rPr lang="fr-FR" sz="2800" b="1" dirty="0"/>
              <a:t>régime hyposodé + régime riche en calcium, en protéines et pauvre en graisse</a:t>
            </a:r>
            <a:r>
              <a:rPr lang="fr-FR" sz="2800" dirty="0"/>
              <a:t>.</a:t>
            </a:r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581C6CF-A346-AED0-E9EE-CC23A4A6A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1293-CEE8-D543-ADA4-BBC0D2D89488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74B1280-98BF-768A-2368-19D902AC2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B19EED9-DE66-C8CB-7C99-16C6C5C12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501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anti-inflammatoires non stéroïdiens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4032448"/>
          </a:xfrm>
        </p:spPr>
        <p:txBody>
          <a:bodyPr>
            <a:normAutofit/>
          </a:bodyPr>
          <a:lstStyle/>
          <a:p>
            <a:endParaRPr lang="fr-FR" dirty="0"/>
          </a:p>
          <a:p>
            <a:pPr>
              <a:buFont typeface="Wingdings" pitchFamily="2" charset="2"/>
              <a:buChar char="Ø"/>
            </a:pPr>
            <a:r>
              <a:rPr lang="fr-FR" sz="3200" i="1" dirty="0"/>
              <a:t>Advil®, </a:t>
            </a:r>
            <a:r>
              <a:rPr lang="fr-FR" sz="3200" i="1" dirty="0" err="1"/>
              <a:t>Ibuprofrène</a:t>
            </a:r>
            <a:r>
              <a:rPr lang="fr-FR" sz="3200" i="1" dirty="0"/>
              <a:t>, </a:t>
            </a:r>
            <a:r>
              <a:rPr lang="fr-FR" sz="3200" i="1" dirty="0" err="1"/>
              <a:t>Flector</a:t>
            </a:r>
            <a:r>
              <a:rPr lang="fr-FR" sz="3200" i="1" dirty="0"/>
              <a:t>®, …</a:t>
            </a:r>
          </a:p>
          <a:p>
            <a:pPr marL="109728" indent="0">
              <a:buNone/>
            </a:pPr>
            <a:endParaRPr lang="fr-FR" sz="3200" i="1" dirty="0"/>
          </a:p>
          <a:p>
            <a:pPr>
              <a:buFont typeface="Wingdings" pitchFamily="2" charset="2"/>
              <a:buChar char="Ø"/>
            </a:pPr>
            <a:r>
              <a:rPr lang="fr-FR" sz="3200" dirty="0"/>
              <a:t>Antalgique, anti-inflammatoire, antipyrétique </a:t>
            </a:r>
          </a:p>
          <a:p>
            <a:pPr>
              <a:buFont typeface="Wingdings" pitchFamily="2" charset="2"/>
              <a:buChar char="Ø"/>
            </a:pPr>
            <a:r>
              <a:rPr lang="fr-FR" sz="3200" dirty="0">
                <a:solidFill>
                  <a:srgbClr val="FF0000"/>
                </a:solidFill>
              </a:rPr>
              <a:t>À absorber en milieu de repas (risque de douleur gastrique).</a:t>
            </a:r>
          </a:p>
          <a:p>
            <a:pPr marL="109728" indent="0">
              <a:buNone/>
            </a:pP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6C4E9C0-29BB-AC84-97BD-B2D789783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FFA87-56E2-074C-BCF5-100B674A4BA2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2941D2F-2C6F-D12A-7E09-70ACCF59B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CB696F4-AC57-51A9-4D5F-55DEC8A9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658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anti-inflammatoires non stéroïdiens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44824"/>
            <a:ext cx="8507288" cy="446449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fr-FR" sz="2400" u="sng" dirty="0"/>
              <a:t>Les effets secondaires </a:t>
            </a:r>
            <a:r>
              <a:rPr lang="fr-FR" sz="2400" dirty="0"/>
              <a:t>:</a:t>
            </a:r>
          </a:p>
          <a:p>
            <a:pPr marL="109728" indent="0">
              <a:buNone/>
            </a:pPr>
            <a:endParaRPr lang="fr-F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Hémorragie digestive (ulcère gastro-duodénal)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Troubles digestifs : nausées, vomissements, diarrhée, gastralgies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Prurit, crise d’asthme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Vertiges, céphalées, acouphènes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Hypertension artérielle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Néphrotoxicité et hépatotoxicité (augmentation des transaminases</a:t>
            </a:r>
            <a:r>
              <a:rPr lang="fr-FR" dirty="0"/>
              <a:t>)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28B1054-AF9D-BAD0-E28F-B632333BC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9355-A0B4-114E-A4F0-4B7BE86AD9EE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8DC34A0-95FE-EFDE-991D-DA6AAE35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9E45014-9215-0968-90C0-6F7487272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082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771800" y="1979613"/>
            <a:ext cx="3763888" cy="1449387"/>
          </a:xfrm>
        </p:spPr>
        <p:txBody>
          <a:bodyPr>
            <a:normAutofit/>
          </a:bodyPr>
          <a:lstStyle/>
          <a:p>
            <a:r>
              <a:rPr lang="fr-FR" sz="4000" b="1" dirty="0"/>
              <a:t>Les diurétiques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67346C-C2A6-404F-BF5E-C03B3C19F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548680"/>
            <a:ext cx="828675" cy="723900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27E2D6C-C878-3A33-AE52-F03584F97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14C4-6285-5E44-9E13-C3EF5D4D25E2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63B046C-711C-1266-B24A-A05E634D7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D01BF16-F35D-73BB-AC0D-244EADD5E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978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diurétiques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800" i="1" dirty="0"/>
              <a:t>Lasilix®, Furosémide, </a:t>
            </a:r>
            <a:r>
              <a:rPr lang="fr-FR" sz="2800" i="1" dirty="0" err="1"/>
              <a:t>Esidrex</a:t>
            </a:r>
            <a:r>
              <a:rPr lang="fr-FR" sz="2800" i="1" dirty="0"/>
              <a:t>®, …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>
                <a:solidFill>
                  <a:srgbClr val="FF0000"/>
                </a:solidFill>
              </a:rPr>
              <a:t>Un diurétique augmente l’élimination urinaire </a:t>
            </a:r>
            <a:r>
              <a:rPr lang="fr-FR" sz="2800" dirty="0"/>
              <a:t>(accroit l’élimination du sodium et de l’eau) = traitent les œdèmes.</a:t>
            </a:r>
          </a:p>
          <a:p>
            <a:endParaRPr lang="fr-FR" sz="2800" i="1" dirty="0"/>
          </a:p>
          <a:p>
            <a:r>
              <a:rPr lang="fr-FR" sz="2800" dirty="0"/>
              <a:t>En réduisant la quantité de liquide dans l’organisme, les diurétiques soulagent le cœur = traiter l’insuffisance cardiaque et l’hypertension artérielle.</a:t>
            </a:r>
          </a:p>
          <a:p>
            <a:pPr marL="109728" indent="0">
              <a:buNone/>
            </a:pPr>
            <a:endParaRPr lang="fr-FR" dirty="0"/>
          </a:p>
          <a:p>
            <a:pPr marL="109728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8B1D72-34FE-BF9F-97CF-48F70FD22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698E7-D261-7E49-B473-28C4F7FFCA04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A1611E1-DEF6-1C80-E021-8E0D467F8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8A19DEC-7FAE-9052-503A-D3DB92B9B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7644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diurétiques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u="sng" dirty="0"/>
              <a:t>Surveillance du traitement</a:t>
            </a:r>
            <a:r>
              <a:rPr lang="fr-FR" sz="28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800" dirty="0"/>
              <a:t>Diurèse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800" dirty="0"/>
              <a:t>Pression artérielle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800" dirty="0"/>
              <a:t>Poids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800" dirty="0"/>
              <a:t>Electrocardiogramme (risque d’hypokaliémie)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800" dirty="0"/>
              <a:t>Surveillance biologique (risque d’hyponatrémie)</a:t>
            </a:r>
          </a:p>
          <a:p>
            <a:pPr marL="201168" lvl="1" indent="0">
              <a:buNone/>
            </a:pP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152FDDC-1089-A8AA-18A2-228C119E2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8A90D-C7C1-D94A-8F80-29535C67496D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12BB0F-FF45-F10F-329C-763481B48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E41EDC1-4D39-D70A-9775-312AA8743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810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diurétiques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60" y="1916832"/>
            <a:ext cx="8069520" cy="4090459"/>
          </a:xfrm>
        </p:spPr>
        <p:txBody>
          <a:bodyPr>
            <a:normAutofit/>
          </a:bodyPr>
          <a:lstStyle/>
          <a:p>
            <a:r>
              <a:rPr lang="fr-FR" sz="2800" u="sng" dirty="0"/>
              <a:t>Les effets secondaires</a:t>
            </a:r>
            <a:r>
              <a:rPr lang="fr-FR" sz="2800" dirty="0"/>
              <a:t>:</a:t>
            </a:r>
          </a:p>
          <a:p>
            <a:endParaRPr lang="fr-FR" sz="2800" dirty="0"/>
          </a:p>
          <a:p>
            <a:pPr lvl="1"/>
            <a:r>
              <a:rPr lang="fr-FR" sz="2800" dirty="0"/>
              <a:t>Déshydratation (sécheresse de la bouche, crampes musculaires,…)</a:t>
            </a:r>
          </a:p>
          <a:p>
            <a:pPr lvl="1"/>
            <a:r>
              <a:rPr lang="fr-FR" sz="2800" dirty="0"/>
              <a:t>Hypokaliémie</a:t>
            </a:r>
          </a:p>
          <a:p>
            <a:pPr lvl="1"/>
            <a:r>
              <a:rPr lang="fr-FR" sz="2800" dirty="0"/>
              <a:t>Hypotension artérielle</a:t>
            </a:r>
          </a:p>
          <a:p>
            <a:pPr lvl="1"/>
            <a:r>
              <a:rPr lang="fr-FR" sz="2800" dirty="0"/>
              <a:t>Étourdissements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4D87348-28C0-92DB-7C0B-8A911245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0D6A-6758-624C-85B9-07E806FA15A5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759FADD-CFFC-227A-30DF-D0D4BC7AF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CD1A1BD-3F16-C8C5-D3E4-66E1DD1B0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329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diurétiques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fr-FR" sz="2800" u="sng" dirty="0"/>
              <a:t>Les conseils au patient</a:t>
            </a:r>
            <a:r>
              <a:rPr lang="fr-FR" sz="2800" dirty="0"/>
              <a:t>:</a:t>
            </a:r>
          </a:p>
          <a:p>
            <a:pPr marL="0" lvl="1" indent="0">
              <a:buNone/>
            </a:pPr>
            <a:endParaRPr lang="fr-FR" sz="2800" dirty="0"/>
          </a:p>
          <a:p>
            <a:pPr marL="580644" lvl="2" indent="-342900">
              <a:buFont typeface="Arial" pitchFamily="34" charset="0"/>
              <a:buChar char="•"/>
            </a:pPr>
            <a:r>
              <a:rPr lang="fr-FR" sz="2800" dirty="0">
                <a:solidFill>
                  <a:srgbClr val="FF0000"/>
                </a:solidFill>
              </a:rPr>
              <a:t>Prendre le diurétique le matin</a:t>
            </a:r>
          </a:p>
          <a:p>
            <a:pPr marL="580644" lvl="2" indent="-342900">
              <a:buFont typeface="Arial" pitchFamily="34" charset="0"/>
              <a:buChar char="•"/>
            </a:pPr>
            <a:r>
              <a:rPr lang="fr-FR" sz="2800" dirty="0"/>
              <a:t>Se peser régulièrement</a:t>
            </a:r>
          </a:p>
          <a:p>
            <a:pPr marL="580644" lvl="2" indent="-342900">
              <a:buFont typeface="Arial" pitchFamily="34" charset="0"/>
              <a:buChar char="•"/>
            </a:pPr>
            <a:r>
              <a:rPr lang="fr-FR" sz="2800" dirty="0"/>
              <a:t>Prendre la TA régulièrement</a:t>
            </a:r>
          </a:p>
          <a:p>
            <a:pPr marL="580644" lvl="2" indent="-342900">
              <a:buFont typeface="Arial" pitchFamily="34" charset="0"/>
              <a:buChar char="•"/>
            </a:pPr>
            <a:r>
              <a:rPr lang="fr-FR" sz="2800" dirty="0"/>
              <a:t>Compenser les fuites en potassium (lentilles, fruits secs, épinards, banane, cassis,…)</a:t>
            </a:r>
          </a:p>
          <a:p>
            <a:pPr marL="580644" lvl="2" indent="-342900">
              <a:buFont typeface="Arial" pitchFamily="34" charset="0"/>
              <a:buChar char="•"/>
            </a:pPr>
            <a:r>
              <a:rPr lang="fr-FR" sz="2800" dirty="0"/>
              <a:t>Prévoir une surveillance biologique</a:t>
            </a:r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738E8E4-2B90-6359-E4C0-29A955506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C83A-AC3A-4A43-B843-6D10C6A6BD19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A2B5A5F-17C9-1C4B-4368-E3C3C2E4C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71BDBC5-1C9A-BAD9-4619-AF8497201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7195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195736" y="2492896"/>
            <a:ext cx="4752528" cy="1449387"/>
          </a:xfrm>
        </p:spPr>
        <p:txBody>
          <a:bodyPr>
            <a:normAutofit/>
          </a:bodyPr>
          <a:lstStyle/>
          <a:p>
            <a:r>
              <a:rPr lang="fr-FR" sz="4000" b="1" dirty="0"/>
              <a:t>Les anticoagulants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7A9D38-B48C-44E3-A37B-48EDD48D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312" y="548680"/>
            <a:ext cx="828675" cy="723900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A92873D-7098-FB17-FB87-1DDB98310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5CAE1-05A5-FF4C-9E1E-697EF0C3419B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646DEA7-943B-AB23-764C-B2BAD0FFA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242E84-FF34-C2F2-8B57-577DFA203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6996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anticoagulants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Ils préviennent l’extension du thrombus et fluidifient le sang</a:t>
            </a:r>
            <a:r>
              <a:rPr lang="fr-FR" sz="3200" dirty="0"/>
              <a:t>. </a:t>
            </a:r>
          </a:p>
          <a:p>
            <a:r>
              <a:rPr lang="fr-FR" sz="3200" dirty="0"/>
              <a:t>Ils préviennent le risque thromboembolique.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42AC3DB-C6DF-A080-76DE-D64A5E125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863D1-6CE7-9142-B607-D2AFD03EA1C0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DFDF839-7131-E409-0C3A-8F37F8DC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7A4C10B-624E-799A-8CD3-EEDDA38F4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1807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anticoagulants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988840"/>
            <a:ext cx="8363272" cy="3888432"/>
          </a:xfrm>
        </p:spPr>
        <p:txBody>
          <a:bodyPr>
            <a:normAutofit fontScale="85000" lnSpcReduction="20000"/>
          </a:bodyPr>
          <a:lstStyle/>
          <a:p>
            <a:r>
              <a:rPr lang="fr-FR" sz="2800" b="1" u="sng" dirty="0"/>
              <a:t>L’héparine standard</a:t>
            </a:r>
            <a:r>
              <a:rPr lang="fr-FR" sz="2800" b="1" dirty="0"/>
              <a:t>:</a:t>
            </a:r>
          </a:p>
          <a:p>
            <a:pPr lvl="0">
              <a:buClr>
                <a:srgbClr val="FF388C"/>
              </a:buClr>
            </a:pPr>
            <a:r>
              <a:rPr lang="fr-FR" sz="2800" dirty="0"/>
              <a:t>C’est un anticoagulant d’action rapide (</a:t>
            </a:r>
            <a:r>
              <a:rPr lang="fr-FR" sz="2800" i="1" dirty="0"/>
              <a:t>Calciparine,…)</a:t>
            </a:r>
            <a:endParaRPr lang="fr-FR" sz="2800" dirty="0"/>
          </a:p>
          <a:p>
            <a:pPr marL="109728" lvl="0" indent="0">
              <a:buClr>
                <a:srgbClr val="FF388C"/>
              </a:buClr>
              <a:buNone/>
            </a:pPr>
            <a:endParaRPr lang="fr-FR" sz="2800" dirty="0"/>
          </a:p>
          <a:p>
            <a:pPr lvl="0">
              <a:buClr>
                <a:srgbClr val="FF388C"/>
              </a:buClr>
            </a:pPr>
            <a:r>
              <a:rPr lang="fr-FR" sz="2800" dirty="0"/>
              <a:t>Buts :</a:t>
            </a:r>
          </a:p>
          <a:p>
            <a:pPr lvl="1">
              <a:buClr>
                <a:srgbClr val="FF388C"/>
              </a:buClr>
              <a:buFont typeface="Arial" panose="020B0604020202020204" pitchFamily="34" charset="0"/>
              <a:buChar char="•"/>
            </a:pPr>
            <a:r>
              <a:rPr lang="fr-FR" sz="2800" dirty="0"/>
              <a:t>Éviter l’extension d’un thrombus déjà constitué </a:t>
            </a:r>
          </a:p>
          <a:p>
            <a:pPr lvl="1">
              <a:buClr>
                <a:srgbClr val="FF388C"/>
              </a:buClr>
              <a:buFont typeface="Arial" panose="020B0604020202020204" pitchFamily="34" charset="0"/>
              <a:buChar char="•"/>
            </a:pPr>
            <a:r>
              <a:rPr lang="fr-FR" sz="2800" dirty="0"/>
              <a:t>Prévenir la formation de thrombus dans d’autres vaisseaux partiellement obstrués</a:t>
            </a:r>
            <a:r>
              <a:rPr lang="fr-FR" sz="2800" b="1" dirty="0"/>
              <a:t>.</a:t>
            </a:r>
          </a:p>
          <a:p>
            <a:pPr marL="457200" lvl="1" indent="0">
              <a:buClr>
                <a:srgbClr val="FF388C"/>
              </a:buClr>
              <a:buNone/>
            </a:pPr>
            <a:endParaRPr lang="fr-FR" sz="2800" dirty="0"/>
          </a:p>
          <a:p>
            <a:pPr>
              <a:buClr>
                <a:srgbClr val="FF388C"/>
              </a:buClr>
            </a:pPr>
            <a:r>
              <a:rPr lang="fr-FR" sz="2800" b="1" dirty="0"/>
              <a:t> </a:t>
            </a:r>
            <a:r>
              <a:rPr lang="fr-FR" sz="2800" u="sng" dirty="0"/>
              <a:t>Surveillance biologique </a:t>
            </a:r>
            <a:r>
              <a:rPr lang="fr-FR" sz="2800" dirty="0"/>
              <a:t>: le temps de céphaline activé (TCA).</a:t>
            </a:r>
          </a:p>
          <a:p>
            <a:pPr marL="109728" lvl="0" indent="0">
              <a:buClr>
                <a:srgbClr val="FF388C"/>
              </a:buClr>
              <a:buNone/>
            </a:pPr>
            <a:endParaRPr lang="fr-FR" sz="2300" dirty="0">
              <a:solidFill>
                <a:prstClr val="black"/>
              </a:solidFill>
            </a:endParaRPr>
          </a:p>
          <a:p>
            <a:pPr marL="0" lvl="0" indent="0">
              <a:buClr>
                <a:srgbClr val="FF388C"/>
              </a:buClr>
              <a:buNone/>
            </a:pPr>
            <a:r>
              <a:rPr lang="fr-FR" sz="2300" dirty="0">
                <a:solidFill>
                  <a:prstClr val="black"/>
                </a:solidFill>
              </a:rPr>
              <a:t> </a:t>
            </a:r>
          </a:p>
          <a:p>
            <a:pPr marL="109728" indent="0">
              <a:buNone/>
            </a:pP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4FC32BD-BD7E-9AB4-793B-51A9F11D8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90A0C-B818-CF45-B944-140C223101CE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0D9357A-088C-8196-E07C-A2550692E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AAB5CAE-2BE3-DF77-A020-D49549812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6135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anticoagulants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fr-FR" sz="2800" b="1" u="sng" dirty="0"/>
              <a:t>Les héparines à bas poids moléculaire</a:t>
            </a:r>
            <a:r>
              <a:rPr lang="fr-FR" sz="2800" dirty="0"/>
              <a:t>:</a:t>
            </a:r>
          </a:p>
          <a:p>
            <a:pPr lvl="0">
              <a:buFont typeface="Wingdings" pitchFamily="2" charset="2"/>
              <a:buChar char="Ø"/>
            </a:pPr>
            <a:r>
              <a:rPr lang="fr-FR" sz="2800" i="1" dirty="0"/>
              <a:t>Lovenox®, </a:t>
            </a:r>
            <a:r>
              <a:rPr lang="fr-FR" sz="2800" i="1" dirty="0" err="1"/>
              <a:t>Fragmine</a:t>
            </a:r>
            <a:r>
              <a:rPr lang="fr-FR" sz="2800" i="1" dirty="0"/>
              <a:t>®, Fraxiparine®, </a:t>
            </a:r>
            <a:r>
              <a:rPr lang="fr-FR" sz="2800" i="1" dirty="0" err="1"/>
              <a:t>Innohep</a:t>
            </a:r>
            <a:r>
              <a:rPr lang="fr-FR" sz="2800" i="1" dirty="0"/>
              <a:t>®</a:t>
            </a:r>
          </a:p>
          <a:p>
            <a:pPr marL="109728" lvl="0" indent="0">
              <a:buNone/>
            </a:pPr>
            <a:endParaRPr lang="fr-FR" sz="2800" i="1" dirty="0"/>
          </a:p>
          <a:p>
            <a:r>
              <a:rPr lang="fr-FR" sz="2800" dirty="0"/>
              <a:t>Sont utilisées pour prévenir des risques de thrombophlébite. </a:t>
            </a:r>
          </a:p>
          <a:p>
            <a:pPr marL="109728" indent="0">
              <a:buNone/>
            </a:pPr>
            <a:endParaRPr lang="fr-FR" sz="2800" u="sng" dirty="0"/>
          </a:p>
          <a:p>
            <a:r>
              <a:rPr lang="fr-FR" sz="2800" u="sng" dirty="0"/>
              <a:t>Surveillance biologique </a:t>
            </a:r>
            <a:r>
              <a:rPr lang="fr-FR" sz="2800" dirty="0"/>
              <a:t>: les plaquettes.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 </a:t>
            </a:r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30B1066-2E46-D65F-889B-3B7B5B6D4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F18FC-117A-B94E-8875-2EB244D2C90A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2147C8B-0D4F-D90C-A532-4EBBAC87B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6E6FFBF-11AA-E636-5FCE-4E4B0FF65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6138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anticoagulants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844823"/>
            <a:ext cx="8712968" cy="4392489"/>
          </a:xfrm>
        </p:spPr>
        <p:txBody>
          <a:bodyPr>
            <a:normAutofit lnSpcReduction="10000"/>
          </a:bodyPr>
          <a:lstStyle/>
          <a:p>
            <a:pPr lvl="0"/>
            <a:r>
              <a:rPr lang="fr-FR" sz="2400" b="1" u="sng" dirty="0"/>
              <a:t>Les </a:t>
            </a:r>
            <a:r>
              <a:rPr lang="fr-FR" sz="2400" b="1" u="sng" dirty="0" err="1"/>
              <a:t>anti-vitamines</a:t>
            </a:r>
            <a:r>
              <a:rPr lang="fr-FR" sz="2400" b="1" u="sng" dirty="0"/>
              <a:t> K </a:t>
            </a:r>
            <a:r>
              <a:rPr lang="fr-FR" sz="2400" b="1" dirty="0"/>
              <a:t>:</a:t>
            </a:r>
          </a:p>
          <a:p>
            <a:pPr lvl="0">
              <a:buFont typeface="Wingdings" pitchFamily="2" charset="2"/>
              <a:buChar char="Ø"/>
            </a:pPr>
            <a:r>
              <a:rPr lang="fr-FR" sz="2400" i="1" dirty="0" err="1"/>
              <a:t>Coumadine</a:t>
            </a:r>
            <a:r>
              <a:rPr lang="fr-FR" sz="2400" i="1" dirty="0"/>
              <a:t>®, Préviscan®,…</a:t>
            </a:r>
          </a:p>
          <a:p>
            <a:pPr marL="0" indent="0">
              <a:buNone/>
            </a:pPr>
            <a:r>
              <a:rPr lang="fr-FR" sz="2400" dirty="0"/>
              <a:t>Ce sont des anticoagulants intervenant sur différents facteurs de la coagulation.</a:t>
            </a:r>
          </a:p>
          <a:p>
            <a:pPr>
              <a:buFont typeface="Wingdings" pitchFamily="2" charset="2"/>
              <a:buChar char="Ø"/>
            </a:pPr>
            <a:r>
              <a:rPr lang="fr-FR" sz="2400" dirty="0"/>
              <a:t>Eviter les aliments riches en Vitamine K : choux, salade verte, épinards, foie, tomate</a:t>
            </a:r>
          </a:p>
          <a:p>
            <a:pPr marL="109728" indent="0">
              <a:buNone/>
            </a:pPr>
            <a:endParaRPr lang="fr-FR" sz="2400" dirty="0"/>
          </a:p>
          <a:p>
            <a:pPr>
              <a:buFont typeface="Wingdings" pitchFamily="2" charset="2"/>
              <a:buChar char="Ø"/>
            </a:pPr>
            <a:r>
              <a:rPr lang="fr-FR" sz="2400" u="sng" dirty="0"/>
              <a:t>Surveillance biologique</a:t>
            </a:r>
            <a:r>
              <a:rPr lang="fr-FR" sz="2400" dirty="0"/>
              <a:t>:</a:t>
            </a:r>
          </a:p>
          <a:p>
            <a:pPr>
              <a:buFontTx/>
              <a:buChar char="-"/>
            </a:pPr>
            <a:r>
              <a:rPr lang="fr-FR" sz="2400" dirty="0"/>
              <a:t>L’INR (International Normalized Ratio) = doit être compris entre 2 et 3. </a:t>
            </a:r>
          </a:p>
          <a:p>
            <a:pPr>
              <a:buFontTx/>
              <a:buChar char="-"/>
            </a:pPr>
            <a:r>
              <a:rPr lang="fr-FR" sz="2400" dirty="0"/>
              <a:t>Risque hémorragique si sup à 5.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D3C26D7-5442-B0DC-72A0-8730232E9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CBB1-C946-7845-886B-09C1650E3C54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F4BB0B3-6509-6F2C-99F4-D49532876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1693D00-D71C-A42A-825E-1AAD54DA5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08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6806952" cy="1440160"/>
          </a:xfrm>
        </p:spPr>
        <p:txBody>
          <a:bodyPr>
            <a:normAutofit/>
          </a:bodyPr>
          <a:lstStyle/>
          <a:p>
            <a:pPr lvl="2" algn="l" rtl="0">
              <a:spcBef>
                <a:spcPct val="0"/>
              </a:spcBef>
            </a:pPr>
            <a:r>
              <a:rPr kumimoji="0" lang="fr-FR" sz="4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Les anticoagulants</a:t>
            </a:r>
            <a:endParaRPr lang="fr-FR" sz="40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fr-FR" sz="2800" b="1" u="sng" dirty="0"/>
              <a:t>Les antiagrégants plaquettaires et l’aspirine</a:t>
            </a:r>
            <a:r>
              <a:rPr lang="fr-FR" sz="2800" b="1" dirty="0"/>
              <a:t>:</a:t>
            </a:r>
          </a:p>
          <a:p>
            <a:pPr marL="566928" indent="-457200">
              <a:buFont typeface="Wingdings" pitchFamily="2" charset="2"/>
              <a:buChar char="Ø"/>
            </a:pPr>
            <a:r>
              <a:rPr lang="fr-FR" sz="2800" b="1" dirty="0"/>
              <a:t> </a:t>
            </a:r>
            <a:r>
              <a:rPr lang="fr-FR" sz="2800" dirty="0"/>
              <a:t>Kardégic®</a:t>
            </a:r>
          </a:p>
          <a:p>
            <a:pPr marL="0" indent="0">
              <a:buNone/>
            </a:pPr>
            <a:r>
              <a:rPr lang="fr-FR" sz="2800" dirty="0"/>
              <a:t>L’aspirine limite l’agrégation plaquettaire mais provoque un </a:t>
            </a:r>
            <a:r>
              <a:rPr lang="fr-FR" sz="2800" b="1" dirty="0"/>
              <a:t>risque hémorragique</a:t>
            </a:r>
            <a:r>
              <a:rPr lang="fr-FR" sz="2800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/>
              <a:t>Les faibles doses quotidiennes préviennent les accidents thromboemboliques.</a:t>
            </a:r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34FA3FD-43CB-A024-4673-BBF50D9E6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E2F92-1234-784C-9A50-88CDB0EACE31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5FBCCCA-7D31-726E-8757-E65D189E8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C940DAD-A295-1BC6-095E-F65FBFC50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7003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 anticoagulants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60" y="1844824"/>
            <a:ext cx="8069520" cy="416246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fr-FR" sz="2800" b="1" u="sng" dirty="0"/>
              <a:t>Anticoagulant oral dernière génération (NACO):</a:t>
            </a:r>
          </a:p>
          <a:p>
            <a:pPr>
              <a:buFont typeface="Wingdings" pitchFamily="2" charset="2"/>
              <a:buChar char="Ø"/>
            </a:pPr>
            <a:r>
              <a:rPr lang="fr-FR" sz="2800" i="1" dirty="0"/>
              <a:t>Xarelto®, Pradaxa®, Eliquis®</a:t>
            </a:r>
          </a:p>
          <a:p>
            <a:endParaRPr lang="fr-FR" sz="2800" i="1" dirty="0"/>
          </a:p>
          <a:p>
            <a:r>
              <a:rPr lang="fr-FR" sz="2800" dirty="0"/>
              <a:t>Prévention des thromboses veineuses.</a:t>
            </a:r>
          </a:p>
          <a:p>
            <a:r>
              <a:rPr lang="fr-FR" sz="2800" dirty="0"/>
              <a:t>Pas de surveillance biologique =&gt; une avancée pour les patients car ils n’ont pas besoin de réaliser de prise de sang mais pas de contrôle réel sur leur coagulation</a:t>
            </a:r>
          </a:p>
          <a:p>
            <a:endParaRPr lang="fr-FR" i="1" dirty="0"/>
          </a:p>
          <a:p>
            <a:pPr marL="109728" indent="0">
              <a:buNone/>
            </a:pPr>
            <a:endParaRPr lang="fr-FR" i="1" dirty="0"/>
          </a:p>
          <a:p>
            <a:pPr marL="109728" indent="0">
              <a:buNone/>
            </a:pPr>
            <a:endParaRPr lang="fr-FR" i="1" dirty="0"/>
          </a:p>
          <a:p>
            <a:pPr marL="109728" indent="0">
              <a:buNone/>
            </a:pPr>
            <a:endParaRPr lang="fr-FR" b="1" u="sng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365201C-53E2-E7AF-5E72-BB18C029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986B3-2C34-BF49-9C05-3B8CE023EA14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D792DB7-11CE-9921-64B0-D37473D9D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1FAB607-6FF2-78F1-CB2F-3E6785FA6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5887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anticoagulants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3" y="1845734"/>
            <a:ext cx="7827208" cy="4391578"/>
          </a:xfrm>
        </p:spPr>
        <p:txBody>
          <a:bodyPr>
            <a:normAutofit fontScale="92500" lnSpcReduction="10000"/>
          </a:bodyPr>
          <a:lstStyle/>
          <a:p>
            <a:r>
              <a:rPr lang="fr-FR" sz="2400" u="sng" dirty="0"/>
              <a:t>Surveillance générale</a:t>
            </a:r>
          </a:p>
          <a:p>
            <a:endParaRPr lang="fr-FR" sz="2400" u="sng" dirty="0"/>
          </a:p>
          <a:p>
            <a:pPr lvl="1">
              <a:buFont typeface="Wingdings" pitchFamily="2" charset="2"/>
              <a:buChar char="Ø"/>
            </a:pPr>
            <a:r>
              <a:rPr lang="fr-FR" sz="2400" b="1" i="1" dirty="0"/>
              <a:t>Risque hémorragique 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dirty="0"/>
              <a:t>Epistaxis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dirty="0"/>
              <a:t>Gingivorragies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dirty="0"/>
              <a:t>Ecchymoses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dirty="0"/>
              <a:t>Hématomes aux points d’injection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dirty="0"/>
              <a:t>Présence de sang dans les pansements</a:t>
            </a:r>
          </a:p>
          <a:p>
            <a:pPr marL="1257300" lvl="2" indent="-342900">
              <a:buFont typeface="Wingdings" pitchFamily="2" charset="2"/>
              <a:buChar char="Ø"/>
            </a:pPr>
            <a:r>
              <a:rPr lang="fr-FR" sz="2400" b="1" dirty="0">
                <a:solidFill>
                  <a:srgbClr val="FF0000"/>
                </a:solidFill>
              </a:rPr>
              <a:t>RISQUE HEMORRAGIE MAJEURE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FF0000"/>
                </a:solidFill>
              </a:rPr>
              <a:t>Hématémèse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FF0000"/>
                </a:solidFill>
              </a:rPr>
              <a:t>Méléna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FF0000"/>
                </a:solidFill>
              </a:rPr>
              <a:t>Hématurie </a:t>
            </a:r>
          </a:p>
          <a:p>
            <a:pPr marL="914400" lvl="2" indent="0">
              <a:buNone/>
            </a:pP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C6F16FF-E99D-F832-B9AC-E691E86C8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AFD0B-592C-7843-B2FE-5A825705AD3A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E04241-65D4-EA09-065A-DD1F4680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4936D02-0E71-95B8-633E-56BB22395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0659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Les anticoagulants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fr-FR" sz="3200" u="sng" dirty="0"/>
              <a:t>SIGNES HEMORRAGIQUES MAJEURS  qui annoncent une hémorragie interne :</a:t>
            </a:r>
          </a:p>
          <a:p>
            <a:pPr>
              <a:buFont typeface="Wingdings" pitchFamily="2" charset="2"/>
              <a:buChar char="Ø"/>
            </a:pPr>
            <a:r>
              <a:rPr lang="fr-FR" sz="3200" dirty="0">
                <a:solidFill>
                  <a:srgbClr val="FF0000"/>
                </a:solidFill>
              </a:rPr>
              <a:t>Chute tensionnelle</a:t>
            </a:r>
          </a:p>
          <a:p>
            <a:pPr lvl="0">
              <a:buFont typeface="Wingdings" pitchFamily="2" charset="2"/>
              <a:buChar char="Ø"/>
            </a:pPr>
            <a:r>
              <a:rPr lang="fr-FR" sz="3200" dirty="0">
                <a:solidFill>
                  <a:srgbClr val="FF0000"/>
                </a:solidFill>
              </a:rPr>
              <a:t>Pouls filant</a:t>
            </a:r>
          </a:p>
          <a:p>
            <a:pPr lvl="0">
              <a:buFont typeface="Wingdings" pitchFamily="2" charset="2"/>
              <a:buChar char="Ø"/>
            </a:pPr>
            <a:r>
              <a:rPr lang="fr-FR" sz="3200" dirty="0">
                <a:solidFill>
                  <a:srgbClr val="FF0000"/>
                </a:solidFill>
              </a:rPr>
              <a:t>Troubles de la conscience</a:t>
            </a:r>
          </a:p>
          <a:p>
            <a:pPr lvl="0">
              <a:buFont typeface="Wingdings" pitchFamily="2" charset="2"/>
              <a:buChar char="Ø"/>
            </a:pPr>
            <a:r>
              <a:rPr lang="fr-FR" sz="3200" dirty="0">
                <a:solidFill>
                  <a:srgbClr val="FF0000"/>
                </a:solidFill>
              </a:rPr>
              <a:t>Angoisse, pâleur, suées</a:t>
            </a:r>
          </a:p>
          <a:p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6253D5-634B-6696-6EF8-DF8AF4DF9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0D-58C1-F54F-9F56-EBA939B8C6A6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D7BBDB6-8B1E-8D14-7F1A-F97BEBB1B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3D85E89-5C3D-A112-687E-C78C22916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9475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1619672" y="2348880"/>
            <a:ext cx="5400600" cy="1449387"/>
          </a:xfrm>
        </p:spPr>
        <p:txBody>
          <a:bodyPr>
            <a:normAutofit/>
          </a:bodyPr>
          <a:lstStyle/>
          <a:p>
            <a:r>
              <a:rPr lang="fr-FR" sz="4000" b="1" dirty="0"/>
              <a:t>Les antibiotiques (ATB)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6F281D-A1E6-4F10-9ABB-2AA4DF96F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50032"/>
            <a:ext cx="828675" cy="723900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2860688-DDD7-52B9-76B9-15F8F9FB5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AFE8-4265-754C-AB89-C53852B77AE4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12962A1-A493-5803-FF54-D6A708F5D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C2238F0-66B4-A2A1-F76C-07E8B6C16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0173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FR" sz="4000" dirty="0"/>
            </a:br>
            <a:r>
              <a:rPr lang="fr-FR" sz="4000" dirty="0"/>
              <a:t>Les antibiotiques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60" y="1845734"/>
            <a:ext cx="7997512" cy="40233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3200" dirty="0">
                <a:solidFill>
                  <a:srgbClr val="FF0000"/>
                </a:solidFill>
              </a:rPr>
              <a:t>Un antibiotique traite ou prévient l’infection.</a:t>
            </a:r>
          </a:p>
          <a:p>
            <a:pPr marL="0" indent="0">
              <a:buNone/>
            </a:pPr>
            <a:endParaRPr lang="fr-FR" sz="3200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sz="3200" dirty="0"/>
              <a:t>En curatif : disparition ou régression des signes infectieux et confirmation de l’absence de germes dans les prélèvements bactériologiques.</a:t>
            </a:r>
          </a:p>
          <a:p>
            <a:pPr marL="109728" indent="0">
              <a:buNone/>
            </a:pPr>
            <a:endParaRPr lang="fr-FR" sz="2900" dirty="0"/>
          </a:p>
          <a:p>
            <a:pPr marL="0" indent="0">
              <a:buNone/>
            </a:pPr>
            <a:endParaRPr lang="fr-FR" dirty="0"/>
          </a:p>
          <a:p>
            <a:pPr marL="393192" lvl="1" indent="0">
              <a:buNone/>
            </a:pPr>
            <a:endParaRPr lang="fr-FR" dirty="0"/>
          </a:p>
          <a:p>
            <a:pPr marL="292608" lvl="1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27F3B22-40BD-21B7-328B-6C866DFD6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5828-A55E-B841-8D57-9996F6D68052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B54FEA3-747F-DA07-4B4B-4A4FF499E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F77724D-3DB0-32F2-57F6-EB39AEB0D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712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FR" sz="4000" dirty="0"/>
            </a:br>
            <a:r>
              <a:rPr lang="fr-FR" sz="4000" dirty="0"/>
              <a:t>Les antibiotiques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59" y="1628800"/>
            <a:ext cx="7543801" cy="4680520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endParaRPr lang="fr-FR" sz="3000" dirty="0"/>
          </a:p>
          <a:p>
            <a:r>
              <a:rPr lang="fr-FR" sz="3000" u="sng" dirty="0"/>
              <a:t>Différentes familles: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000" dirty="0" err="1"/>
              <a:t>Bêta-lactamines</a:t>
            </a:r>
            <a:r>
              <a:rPr lang="fr-FR" sz="3000" dirty="0"/>
              <a:t> (pénicilline) = amoxicilline, </a:t>
            </a:r>
            <a:r>
              <a:rPr lang="fr-FR" sz="3000" dirty="0" err="1"/>
              <a:t>clamoxyl</a:t>
            </a:r>
            <a:r>
              <a:rPr lang="fr-FR" sz="3000" dirty="0"/>
              <a:t>® ,…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000" dirty="0"/>
              <a:t>Aminosides (streptomycine®) = </a:t>
            </a:r>
            <a:r>
              <a:rPr lang="fr-FR" sz="3000" dirty="0" err="1"/>
              <a:t>Nebcine</a:t>
            </a:r>
            <a:r>
              <a:rPr lang="fr-FR" sz="3000" dirty="0"/>
              <a:t>® ,…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000" dirty="0"/>
              <a:t>Macrolides = </a:t>
            </a:r>
            <a:r>
              <a:rPr lang="fr-FR" sz="3000" dirty="0" err="1"/>
              <a:t>Rovamycine</a:t>
            </a:r>
            <a:r>
              <a:rPr lang="fr-FR" sz="3000" dirty="0"/>
              <a:t>®, Spiramycine®,…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000" dirty="0"/>
              <a:t>Cyclines = </a:t>
            </a:r>
            <a:r>
              <a:rPr lang="fr-FR" sz="3000" dirty="0" err="1"/>
              <a:t>Mynocycline</a:t>
            </a:r>
            <a:r>
              <a:rPr lang="fr-FR" sz="3000" dirty="0"/>
              <a:t>®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000" dirty="0"/>
              <a:t>Quinolones = </a:t>
            </a:r>
            <a:r>
              <a:rPr lang="fr-FR" sz="3000" dirty="0" err="1"/>
              <a:t>Ciflox</a:t>
            </a:r>
            <a:r>
              <a:rPr lang="fr-FR" sz="3000" dirty="0"/>
              <a:t>®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3000" dirty="0" err="1"/>
              <a:t>Fosfomycines</a:t>
            </a:r>
            <a:endParaRPr lang="fr-FR" sz="3000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sz="3000" dirty="0"/>
              <a:t>…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  <a:p>
            <a:pPr marL="393192" lvl="1" indent="0">
              <a:buNone/>
            </a:pPr>
            <a:endParaRPr lang="fr-FR" dirty="0"/>
          </a:p>
          <a:p>
            <a:pPr marL="292608" lvl="1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8218302-FDF8-F9E1-F742-FDF60C86B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E0EA1-FCF3-E34B-9191-2ACFE9CB44C9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A2BECB7-B8B1-576D-1EDF-9F39067B4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7805D61-AC81-D827-6E14-0B9492A8A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9803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FR" dirty="0"/>
            </a:br>
            <a:r>
              <a:rPr lang="fr-FR" sz="4000" dirty="0"/>
              <a:t>Les antibiotiques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59" y="1628800"/>
            <a:ext cx="7543801" cy="3816424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fr-FR" sz="2900" dirty="0"/>
          </a:p>
          <a:p>
            <a:r>
              <a:rPr lang="fr-FR" sz="2800" dirty="0"/>
              <a:t>Avant d’administrer un traitement antibiotique, il faut prendre quelques précautions :</a:t>
            </a:r>
          </a:p>
          <a:p>
            <a:r>
              <a:rPr lang="fr-FR" sz="2800" dirty="0"/>
              <a:t>- Les prélèvements bactériologiques sont à réaliser en amont de l’introduction de l’ATB</a:t>
            </a:r>
          </a:p>
          <a:p>
            <a:r>
              <a:rPr lang="fr-FR" sz="2800" dirty="0"/>
              <a:t>- L’absence d’antécédents d’allergie à l’antibiotique (beaucoup de patients allergiques à la pénicilline)</a:t>
            </a:r>
          </a:p>
          <a:p>
            <a:r>
              <a:rPr lang="fr-FR" sz="2800" dirty="0"/>
              <a:t>- La vérification de la prescription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  <a:p>
            <a:pPr marL="393192" lvl="1" indent="0">
              <a:buNone/>
            </a:pPr>
            <a:endParaRPr lang="fr-FR" dirty="0"/>
          </a:p>
          <a:p>
            <a:pPr marL="292608" lvl="1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D3FFF1A-ABF9-98B0-637D-6C53D9F6F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9EE8-1919-F34E-8D83-CCEB37A69608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E87F38F-7438-EEC6-2FAC-45EA10123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0F09414-DB0A-EF4B-6B60-F584FFAB9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616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FR" sz="4000" dirty="0"/>
            </a:br>
            <a:r>
              <a:rPr lang="fr-FR" sz="4000" dirty="0"/>
              <a:t>Les antibiotiques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59" y="1628800"/>
            <a:ext cx="7543801" cy="3816424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fr-FR" sz="2800" dirty="0"/>
          </a:p>
          <a:p>
            <a:r>
              <a:rPr lang="fr-FR" sz="2800" u="sng" dirty="0"/>
              <a:t>Surveillance générale des antibiotiques</a:t>
            </a:r>
            <a:r>
              <a:rPr lang="fr-FR" sz="28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 Surveillance de la température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 Surveillance de l’état général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 Surveillance biologique =&gt;globules blancs élevés ainsi que la CRP (Protéine-C réactive)</a:t>
            </a:r>
          </a:p>
          <a:p>
            <a:pPr marL="0" indent="0">
              <a:buNone/>
            </a:pPr>
            <a:endParaRPr lang="fr-FR" dirty="0"/>
          </a:p>
          <a:p>
            <a:pPr marL="393192" lvl="1" indent="0">
              <a:buNone/>
            </a:pPr>
            <a:endParaRPr lang="fr-FR" dirty="0"/>
          </a:p>
          <a:p>
            <a:pPr marL="292608" lvl="1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8FF3818-E853-04C8-A609-39864BC5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A7EB5-D8C2-4F44-BFCF-E50FA743E246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A2FBC7B-559A-2F49-B34D-150A2053A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FE12114-560F-0C84-5A95-DBEECBB83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65758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FR" sz="4000" dirty="0"/>
            </a:br>
            <a:r>
              <a:rPr lang="fr-FR" sz="4000" dirty="0"/>
              <a:t>Les antibiotiques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59" y="1628800"/>
            <a:ext cx="7781489" cy="4320480"/>
          </a:xfrm>
        </p:spPr>
        <p:txBody>
          <a:bodyPr>
            <a:normAutofit/>
          </a:bodyPr>
          <a:lstStyle/>
          <a:p>
            <a:pPr marL="292608" lvl="1" indent="0">
              <a:buNone/>
            </a:pPr>
            <a:endParaRPr lang="fr-FR" dirty="0"/>
          </a:p>
          <a:p>
            <a:pPr marL="635508" lvl="1" indent="-342900">
              <a:buFont typeface="Wingdings" pitchFamily="2" charset="2"/>
              <a:buChar char="Ø"/>
            </a:pPr>
            <a:r>
              <a:rPr lang="fr-FR" sz="2400" u="sng" dirty="0"/>
              <a:t>Effets secondaires des antibiotiques </a:t>
            </a:r>
            <a:r>
              <a:rPr lang="fr-FR" sz="2400" dirty="0"/>
              <a:t>: varient en fonction des familles</a:t>
            </a:r>
          </a:p>
          <a:p>
            <a:pPr marL="292608" lvl="1" indent="0">
              <a:buNone/>
            </a:pPr>
            <a:endParaRPr lang="fr-FR" sz="2400" dirty="0"/>
          </a:p>
          <a:p>
            <a:pPr marL="578358" lvl="1" indent="-285750">
              <a:buFont typeface="Arial" panose="020B0604020202020204" pitchFamily="34" charset="0"/>
              <a:buChar char="•"/>
            </a:pPr>
            <a:r>
              <a:rPr lang="fr-FR" sz="2400" dirty="0"/>
              <a:t>Réaction allergique (démangeaisons, urticaire, œdème de </a:t>
            </a:r>
            <a:r>
              <a:rPr lang="fr-FR" sz="2400" dirty="0" err="1"/>
              <a:t>quincke</a:t>
            </a:r>
            <a:r>
              <a:rPr lang="fr-FR" sz="2400" dirty="0"/>
              <a:t>, …)</a:t>
            </a:r>
          </a:p>
          <a:p>
            <a:pPr marL="578358" lvl="1" indent="-285750">
              <a:buFont typeface="Arial" panose="020B0604020202020204" pitchFamily="34" charset="0"/>
              <a:buChar char="•"/>
            </a:pPr>
            <a:r>
              <a:rPr lang="fr-FR" sz="2400" dirty="0"/>
              <a:t>Troubles digestifs: nausées, vomissements, diarrhées, ballonnements, …</a:t>
            </a:r>
          </a:p>
          <a:p>
            <a:pPr marL="578358" lvl="1" indent="-285750">
              <a:buFont typeface="Arial" panose="020B0604020202020204" pitchFamily="34" charset="0"/>
              <a:buChar char="•"/>
            </a:pPr>
            <a:r>
              <a:rPr lang="fr-FR" sz="2400" dirty="0"/>
              <a:t>Candidose buccale ou vaginale</a:t>
            </a:r>
          </a:p>
          <a:p>
            <a:pPr marL="578358" lvl="1" indent="-285750">
              <a:buFont typeface="Arial" panose="020B0604020202020204" pitchFamily="34" charset="0"/>
              <a:buChar char="•"/>
            </a:pPr>
            <a:r>
              <a:rPr lang="fr-FR" sz="2400" dirty="0"/>
              <a:t>Réactions de photosensibilisation (cyclines et quinolone)</a:t>
            </a:r>
          </a:p>
          <a:p>
            <a:pPr marL="578358" lvl="1" indent="-285750">
              <a:buFont typeface="Arial" panose="020B0604020202020204" pitchFamily="34" charset="0"/>
              <a:buChar char="•"/>
            </a:pPr>
            <a:r>
              <a:rPr lang="fr-FR" sz="2400" dirty="0"/>
              <a:t>Néphrotoxicité et hépatotoxicité </a:t>
            </a:r>
          </a:p>
          <a:p>
            <a:pPr marL="578358" lvl="1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3ECC5FE-B4FB-6F64-AF8F-1E3E4139D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B8D6B-D4E9-7F47-A9D6-FEBD0522CFC2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6EDB6BE-67E7-51C1-DF93-88D3E3653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C611589-3B33-2E9F-BDD5-9A84593D7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9225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FR" dirty="0"/>
            </a:br>
            <a:r>
              <a:rPr lang="fr-FR" dirty="0"/>
              <a:t>Les antibiotiques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59" y="1628800"/>
            <a:ext cx="7781489" cy="3816424"/>
          </a:xfrm>
        </p:spPr>
        <p:txBody>
          <a:bodyPr>
            <a:normAutofit/>
          </a:bodyPr>
          <a:lstStyle/>
          <a:p>
            <a:pPr marL="292608" lvl="1" indent="0">
              <a:buNone/>
            </a:pPr>
            <a:endParaRPr lang="fr-FR" sz="3200" dirty="0"/>
          </a:p>
          <a:p>
            <a:pPr marL="292608" lvl="1" indent="0">
              <a:buNone/>
            </a:pPr>
            <a:r>
              <a:rPr lang="fr-FR" sz="3200" u="sng" dirty="0"/>
              <a:t>Conseils au patient:</a:t>
            </a:r>
          </a:p>
          <a:p>
            <a:pPr marL="292608" lvl="1" indent="0">
              <a:buNone/>
            </a:pPr>
            <a:r>
              <a:rPr lang="fr-FR" sz="3200" dirty="0"/>
              <a:t>Respecter:</a:t>
            </a:r>
          </a:p>
          <a:p>
            <a:pPr marL="578358" lvl="1" indent="-285750">
              <a:buFont typeface="Arial" panose="020B0604020202020204" pitchFamily="34" charset="0"/>
              <a:buChar char="•"/>
            </a:pPr>
            <a:r>
              <a:rPr lang="fr-FR" sz="3200" dirty="0"/>
              <a:t>la durée du traitement</a:t>
            </a:r>
          </a:p>
          <a:p>
            <a:pPr marL="578358" lvl="1" indent="-285750">
              <a:buFont typeface="Arial" panose="020B0604020202020204" pitchFamily="34" charset="0"/>
              <a:buChar char="•"/>
            </a:pPr>
            <a:r>
              <a:rPr lang="fr-FR" sz="3200" dirty="0"/>
              <a:t>les doses</a:t>
            </a:r>
          </a:p>
          <a:p>
            <a:pPr marL="578358" lvl="1" indent="-285750">
              <a:buFont typeface="Arial" panose="020B0604020202020204" pitchFamily="34" charset="0"/>
              <a:buChar char="•"/>
            </a:pPr>
            <a:r>
              <a:rPr lang="fr-FR" sz="3200" dirty="0"/>
              <a:t>les horaires et les modalités de prise</a:t>
            </a:r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F5C09DE-8D80-6262-00C1-ACFC9D91B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A6EC-86DE-4342-B852-43D6635B384E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8E584BF-224A-D555-53B7-283A6DFFF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31D34DE-1171-AE8D-C668-0A7BED6FC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2940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FR" dirty="0"/>
            </a:br>
            <a:r>
              <a:rPr lang="fr-FR" dirty="0"/>
              <a:t>Les antibiotiques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59" y="1628800"/>
            <a:ext cx="7781489" cy="4680520"/>
          </a:xfrm>
        </p:spPr>
        <p:txBody>
          <a:bodyPr>
            <a:normAutofit/>
          </a:bodyPr>
          <a:lstStyle/>
          <a:p>
            <a:pPr marL="292608" lvl="1" indent="0">
              <a:buNone/>
            </a:pPr>
            <a:endParaRPr lang="fr-FR" dirty="0"/>
          </a:p>
          <a:p>
            <a:pPr marL="292608" lvl="1" indent="0">
              <a:buNone/>
            </a:pPr>
            <a:r>
              <a:rPr lang="fr-FR" sz="2800" u="sng" dirty="0"/>
              <a:t>Conseils au patient:</a:t>
            </a:r>
          </a:p>
          <a:p>
            <a:pPr>
              <a:buFontTx/>
              <a:buChar char="-"/>
            </a:pPr>
            <a:r>
              <a:rPr lang="fr-FR" sz="2800" dirty="0"/>
              <a:t>une mauvaise observance des prescriptions par le malade peut favoriser l’apparition de souches résistantes.</a:t>
            </a:r>
          </a:p>
          <a:p>
            <a:pPr>
              <a:buFontTx/>
              <a:buChar char="-"/>
            </a:pPr>
            <a:r>
              <a:rPr lang="fr-FR" sz="2800" dirty="0"/>
              <a:t>prévenir le médecin en cas d’effets secondaires.</a:t>
            </a:r>
          </a:p>
          <a:p>
            <a:pPr>
              <a:buFontTx/>
              <a:buChar char="-"/>
            </a:pPr>
            <a:r>
              <a:rPr lang="fr-FR" sz="2800" dirty="0"/>
              <a:t>ne pas interrompre son traitement même si les signes d’infection ont disparu. </a:t>
            </a:r>
          </a:p>
          <a:p>
            <a:pPr>
              <a:buFontTx/>
              <a:buChar char="-"/>
            </a:pPr>
            <a:r>
              <a:rPr lang="fr-FR" sz="2800" dirty="0"/>
              <a:t>ne pas utiliser d’antibiotiques provenant des prescriptions précédentes sans avis médical.</a:t>
            </a:r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BA98B14-73FC-9D89-B847-23A6D1F29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4B4E9-C69D-7B4E-BD5B-D982DC0220F2}" type="datetime1">
              <a:rPr lang="fr-FR" smtClean="0"/>
              <a:t>01/12/2025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133400-0077-1918-EC1A-AC638E002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A5B5A4C-1A56-7593-7359-FEA7CBACA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4238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001BE5-A6CC-4D45-8668-3E8053FF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60648"/>
            <a:ext cx="7543800" cy="1450757"/>
          </a:xfrm>
        </p:spPr>
        <p:txBody>
          <a:bodyPr>
            <a:normAutofit/>
          </a:bodyPr>
          <a:lstStyle/>
          <a:p>
            <a:r>
              <a:rPr lang="fr-FR" sz="4000" dirty="0"/>
              <a:t>Bibliographie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1E5D801-A633-49A2-B8B0-F21E4F700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5225" y="476672"/>
            <a:ext cx="828675" cy="7239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93679F-7371-48B9-8C76-488216A92061}"/>
              </a:ext>
            </a:extLst>
          </p:cNvPr>
          <p:cNvSpPr/>
          <p:nvPr/>
        </p:nvSpPr>
        <p:spPr>
          <a:xfrm>
            <a:off x="2290285" y="3244334"/>
            <a:ext cx="4563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3"/>
              </a:rPr>
              <a:t>VIDAL, Éclairer vos décisions médicales - VIDAL</a:t>
            </a:r>
            <a:endParaRPr lang="fr-FR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9F1C0278-8B85-09DA-DB4B-5D25AA409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5F2C3-043A-2642-87D4-F75CCDCAB1E0}" type="datetime1">
              <a:rPr lang="fr-FR" smtClean="0"/>
              <a:t>01/12/2025</a:t>
            </a:fld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6C9E1323-4A07-4E0C-41EC-6F653F415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FGM-DECEMBRE-2025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E2810516-D415-32C0-0D80-FF41464B4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D53E-52D9-48EA-9F89-401C81745333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415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Personnalisé 8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2E4F96"/>
      </a:accent1>
      <a:accent2>
        <a:srgbClr val="EEBB44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57DFDBB1-DBEC-429C-A1B1-73EC87A5F97E}" vid="{1E712DE7-9270-444F-A97D-5EA98172F48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Thème1</Template>
  <TotalTime>1372</TotalTime>
  <Words>1621</Words>
  <Application>Microsoft Macintosh PowerPoint</Application>
  <PresentationFormat>Affichage à l'écran (4:3)</PresentationFormat>
  <Paragraphs>442</Paragraphs>
  <Slides>45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50" baseType="lpstr">
      <vt:lpstr>Arial</vt:lpstr>
      <vt:lpstr>Calibri</vt:lpstr>
      <vt:lpstr>Calibri Light</vt:lpstr>
      <vt:lpstr>Wingdings</vt:lpstr>
      <vt:lpstr>Thème1</vt:lpstr>
      <vt:lpstr>Les classes de médicaments et la surveillance</vt:lpstr>
      <vt:lpstr>   Lors de l’administration</vt:lpstr>
      <vt:lpstr>    Constater l’efficacité du traitement</vt:lpstr>
      <vt:lpstr>Mise en place de la surveillance</vt:lpstr>
      <vt:lpstr>Dépister les effets secondaires</vt:lpstr>
      <vt:lpstr>Les antalgiques </vt:lpstr>
      <vt:lpstr>Les antalgiques</vt:lpstr>
      <vt:lpstr>Echelles et douleur</vt:lpstr>
      <vt:lpstr>Les antalgiques</vt:lpstr>
      <vt:lpstr>Palier 1 : Le paracétamol</vt:lpstr>
      <vt:lpstr>Palier 1: L’aspirine ou acétylsalicylique</vt:lpstr>
      <vt:lpstr>Palier 2 :Codéine + paracétamol</vt:lpstr>
      <vt:lpstr>Palier 2 :Tramadol</vt:lpstr>
      <vt:lpstr>Palier 3 : Les morphiniques</vt:lpstr>
      <vt:lpstr>Les antalgiques</vt:lpstr>
      <vt:lpstr>Les anti-inflammatoires</vt:lpstr>
      <vt:lpstr>Les anti-inflammatoires</vt:lpstr>
      <vt:lpstr> Les corticoïdes</vt:lpstr>
      <vt:lpstr> Les corticoïdes</vt:lpstr>
      <vt:lpstr>Les corticoïdes</vt:lpstr>
      <vt:lpstr>Les anti-inflammatoires non stéroïdiens</vt:lpstr>
      <vt:lpstr>Les anti-inflammatoires non stéroïdiens</vt:lpstr>
      <vt:lpstr>Les diurétiques</vt:lpstr>
      <vt:lpstr>Les diurétiques</vt:lpstr>
      <vt:lpstr>Les diurétiques</vt:lpstr>
      <vt:lpstr>Les diurétiques</vt:lpstr>
      <vt:lpstr>Les diurétiques</vt:lpstr>
      <vt:lpstr>Les anticoagulants</vt:lpstr>
      <vt:lpstr>Les anticoagulants</vt:lpstr>
      <vt:lpstr>Les anticoagulants</vt:lpstr>
      <vt:lpstr>Les anticoagulants</vt:lpstr>
      <vt:lpstr>Les anticoagulants</vt:lpstr>
      <vt:lpstr>Les anticoagulants</vt:lpstr>
      <vt:lpstr>Les  anticoagulants</vt:lpstr>
      <vt:lpstr>Les anticoagulants</vt:lpstr>
      <vt:lpstr>Les anticoagulants</vt:lpstr>
      <vt:lpstr>Les antibiotiques (ATB)</vt:lpstr>
      <vt:lpstr> Les antibiotiques</vt:lpstr>
      <vt:lpstr> Les antibiotiques</vt:lpstr>
      <vt:lpstr> Les antibiotiques</vt:lpstr>
      <vt:lpstr> Les antibiotiques</vt:lpstr>
      <vt:lpstr> Les antibiotiques</vt:lpstr>
      <vt:lpstr> Les antibiotiques</vt:lpstr>
      <vt:lpstr> Les antibiotiques</vt:lpstr>
      <vt:lpstr>Bibliographie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Enseignant IFSI</dc:creator>
  <cp:lastModifiedBy>Emma GARRIEN</cp:lastModifiedBy>
  <cp:revision>311</cp:revision>
  <dcterms:created xsi:type="dcterms:W3CDTF">2016-03-10T07:42:16Z</dcterms:created>
  <dcterms:modified xsi:type="dcterms:W3CDTF">2025-12-01T18:14:48Z</dcterms:modified>
</cp:coreProperties>
</file>