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83" r:id="rId2"/>
    <p:sldId id="306" r:id="rId3"/>
    <p:sldId id="257" r:id="rId4"/>
    <p:sldId id="262" r:id="rId5"/>
    <p:sldId id="258" r:id="rId6"/>
    <p:sldId id="259" r:id="rId7"/>
    <p:sldId id="260" r:id="rId8"/>
    <p:sldId id="261" r:id="rId9"/>
    <p:sldId id="264" r:id="rId10"/>
    <p:sldId id="265" r:id="rId11"/>
    <p:sldId id="266" r:id="rId12"/>
    <p:sldId id="267" r:id="rId13"/>
    <p:sldId id="269" r:id="rId14"/>
    <p:sldId id="268" r:id="rId15"/>
    <p:sldId id="270" r:id="rId16"/>
    <p:sldId id="271" r:id="rId17"/>
    <p:sldId id="272" r:id="rId18"/>
    <p:sldId id="282" r:id="rId19"/>
    <p:sldId id="274" r:id="rId20"/>
    <p:sldId id="275" r:id="rId21"/>
    <p:sldId id="278" r:id="rId22"/>
    <p:sldId id="277" r:id="rId23"/>
    <p:sldId id="279" r:id="rId24"/>
    <p:sldId id="280" r:id="rId25"/>
    <p:sldId id="281" r:id="rId26"/>
    <p:sldId id="305"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p:cViewPr varScale="1">
        <p:scale>
          <a:sx n="115" d="100"/>
          <a:sy n="115" d="100"/>
        </p:scale>
        <p:origin x="147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2DE18DC-8164-422C-9C7A-8229986E8747}"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6793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EFFFC29-A7A2-49E6-AD74-34056891FA4E}"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pic>
        <p:nvPicPr>
          <p:cNvPr id="7" name="Image 6" descr=" ">
            <a:extLst>
              <a:ext uri="{FF2B5EF4-FFF2-40B4-BE49-F238E27FC236}">
                <a16:creationId xmlns:a16="http://schemas.microsoft.com/office/drawing/2014/main" id="{E251DD04-3C1C-47B4-8DF3-2249ACC0FC2E}"/>
              </a:ext>
            </a:extLst>
          </p:cNvPr>
          <p:cNvPicPr/>
          <p:nvPr/>
        </p:nvPicPr>
        <p:blipFill rotWithShape="1">
          <a:blip r:embed="rId2">
            <a:extLst>
              <a:ext uri="{28A0092B-C50C-407E-A947-70E740481C1C}">
                <a14:useLocalDpi xmlns:a14="http://schemas.microsoft.com/office/drawing/2010/main" val="0"/>
              </a:ext>
            </a:extLst>
          </a:blip>
          <a:srcRect b="43104"/>
          <a:stretch/>
        </p:blipFill>
        <p:spPr bwMode="auto">
          <a:xfrm>
            <a:off x="7553217" y="626393"/>
            <a:ext cx="521494" cy="6286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97645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D91487EB-0FBC-4D2B-B759-0922E1557F35}"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815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3560EFC-865D-4831-BD4A-007C84A92DE6}" type="datetime1">
              <a:rPr lang="en-US" smtClean="0"/>
              <a:t>11/18/2025</a:t>
            </a:fld>
            <a:endParaRPr lang="en-US" dirty="0"/>
          </a:p>
        </p:txBody>
      </p:sp>
      <p:sp>
        <p:nvSpPr>
          <p:cNvPr id="6" name="Footer Placeholder 5"/>
          <p:cNvSpPr>
            <a:spLocks noGrp="1"/>
          </p:cNvSpPr>
          <p:nvPr>
            <p:ph type="ftr" sz="quarter" idx="11"/>
          </p:nvPr>
        </p:nvSpPr>
        <p:spPr/>
        <p:txBody>
          <a:bodyPr/>
          <a:lstStyle/>
          <a:p>
            <a:r>
              <a:rPr lang="en-US"/>
              <a:t>NOM CSF - DATE</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612028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DEA12DA-28EF-4950-8E5D-CA7AC9049276}" type="datetime1">
              <a:rPr lang="en-US" smtClean="0"/>
              <a:t>11/18/2025</a:t>
            </a:fld>
            <a:endParaRPr lang="en-US" dirty="0"/>
          </a:p>
        </p:txBody>
      </p:sp>
      <p:sp>
        <p:nvSpPr>
          <p:cNvPr id="8" name="Footer Placeholder 7"/>
          <p:cNvSpPr>
            <a:spLocks noGrp="1"/>
          </p:cNvSpPr>
          <p:nvPr>
            <p:ph type="ftr" sz="quarter" idx="11"/>
          </p:nvPr>
        </p:nvSpPr>
        <p:spPr/>
        <p:txBody>
          <a:body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481323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FE5A9FC-8E4A-4FEC-8194-367EFADD2051}" type="datetime1">
              <a:rPr lang="en-US" smtClean="0"/>
              <a:t>11/18/2025</a:t>
            </a:fld>
            <a:endParaRPr lang="en-US" dirty="0"/>
          </a:p>
        </p:txBody>
      </p:sp>
      <p:sp>
        <p:nvSpPr>
          <p:cNvPr id="4" name="Footer Placeholder 3"/>
          <p:cNvSpPr>
            <a:spLocks noGrp="1"/>
          </p:cNvSpPr>
          <p:nvPr>
            <p:ph type="ftr" sz="quarter" idx="11"/>
          </p:nvPr>
        </p:nvSpPr>
        <p:spPr/>
        <p:txBody>
          <a:bodyPr/>
          <a:lstStyle/>
          <a:p>
            <a:r>
              <a:rPr lang="en-US"/>
              <a:t>NOM CSF - DATE</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368695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1ADB350-4713-4D56-8414-F6E59817F569}" type="datetime1">
              <a:rPr lang="en-US" smtClean="0"/>
              <a:t>11/18/2025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744313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BC395526-6DFC-4B98-A6A1-AF56C344B965}" type="datetime1">
              <a:rPr lang="en-US" smtClean="0"/>
              <a:t>11/18/2025</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NOM CSF - DATE</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474763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p:txBody>
          <a:bodyPr/>
          <a:lstStyle/>
          <a:p>
            <a:fld id="{1D77B770-3616-4EC9-8590-182A0433D40F}" type="datetime1">
              <a:rPr lang="en-US" smtClean="0"/>
              <a:t>11/18/2025</a:t>
            </a:fld>
            <a:endParaRPr lang="en-US" dirty="0"/>
          </a:p>
        </p:txBody>
      </p:sp>
      <p:sp>
        <p:nvSpPr>
          <p:cNvPr id="6" name="Footer Placeholder 5"/>
          <p:cNvSpPr>
            <a:spLocks noGrp="1"/>
          </p:cNvSpPr>
          <p:nvPr>
            <p:ph type="ftr" sz="quarter" idx="11"/>
          </p:nvPr>
        </p:nvSpPr>
        <p:spPr/>
        <p:txBody>
          <a:bodyPr/>
          <a:lstStyle/>
          <a:p>
            <a:r>
              <a:rPr lang="en-US"/>
              <a:t>NOM CSF - DATE</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2318694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8BE9FB8-A573-41FC-8F17-618D547F4F1F}"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4059660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991FABB-B96C-4E90-8818-E10D7A876999}"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4139275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129A40F0-71C3-4FA8-BAB2-E19D2819A56F}" type="datetime1">
              <a:rPr lang="en-US" smtClean="0"/>
              <a:t>11/18/2025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NOM CSF - DATE</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2580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a:xfrm>
            <a:off x="822960" y="1772816"/>
            <a:ext cx="7543800" cy="2552296"/>
          </a:xfrm>
        </p:spPr>
        <p:txBody>
          <a:bodyPr>
            <a:normAutofit/>
          </a:bodyPr>
          <a:lstStyle/>
          <a:p>
            <a:r>
              <a:rPr lang="fr-FR" sz="3600" b="1" dirty="0"/>
              <a:t>La surveillance digestive, rôles de l’aide-soignant: </a:t>
            </a:r>
            <a:br>
              <a:rPr lang="fr-FR" sz="3600" dirty="0"/>
            </a:br>
            <a:r>
              <a:rPr lang="fr-FR" sz="3600" dirty="0"/>
              <a:t>Les atteintes de la bouche</a:t>
            </a:r>
            <a:br>
              <a:rPr lang="fr-FR" sz="3600" dirty="0"/>
            </a:br>
            <a:r>
              <a:rPr lang="fr-FR" sz="3600" dirty="0"/>
              <a:t>Les douleurs digestives</a:t>
            </a:r>
            <a:br>
              <a:rPr lang="fr-FR" sz="3600" dirty="0"/>
            </a:br>
            <a:r>
              <a:rPr lang="fr-FR" sz="3600" dirty="0"/>
              <a:t>Les nausées et les vomissements</a:t>
            </a: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r>
              <a:rPr lang="fr-FR" dirty="0">
                <a:solidFill>
                  <a:schemeClr val="tx1"/>
                </a:solidFill>
              </a:rPr>
              <a:t>BLOC 2 module 4</a:t>
            </a:r>
          </a:p>
          <a:p>
            <a:endParaRPr lang="fr-FR" dirty="0">
              <a:solidFill>
                <a:schemeClr val="tx1"/>
              </a:solidFill>
            </a:endParaRP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pPr defTabSz="342900"/>
            <a:r>
              <a:rPr lang="en-US" dirty="0">
                <a:latin typeface="Calibri" panose="020F0502020204030204"/>
              </a:rPr>
              <a:t>FGM- </a:t>
            </a:r>
            <a:r>
              <a:rPr lang="en-US" dirty="0" err="1">
                <a:latin typeface="Calibri" panose="020F0502020204030204"/>
              </a:rPr>
              <a:t>Novembre</a:t>
            </a:r>
            <a:r>
              <a:rPr lang="en-US" dirty="0">
                <a:latin typeface="Calibri" panose="020F0502020204030204"/>
              </a:rPr>
              <a:t> 2025</a:t>
            </a:r>
          </a:p>
        </p:txBody>
      </p:sp>
      <p:pic>
        <p:nvPicPr>
          <p:cNvPr id="6" name="Image 5">
            <a:extLst>
              <a:ext uri="{FF2B5EF4-FFF2-40B4-BE49-F238E27FC236}">
                <a16:creationId xmlns:a16="http://schemas.microsoft.com/office/drawing/2014/main" id="{B5ADD290-5821-4B1A-948E-8F3F3998AFB0}"/>
              </a:ext>
            </a:extLst>
          </p:cNvPr>
          <p:cNvPicPr/>
          <p:nvPr/>
        </p:nvPicPr>
        <p:blipFill rotWithShape="1">
          <a:blip r:embed="rId2" cstate="print">
            <a:extLst>
              <a:ext uri="{28A0092B-C50C-407E-A947-70E740481C1C}">
                <a14:useLocalDpi xmlns:a14="http://schemas.microsoft.com/office/drawing/2010/main" val="0"/>
              </a:ext>
            </a:extLst>
          </a:blip>
          <a:srcRect l="22652" t="32330" r="37500" b="40525"/>
          <a:stretch/>
        </p:blipFill>
        <p:spPr bwMode="auto">
          <a:xfrm>
            <a:off x="401143" y="1059627"/>
            <a:ext cx="2097128" cy="857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9BDF1-ED95-4A82-BAC5-EBA64241A4B7}"/>
              </a:ext>
            </a:extLst>
          </p:cNvPr>
          <p:cNvSpPr>
            <a:spLocks noGrp="1"/>
          </p:cNvSpPr>
          <p:nvPr>
            <p:ph type="title"/>
          </p:nvPr>
        </p:nvSpPr>
        <p:spPr/>
        <p:txBody>
          <a:bodyPr/>
          <a:lstStyle/>
          <a:p>
            <a:r>
              <a:rPr lang="fr-FR" dirty="0"/>
              <a:t>PLAN</a:t>
            </a:r>
          </a:p>
        </p:txBody>
      </p:sp>
      <p:sp>
        <p:nvSpPr>
          <p:cNvPr id="3" name="Espace réservé du contenu 2">
            <a:extLst>
              <a:ext uri="{FF2B5EF4-FFF2-40B4-BE49-F238E27FC236}">
                <a16:creationId xmlns:a16="http://schemas.microsoft.com/office/drawing/2014/main" id="{7D360E24-2EF8-456E-A2D6-D8E38AA333F2}"/>
              </a:ext>
            </a:extLst>
          </p:cNvPr>
          <p:cNvSpPr>
            <a:spLocks noGrp="1"/>
          </p:cNvSpPr>
          <p:nvPr>
            <p:ph idx="1"/>
          </p:nvPr>
        </p:nvSpPr>
        <p:spPr/>
        <p:txBody>
          <a:bodyPr/>
          <a:lstStyle/>
          <a:p>
            <a:r>
              <a:rPr lang="fr-FR" dirty="0"/>
              <a:t>A. Les atteintes de la bouche</a:t>
            </a:r>
          </a:p>
          <a:p>
            <a:pPr lvl="1"/>
            <a:r>
              <a:rPr lang="fr-FR" dirty="0"/>
              <a:t>a. Le muguet</a:t>
            </a:r>
          </a:p>
          <a:p>
            <a:pPr lvl="2"/>
            <a:r>
              <a:rPr lang="fr-FR" dirty="0"/>
              <a:t>Symptômes du muguet</a:t>
            </a:r>
          </a:p>
          <a:p>
            <a:pPr lvl="2"/>
            <a:r>
              <a:rPr lang="fr-FR" dirty="0"/>
              <a:t>Rôle AS</a:t>
            </a:r>
          </a:p>
          <a:p>
            <a:pPr lvl="1">
              <a:buSzPct val="100000"/>
            </a:pPr>
            <a:r>
              <a:rPr lang="fr-FR" dirty="0"/>
              <a:t>b. Les aphtes</a:t>
            </a:r>
          </a:p>
          <a:p>
            <a:pPr lvl="1">
              <a:buSzPct val="100000"/>
            </a:pPr>
            <a:r>
              <a:rPr lang="fr-FR" dirty="0"/>
              <a:t>c. L’état saburral</a:t>
            </a:r>
          </a:p>
          <a:p>
            <a:pPr lvl="1">
              <a:buSzPct val="100000"/>
            </a:pPr>
            <a:r>
              <a:rPr lang="fr-FR" dirty="0"/>
              <a:t>d. La langue rôtie </a:t>
            </a:r>
          </a:p>
          <a:p>
            <a:pPr marL="68580" lvl="1" indent="-68580">
              <a:spcBef>
                <a:spcPts val="900"/>
              </a:spcBef>
              <a:spcAft>
                <a:spcPts val="150"/>
              </a:spcAft>
              <a:buSzPct val="100000"/>
              <a:buFont typeface="Calibri" panose="020F0502020204030204" pitchFamily="34" charset="0"/>
              <a:buChar char=" "/>
            </a:pPr>
            <a:r>
              <a:rPr lang="fr-FR" sz="1500" dirty="0"/>
              <a:t>B. Les douleurs digestives</a:t>
            </a:r>
          </a:p>
          <a:p>
            <a:pPr marL="68580" lvl="1" indent="-68580">
              <a:spcBef>
                <a:spcPts val="900"/>
              </a:spcBef>
              <a:spcAft>
                <a:spcPts val="150"/>
              </a:spcAft>
              <a:buSzPct val="100000"/>
              <a:buFont typeface="Calibri" panose="020F0502020204030204" pitchFamily="34" charset="0"/>
              <a:buChar char=" "/>
            </a:pPr>
            <a:r>
              <a:rPr lang="fr-FR" sz="1500" dirty="0"/>
              <a:t>C. Nausées et vomissements</a:t>
            </a:r>
          </a:p>
          <a:p>
            <a:pPr lvl="1">
              <a:buSzPct val="100000"/>
            </a:pPr>
            <a:r>
              <a:rPr lang="fr-FR" dirty="0"/>
              <a:t>a. Les nausées</a:t>
            </a:r>
          </a:p>
          <a:p>
            <a:pPr lvl="1">
              <a:buSzPct val="100000"/>
            </a:pPr>
            <a:r>
              <a:rPr lang="fr-FR" dirty="0"/>
              <a:t>b. Les vomissements.</a:t>
            </a:r>
          </a:p>
          <a:p>
            <a:pPr lvl="1">
              <a:buSzPct val="100000"/>
            </a:pPr>
            <a:r>
              <a:rPr lang="fr-FR" dirty="0"/>
              <a:t>d. Les différentes sortes de vomissements</a:t>
            </a:r>
          </a:p>
          <a:p>
            <a:pPr lvl="1">
              <a:buSzPct val="100000"/>
            </a:pPr>
            <a:r>
              <a:rPr lang="fr-FR" dirty="0"/>
              <a:t>e. Conduite à tenir</a:t>
            </a:r>
          </a:p>
          <a:p>
            <a:pPr lvl="1">
              <a:buSzPct val="100000"/>
            </a:pPr>
            <a:r>
              <a:rPr lang="fr-FR" dirty="0"/>
              <a:t>f. Transmissions</a:t>
            </a:r>
          </a:p>
          <a:p>
            <a:pPr lvl="1">
              <a:buSzPct val="100000"/>
            </a:pPr>
            <a:endParaRPr lang="fr-FR" dirty="0"/>
          </a:p>
          <a:p>
            <a:pPr lvl="1">
              <a:buSzPct val="100000"/>
            </a:pPr>
            <a:endParaRPr lang="fr-FR" dirty="0"/>
          </a:p>
          <a:p>
            <a:pPr lvl="1"/>
            <a:endParaRPr lang="fr-FR" dirty="0"/>
          </a:p>
        </p:txBody>
      </p:sp>
    </p:spTree>
    <p:extLst>
      <p:ext uri="{BB962C8B-B14F-4D97-AF65-F5344CB8AC3E}">
        <p14:creationId xmlns:p14="http://schemas.microsoft.com/office/powerpoint/2010/main" val="3776528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899592" y="2492896"/>
            <a:ext cx="7543800" cy="2807402"/>
          </a:xfrm>
        </p:spPr>
        <p:txBody>
          <a:bodyPr>
            <a:normAutofit/>
          </a:bodyPr>
          <a:lstStyle/>
          <a:p>
            <a:r>
              <a:rPr lang="fr-FR" sz="2800" dirty="0"/>
              <a:t>Une bouche saine est rose , humide. </a:t>
            </a:r>
          </a:p>
          <a:p>
            <a:r>
              <a:rPr lang="fr-FR" sz="2800" dirty="0"/>
              <a:t>La langue est rose et l’haleine non chargée.</a:t>
            </a:r>
          </a:p>
          <a:p>
            <a:r>
              <a:rPr lang="fr-FR" sz="2800" dirty="0"/>
              <a:t>La sécrétion salivaire est bactéricide. </a:t>
            </a:r>
          </a:p>
          <a:p>
            <a:r>
              <a:rPr lang="fr-FR" sz="2800" dirty="0"/>
              <a:t>Elle diminue au cours de la maladie, d’où l’apparition possible d’infection locale.</a:t>
            </a:r>
          </a:p>
        </p:txBody>
      </p:sp>
    </p:spTree>
    <p:extLst>
      <p:ext uri="{BB962C8B-B14F-4D97-AF65-F5344CB8AC3E}">
        <p14:creationId xmlns:p14="http://schemas.microsoft.com/office/powerpoint/2010/main" val="2452928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457200" y="1916832"/>
            <a:ext cx="4618856" cy="4320480"/>
          </a:xfrm>
        </p:spPr>
        <p:txBody>
          <a:bodyPr>
            <a:normAutofit/>
          </a:bodyPr>
          <a:lstStyle/>
          <a:p>
            <a:r>
              <a:rPr lang="fr-FR" sz="2800" b="1" u="sng" dirty="0"/>
              <a:t>a. Le muguet.</a:t>
            </a:r>
          </a:p>
          <a:p>
            <a:pPr marL="0" indent="0">
              <a:buNone/>
            </a:pPr>
            <a:r>
              <a:rPr lang="fr-FR" sz="2400" dirty="0"/>
              <a:t>La </a:t>
            </a:r>
            <a:r>
              <a:rPr lang="fr-FR" sz="2400" b="1" dirty="0"/>
              <a:t>candidose</a:t>
            </a:r>
            <a:r>
              <a:rPr lang="fr-FR" sz="2400" dirty="0"/>
              <a:t> dans la bouche et sur la langue (appelée aussi </a:t>
            </a:r>
            <a:r>
              <a:rPr lang="fr-FR" sz="2400" b="1" i="1" dirty="0"/>
              <a:t>candidose buccale </a:t>
            </a:r>
            <a:r>
              <a:rPr lang="fr-FR" sz="2400" dirty="0"/>
              <a:t>ou </a:t>
            </a:r>
            <a:r>
              <a:rPr lang="fr-FR" sz="2400" b="1" i="1" dirty="0"/>
              <a:t>muguet</a:t>
            </a:r>
            <a:r>
              <a:rPr lang="fr-FR" sz="2400" dirty="0"/>
              <a:t>) est une maladie qui se caractérise par l’accumulation du champignon </a:t>
            </a:r>
            <a:r>
              <a:rPr lang="fr-FR" sz="2400" b="1" dirty="0"/>
              <a:t>Candida </a:t>
            </a:r>
            <a:r>
              <a:rPr lang="fr-FR" sz="2400" b="1" dirty="0" err="1"/>
              <a:t>albicans</a:t>
            </a:r>
            <a:r>
              <a:rPr lang="fr-FR" sz="2400" b="1" dirty="0"/>
              <a:t> </a:t>
            </a:r>
            <a:r>
              <a:rPr lang="fr-FR" sz="2400" dirty="0"/>
              <a:t>dans cette partie du corps.</a:t>
            </a:r>
          </a:p>
          <a:p>
            <a:endParaRPr lang="fr-FR" sz="2400" dirty="0"/>
          </a:p>
          <a:p>
            <a:pPr marL="0" indent="0">
              <a:buNone/>
            </a:pPr>
            <a:r>
              <a:rPr lang="fr-FR" sz="2400" dirty="0"/>
              <a:t>Il se présente sous forme de dépôt blanchâtre parsemé, se détachant +/- facilement.</a:t>
            </a:r>
          </a:p>
          <a:p>
            <a:pPr marL="0" indent="0">
              <a:buNone/>
            </a:pPr>
            <a:endParaRPr lang="fr-FR" dirty="0"/>
          </a:p>
          <a:p>
            <a:pPr marL="0" indent="0">
              <a:buNone/>
            </a:pP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7618" y="1916832"/>
            <a:ext cx="2916429" cy="1961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933056"/>
            <a:ext cx="2873895" cy="2358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9027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457200" y="1988840"/>
            <a:ext cx="4258816" cy="4248472"/>
          </a:xfrm>
        </p:spPr>
        <p:txBody>
          <a:bodyPr>
            <a:normAutofit/>
          </a:bodyPr>
          <a:lstStyle/>
          <a:p>
            <a:pPr marL="0" indent="0">
              <a:buNone/>
            </a:pPr>
            <a:r>
              <a:rPr lang="fr-FR" sz="2000" b="1" u="sng" dirty="0"/>
              <a:t>Symptômes du muguet:</a:t>
            </a:r>
          </a:p>
          <a:p>
            <a:r>
              <a:rPr lang="fr-FR" sz="2000" dirty="0"/>
              <a:t>Douleurs dans la bouche, </a:t>
            </a:r>
          </a:p>
          <a:p>
            <a:r>
              <a:rPr lang="fr-FR" sz="2000" dirty="0"/>
              <a:t>Langue blanche et taches qui ressemblent à de petits points à l’intérieur des joues, </a:t>
            </a:r>
          </a:p>
          <a:p>
            <a:r>
              <a:rPr lang="fr-FR" sz="2000" dirty="0"/>
              <a:t>Plaques blanches sur le palais, les gencives et les amygdales, </a:t>
            </a:r>
          </a:p>
          <a:p>
            <a:r>
              <a:rPr lang="fr-FR" sz="2000" dirty="0"/>
              <a:t>Perte ou altération du goût, </a:t>
            </a:r>
          </a:p>
          <a:p>
            <a:r>
              <a:rPr lang="fr-FR" sz="2000" dirty="0"/>
              <a:t>Sensation de coton dans la bouche,</a:t>
            </a:r>
          </a:p>
          <a:p>
            <a:r>
              <a:rPr lang="fr-FR" sz="2000" dirty="0">
                <a:solidFill>
                  <a:prstClr val="black"/>
                </a:solidFill>
              </a:rPr>
              <a:t>Peut tapisser l’œsophage, empêchant la déglutition normale (à cause de douleurs). </a:t>
            </a:r>
          </a:p>
          <a:p>
            <a:endParaRPr lang="fr-FR" dirty="0"/>
          </a:p>
          <a:p>
            <a:pPr marL="0" lvl="0" indent="0">
              <a:buNone/>
            </a:pP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9670" y="1844824"/>
            <a:ext cx="2808312" cy="1888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4086" y="3842973"/>
            <a:ext cx="2873896" cy="2358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4225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800100" y="2348880"/>
            <a:ext cx="7543800" cy="2951418"/>
          </a:xfrm>
        </p:spPr>
        <p:txBody>
          <a:bodyPr>
            <a:normAutofit lnSpcReduction="10000"/>
          </a:bodyPr>
          <a:lstStyle/>
          <a:p>
            <a:r>
              <a:rPr lang="fr-FR" sz="2000" b="1" u="sng" dirty="0"/>
              <a:t>Rôle AS</a:t>
            </a:r>
          </a:p>
          <a:p>
            <a:r>
              <a:rPr lang="fr-FR" sz="2800" dirty="0"/>
              <a:t>Chez toute personne dépendante:</a:t>
            </a:r>
          </a:p>
          <a:p>
            <a:pPr lvl="1">
              <a:buFont typeface="Wingdings" panose="05000000000000000000" pitchFamily="2" charset="2"/>
              <a:buChar char="ü"/>
            </a:pPr>
            <a:r>
              <a:rPr lang="fr-FR" sz="2800" dirty="0"/>
              <a:t>Observer l’état de la bouche</a:t>
            </a:r>
          </a:p>
          <a:p>
            <a:pPr lvl="1">
              <a:buFont typeface="Wingdings" panose="05000000000000000000" pitchFamily="2" charset="2"/>
              <a:buChar char="ü"/>
            </a:pPr>
            <a:r>
              <a:rPr lang="fr-FR" sz="2800" dirty="0"/>
              <a:t>Transmettre dès l’apparition de ces petites tâches.</a:t>
            </a:r>
          </a:p>
          <a:p>
            <a:pPr lvl="1">
              <a:buFont typeface="Wingdings" panose="05000000000000000000" pitchFamily="2" charset="2"/>
              <a:buChar char="ü"/>
            </a:pPr>
            <a:r>
              <a:rPr lang="fr-FR" sz="2800" dirty="0"/>
              <a:t>Un soin de bouche à l’eau bicarbonatée sera fait par l’IDE.</a:t>
            </a:r>
          </a:p>
        </p:txBody>
      </p:sp>
    </p:spTree>
    <p:extLst>
      <p:ext uri="{BB962C8B-B14F-4D97-AF65-F5344CB8AC3E}">
        <p14:creationId xmlns:p14="http://schemas.microsoft.com/office/powerpoint/2010/main" val="1839139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457200" y="1844824"/>
            <a:ext cx="4402832" cy="4281339"/>
          </a:xfrm>
        </p:spPr>
        <p:txBody>
          <a:bodyPr>
            <a:normAutofit/>
          </a:bodyPr>
          <a:lstStyle/>
          <a:p>
            <a:r>
              <a:rPr lang="fr-FR" sz="2400" b="1" u="sng" dirty="0"/>
              <a:t>b. Les aphtes.</a:t>
            </a:r>
          </a:p>
          <a:p>
            <a:pPr marL="0" indent="0">
              <a:buNone/>
            </a:pPr>
            <a:r>
              <a:rPr lang="fr-FR" sz="2400" b="1" i="1" dirty="0"/>
              <a:t>Les aphtes</a:t>
            </a:r>
            <a:r>
              <a:rPr lang="fr-FR" sz="2400" b="1" dirty="0"/>
              <a:t> </a:t>
            </a:r>
            <a:r>
              <a:rPr lang="fr-FR" sz="2400" dirty="0"/>
              <a:t>sont de petits ulcères superficiels qui se forment le plus souvent sur les muqueuses à l'intérieur de la bouche : sur la face interne des joues, la langue, la face interne des lèvres, le palais ou les gencives.</a:t>
            </a:r>
          </a:p>
          <a:p>
            <a:pPr>
              <a:buFont typeface="Wingdings" pitchFamily="2" charset="2"/>
              <a:buChar char="ü"/>
            </a:pPr>
            <a:r>
              <a:rPr lang="fr-FR" sz="2400" dirty="0"/>
              <a:t>À signaler dès l’apparition</a:t>
            </a:r>
          </a:p>
          <a:p>
            <a:pPr>
              <a:buFont typeface="Wingdings" pitchFamily="2" charset="2"/>
              <a:buChar char="ü"/>
            </a:pPr>
            <a:r>
              <a:rPr lang="fr-FR" sz="2400" dirty="0"/>
              <a:t>Eviter les aliments acides, chauds</a:t>
            </a:r>
          </a:p>
          <a:p>
            <a:pPr>
              <a:buFont typeface="Wingdings" pitchFamily="2" charset="2"/>
              <a:buChar char="ü"/>
            </a:pPr>
            <a:r>
              <a:rPr lang="fr-FR" sz="2400" dirty="0"/>
              <a:t>Maintenir la bouche très propre.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998" y="2119874"/>
            <a:ext cx="3253342" cy="3253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495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791663" y="2492896"/>
            <a:ext cx="7543800" cy="2471647"/>
          </a:xfrm>
        </p:spPr>
        <p:txBody>
          <a:bodyPr>
            <a:normAutofit/>
          </a:bodyPr>
          <a:lstStyle/>
          <a:p>
            <a:r>
              <a:rPr lang="fr-FR" sz="2800" b="1" u="sng" dirty="0"/>
              <a:t>Les aphtes.</a:t>
            </a:r>
          </a:p>
          <a:p>
            <a:pPr>
              <a:buFont typeface="Wingdings" pitchFamily="2" charset="2"/>
              <a:buChar char="ü"/>
            </a:pPr>
            <a:r>
              <a:rPr lang="fr-FR" sz="2800" dirty="0"/>
              <a:t>Des soins de bouche à l’eau bicarbonatée peuvent être faits par l’infirmière.</a:t>
            </a:r>
          </a:p>
          <a:p>
            <a:pPr>
              <a:buFont typeface="Wingdings" pitchFamily="2" charset="2"/>
              <a:buChar char="ü"/>
            </a:pPr>
            <a:r>
              <a:rPr lang="fr-FR" sz="2800" dirty="0"/>
              <a:t>Une pommade anesthésiante peut être utilisée avant les repas (sur prescription médicale)</a:t>
            </a:r>
          </a:p>
        </p:txBody>
      </p:sp>
    </p:spTree>
    <p:extLst>
      <p:ext uri="{BB962C8B-B14F-4D97-AF65-F5344CB8AC3E}">
        <p14:creationId xmlns:p14="http://schemas.microsoft.com/office/powerpoint/2010/main" val="3091121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457200" y="1844824"/>
            <a:ext cx="4330824" cy="4281339"/>
          </a:xfrm>
        </p:spPr>
        <p:txBody>
          <a:bodyPr>
            <a:noAutofit/>
          </a:bodyPr>
          <a:lstStyle/>
          <a:p>
            <a:r>
              <a:rPr lang="fr-FR" sz="2000" b="1" u="sng" dirty="0"/>
              <a:t>c. L’état saburral.</a:t>
            </a:r>
          </a:p>
          <a:p>
            <a:pPr>
              <a:buFont typeface="Wingdings" pitchFamily="2" charset="2"/>
              <a:buChar char="ü"/>
            </a:pPr>
            <a:r>
              <a:rPr lang="fr-FR" sz="2000" dirty="0"/>
              <a:t>La langue saburrale est recouverte d’un enduit blanchâtre ou jaunâtre, (la saburre) plus ou moins épais constitué de cellules mortes, de débris alimentaires et de bactéries.</a:t>
            </a:r>
          </a:p>
          <a:p>
            <a:pPr>
              <a:buFont typeface="Wingdings" pitchFamily="2" charset="2"/>
              <a:buChar char="ü"/>
            </a:pPr>
            <a:r>
              <a:rPr lang="fr-FR" sz="2000" dirty="0"/>
              <a:t>Elle apparaît lors de certains dérèglements digestifs associés à une infection avec de la fièvre, à la prise d’antibiotiques ou lors d’un traitement par neuroleptiques.</a:t>
            </a:r>
          </a:p>
          <a:p>
            <a:pPr>
              <a:buFont typeface="Wingdings" pitchFamily="2" charset="2"/>
              <a:buChar char="ü"/>
            </a:pPr>
            <a:r>
              <a:rPr lang="fr-FR" sz="2000" dirty="0"/>
              <a:t>La langue saburrale disparaît lors de la guérison de la maladie infectieuse ou à l’arrêt du traitement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9694" y="2276872"/>
            <a:ext cx="3796578" cy="284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81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467544" y="2420888"/>
            <a:ext cx="4330824" cy="3312368"/>
          </a:xfrm>
        </p:spPr>
        <p:txBody>
          <a:bodyPr>
            <a:normAutofit/>
          </a:bodyPr>
          <a:lstStyle/>
          <a:p>
            <a:r>
              <a:rPr lang="fr-FR" sz="2800" b="1" u="sng" dirty="0"/>
              <a:t>L’état saburral.</a:t>
            </a:r>
          </a:p>
          <a:p>
            <a:pPr>
              <a:buFont typeface="Wingdings" pitchFamily="2" charset="2"/>
              <a:buChar char="ü"/>
            </a:pPr>
            <a:r>
              <a:rPr lang="fr-FR" sz="2800" dirty="0"/>
              <a:t>Soins de bouche 3 à 4 fois par jour</a:t>
            </a:r>
          </a:p>
          <a:p>
            <a:pPr>
              <a:buFont typeface="Wingdings" pitchFamily="2" charset="2"/>
              <a:buChar char="ü"/>
            </a:pPr>
            <a:r>
              <a:rPr lang="fr-FR" sz="2800" dirty="0"/>
              <a:t>Faire boire, sauf contre-indication, ou vaporiser avec un brumisateur.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600360"/>
            <a:ext cx="3364704"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650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107504" y="1737362"/>
            <a:ext cx="4464496" cy="4571958"/>
          </a:xfrm>
        </p:spPr>
        <p:txBody>
          <a:bodyPr>
            <a:noAutofit/>
          </a:bodyPr>
          <a:lstStyle/>
          <a:p>
            <a:r>
              <a:rPr lang="fr-FR" sz="2000" b="1" u="sng" dirty="0"/>
              <a:t>d. La langue rôtie </a:t>
            </a:r>
            <a:r>
              <a:rPr lang="fr-FR" sz="2000" dirty="0"/>
              <a:t>= langue des personnes déshydratée</a:t>
            </a:r>
          </a:p>
          <a:p>
            <a:pPr marL="0" indent="0">
              <a:buNone/>
            </a:pPr>
            <a:r>
              <a:rPr lang="fr-FR" sz="2000" dirty="0"/>
              <a:t>Elle est cartonnée, rouge foncée/marron, crevassée, et peut saigner.</a:t>
            </a:r>
          </a:p>
          <a:p>
            <a:pPr>
              <a:buFont typeface="Wingdings" pitchFamily="2" charset="2"/>
              <a:buChar char="ü"/>
            </a:pPr>
            <a:r>
              <a:rPr lang="fr-FR" sz="2000" dirty="0"/>
              <a:t>Réhydrater la personne:</a:t>
            </a:r>
          </a:p>
          <a:p>
            <a:pPr marL="857250" lvl="1" indent="-457200">
              <a:buFontTx/>
              <a:buChar char="-"/>
            </a:pPr>
            <a:r>
              <a:rPr lang="fr-FR" sz="2000" dirty="0"/>
              <a:t>Faire boire</a:t>
            </a:r>
          </a:p>
          <a:p>
            <a:pPr marL="857250" lvl="1" indent="-457200">
              <a:buFontTx/>
              <a:buChar char="-"/>
            </a:pPr>
            <a:r>
              <a:rPr lang="fr-FR" sz="2000" dirty="0"/>
              <a:t>Utiliser des brumisateurs</a:t>
            </a:r>
          </a:p>
          <a:p>
            <a:pPr marL="857250" lvl="1" indent="-457200">
              <a:buFontTx/>
              <a:buChar char="-"/>
            </a:pPr>
            <a:r>
              <a:rPr lang="fr-FR" sz="2000" dirty="0"/>
              <a:t>Répéter les soins de bouche au cours de la journée. Travailler prudemment pour éviter de faire saigner. Utiliser de la vaseline ou de la glycérine pour décoller les peaux sans tirer dessus.</a:t>
            </a:r>
          </a:p>
          <a:p>
            <a:pPr marL="857250" lvl="1" indent="-457200">
              <a:buFontTx/>
              <a:buChar char="-"/>
            </a:pPr>
            <a:r>
              <a:rPr lang="fr-FR" sz="2000" dirty="0"/>
              <a:t>Faire sucer des glaçons.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550" y="2700338"/>
            <a:ext cx="3211250" cy="2420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65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Les atteintes de la bouche</a:t>
            </a:r>
          </a:p>
        </p:txBody>
      </p:sp>
      <p:sp>
        <p:nvSpPr>
          <p:cNvPr id="3" name="Espace réservé du contenu 2"/>
          <p:cNvSpPr>
            <a:spLocks noGrp="1"/>
          </p:cNvSpPr>
          <p:nvPr>
            <p:ph idx="1"/>
          </p:nvPr>
        </p:nvSpPr>
        <p:spPr>
          <a:xfrm>
            <a:off x="457200" y="1737361"/>
            <a:ext cx="3250704" cy="323487"/>
          </a:xfrm>
        </p:spPr>
        <p:txBody>
          <a:bodyPr>
            <a:normAutofit/>
          </a:bodyPr>
          <a:lstStyle/>
          <a:p>
            <a:r>
              <a:rPr lang="fr-FR" dirty="0"/>
              <a:t>Grilles d’évaluation de l’état de la bouche</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73" y="1747344"/>
            <a:ext cx="2495427" cy="1880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204864"/>
            <a:ext cx="2362200"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896" y="197121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6366" y="3789040"/>
            <a:ext cx="1752600"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4865365"/>
            <a:ext cx="30003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3553" y="4365104"/>
            <a:ext cx="3055884" cy="2024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4640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 Les douleurs digestives</a:t>
            </a:r>
          </a:p>
        </p:txBody>
      </p:sp>
      <p:sp>
        <p:nvSpPr>
          <p:cNvPr id="3" name="Espace réservé du contenu 2"/>
          <p:cNvSpPr>
            <a:spLocks noGrp="1"/>
          </p:cNvSpPr>
          <p:nvPr>
            <p:ph idx="1"/>
          </p:nvPr>
        </p:nvSpPr>
        <p:spPr>
          <a:xfrm>
            <a:off x="457200" y="2132857"/>
            <a:ext cx="4546848" cy="3816424"/>
          </a:xfrm>
        </p:spPr>
        <p:txBody>
          <a:bodyPr>
            <a:normAutofit/>
          </a:bodyPr>
          <a:lstStyle/>
          <a:p>
            <a:pPr marL="0" indent="0">
              <a:buNone/>
            </a:pPr>
            <a:r>
              <a:rPr lang="fr-FR" sz="2800" dirty="0"/>
              <a:t>Il peut s’agir de dyspepsie (= difficulté à digérer), manifestée par des ballonnements, pesanteur gênante au creux épigastrique, hoquet (spasme du diaphragme), flatulence, régurgitation, brûlures, crampes d’estomac, aérophagie, haleine fétide….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8739" y="2059768"/>
            <a:ext cx="3180509" cy="367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198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286605"/>
            <a:ext cx="7543800" cy="694124"/>
          </a:xfrm>
        </p:spPr>
        <p:txBody>
          <a:bodyPr/>
          <a:lstStyle/>
          <a:p>
            <a:r>
              <a:rPr lang="fr-FR" dirty="0"/>
              <a:t>B. Les douleurs digestives</a:t>
            </a:r>
          </a:p>
        </p:txBody>
      </p:sp>
      <p:sp>
        <p:nvSpPr>
          <p:cNvPr id="3" name="Espace réservé du contenu 2"/>
          <p:cNvSpPr>
            <a:spLocks noGrp="1"/>
          </p:cNvSpPr>
          <p:nvPr>
            <p:ph idx="1"/>
          </p:nvPr>
        </p:nvSpPr>
        <p:spPr>
          <a:xfrm>
            <a:off x="683568" y="1366724"/>
            <a:ext cx="7133416" cy="5086612"/>
          </a:xfrm>
        </p:spPr>
        <p:txBody>
          <a:bodyPr>
            <a:noAutofit/>
          </a:bodyPr>
          <a:lstStyle/>
          <a:p>
            <a:pPr marL="0" indent="0">
              <a:buNone/>
            </a:pPr>
            <a:r>
              <a:rPr lang="fr-FR" sz="2400" dirty="0"/>
              <a:t>Devant toute douleur digestive:</a:t>
            </a:r>
          </a:p>
          <a:p>
            <a:pPr>
              <a:buFont typeface="Wingdings" pitchFamily="2" charset="2"/>
              <a:buChar char="Ø"/>
            </a:pPr>
            <a:r>
              <a:rPr lang="fr-FR" sz="2400" dirty="0"/>
              <a:t>Observer:</a:t>
            </a:r>
          </a:p>
          <a:p>
            <a:pPr lvl="1"/>
            <a:r>
              <a:rPr lang="fr-FR" sz="2400" dirty="0"/>
              <a:t>L’état général de la personne: sueurs, pâleur, cernes…</a:t>
            </a:r>
          </a:p>
          <a:p>
            <a:pPr lvl="1"/>
            <a:r>
              <a:rPr lang="fr-FR" sz="2400" dirty="0"/>
              <a:t>Faire décrire le type de douleur, localisation</a:t>
            </a:r>
          </a:p>
          <a:p>
            <a:pPr lvl="1"/>
            <a:r>
              <a:rPr lang="fr-FR" sz="2400" dirty="0"/>
              <a:t>Le moment d’apparition de la douleur par rapport au repas</a:t>
            </a:r>
          </a:p>
          <a:p>
            <a:pPr lvl="1"/>
            <a:r>
              <a:rPr lang="fr-FR" sz="2400" dirty="0"/>
              <a:t>La position de la personne dans le lit (position antalgique)</a:t>
            </a:r>
          </a:p>
          <a:p>
            <a:pPr lvl="1"/>
            <a:r>
              <a:rPr lang="fr-FR" sz="2400" dirty="0"/>
              <a:t>Si le ventre est tendu</a:t>
            </a:r>
          </a:p>
          <a:p>
            <a:pPr lvl="1"/>
            <a:r>
              <a:rPr lang="fr-FR" sz="2400" dirty="0"/>
              <a:t>La présence ou non de nausées</a:t>
            </a:r>
          </a:p>
          <a:p>
            <a:pPr lvl="1"/>
            <a:r>
              <a:rPr lang="fr-FR" sz="2400" dirty="0"/>
              <a:t>Signaler s’il y a eu absorption d’un aliment inhabituel</a:t>
            </a:r>
            <a:endParaRPr lang="fr-FR" sz="2000" dirty="0"/>
          </a:p>
          <a:p>
            <a:pPr>
              <a:buFont typeface="Wingdings" pitchFamily="2" charset="2"/>
              <a:buChar char="Ø"/>
            </a:pPr>
            <a:r>
              <a:rPr lang="fr-FR" sz="2400" dirty="0"/>
              <a:t>Prévenir rapidement l’infirmière.</a:t>
            </a:r>
          </a:p>
        </p:txBody>
      </p:sp>
    </p:spTree>
    <p:extLst>
      <p:ext uri="{BB962C8B-B14F-4D97-AF65-F5344CB8AC3E}">
        <p14:creationId xmlns:p14="http://schemas.microsoft.com/office/powerpoint/2010/main" val="195052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 calcmode="lin" valueType="num">
                                      <p:cBhvr additive="base">
                                        <p:cTn id="5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a:xfrm>
            <a:off x="822960" y="2060848"/>
            <a:ext cx="3483471" cy="3808246"/>
          </a:xfrm>
        </p:spPr>
        <p:txBody>
          <a:bodyPr>
            <a:normAutofit/>
          </a:bodyPr>
          <a:lstStyle/>
          <a:p>
            <a:r>
              <a:rPr lang="fr-FR" sz="2800" b="1" dirty="0"/>
              <a:t>a. Les nausées.</a:t>
            </a:r>
          </a:p>
          <a:p>
            <a:pPr marL="0" indent="0">
              <a:buNone/>
            </a:pPr>
            <a:r>
              <a:rPr lang="fr-FR" sz="2800" dirty="0"/>
              <a:t>Elles annoncent les vomissements.</a:t>
            </a:r>
          </a:p>
          <a:p>
            <a:pPr marL="0" indent="0">
              <a:buNone/>
            </a:pPr>
            <a:r>
              <a:rPr lang="fr-FR" sz="2800" dirty="0"/>
              <a:t>Elles se manifestent par une sensation de malaise, une pâleur, des sueurs, une tachycardie.</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7569" y="2591935"/>
            <a:ext cx="3483471" cy="2318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503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2400" b="1" dirty="0"/>
              <a:t>b. Les vomissements.</a:t>
            </a:r>
          </a:p>
          <a:p>
            <a:pPr marL="0" indent="0">
              <a:buNone/>
            </a:pPr>
            <a:r>
              <a:rPr lang="fr-FR" sz="2400" dirty="0"/>
              <a:t>C’est le rejet brusque du contenu de l’estomac par la bouche, et parfois le nez.</a:t>
            </a:r>
          </a:p>
          <a:p>
            <a:pPr marL="0" indent="0">
              <a:buNone/>
            </a:pPr>
            <a:r>
              <a:rPr lang="fr-FR" sz="2400" dirty="0"/>
              <a:t>Les vomissements sont à distinguer de:</a:t>
            </a:r>
          </a:p>
          <a:p>
            <a:pPr>
              <a:buFont typeface="Wingdings" pitchFamily="2" charset="2"/>
              <a:buChar char="ü"/>
            </a:pPr>
            <a:r>
              <a:rPr lang="fr-FR" sz="2400" dirty="0"/>
              <a:t>La régurgitation: reflux sans effort du contenu de l’estomac</a:t>
            </a:r>
          </a:p>
          <a:p>
            <a:pPr>
              <a:buFont typeface="Wingdings" pitchFamily="2" charset="2"/>
              <a:buChar char="ü"/>
            </a:pPr>
            <a:r>
              <a:rPr lang="fr-FR" sz="2400" dirty="0"/>
              <a:t>L’éructation (= rot)</a:t>
            </a:r>
          </a:p>
          <a:p>
            <a:pPr>
              <a:buFont typeface="Wingdings" pitchFamily="2" charset="2"/>
              <a:buChar char="ü"/>
            </a:pPr>
            <a:r>
              <a:rPr lang="fr-FR" sz="2400" dirty="0"/>
              <a:t>Le pyrosis : sensation de brûlure , qui remonte de l’œsophage jusqu’à la gorge, et qui s’accompagne d’éructations, et de renvoi de liquide acide et brûlant.</a:t>
            </a:r>
          </a:p>
        </p:txBody>
      </p:sp>
    </p:spTree>
    <p:extLst>
      <p:ext uri="{BB962C8B-B14F-4D97-AF65-F5344CB8AC3E}">
        <p14:creationId xmlns:p14="http://schemas.microsoft.com/office/powerpoint/2010/main" val="501959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3200" b="1" dirty="0"/>
              <a:t>d. Les différentes sortes de vomissements.</a:t>
            </a:r>
          </a:p>
          <a:p>
            <a:pPr>
              <a:buFont typeface="Wingdings" pitchFamily="2" charset="2"/>
              <a:buChar char="ü"/>
            </a:pPr>
            <a:r>
              <a:rPr lang="fr-FR" sz="3200" dirty="0"/>
              <a:t>Alimentaires</a:t>
            </a:r>
          </a:p>
          <a:p>
            <a:pPr>
              <a:buFont typeface="Wingdings" pitchFamily="2" charset="2"/>
              <a:buChar char="ü"/>
            </a:pPr>
            <a:r>
              <a:rPr lang="fr-FR" sz="3200" dirty="0"/>
              <a:t>Bileux (=bilieux)</a:t>
            </a:r>
          </a:p>
          <a:p>
            <a:pPr>
              <a:buFont typeface="Wingdings" pitchFamily="2" charset="2"/>
              <a:buChar char="ü"/>
            </a:pPr>
            <a:r>
              <a:rPr lang="fr-FR" sz="3200" dirty="0"/>
              <a:t>Fécaloïdes</a:t>
            </a:r>
          </a:p>
          <a:p>
            <a:pPr>
              <a:buFont typeface="Wingdings" pitchFamily="2" charset="2"/>
              <a:buChar char="ü"/>
            </a:pPr>
            <a:r>
              <a:rPr lang="fr-FR" sz="3200" dirty="0"/>
              <a:t>Sanglants: hématémèse</a:t>
            </a:r>
          </a:p>
        </p:txBody>
      </p:sp>
    </p:spTree>
    <p:extLst>
      <p:ext uri="{BB962C8B-B14F-4D97-AF65-F5344CB8AC3E}">
        <p14:creationId xmlns:p14="http://schemas.microsoft.com/office/powerpoint/2010/main" val="95350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3200" b="1" dirty="0"/>
              <a:t>d. Les différentes causes des vomissements.</a:t>
            </a:r>
          </a:p>
          <a:p>
            <a:pPr>
              <a:buFont typeface="Wingdings" pitchFamily="2" charset="2"/>
              <a:buChar char="ü"/>
            </a:pPr>
            <a:r>
              <a:rPr lang="fr-FR" sz="3200" dirty="0"/>
              <a:t>Causes digestives (intoxications alimentaires, occlusions, gastrites…)</a:t>
            </a:r>
          </a:p>
          <a:p>
            <a:pPr>
              <a:buFont typeface="Wingdings" pitchFamily="2" charset="2"/>
              <a:buChar char="ü"/>
            </a:pPr>
            <a:r>
              <a:rPr lang="fr-FR" sz="3200" dirty="0"/>
              <a:t>Causes neurologiques (syndromes méningés, tumeurs cérébrales, AVC…)</a:t>
            </a:r>
          </a:p>
        </p:txBody>
      </p:sp>
    </p:spTree>
    <p:extLst>
      <p:ext uri="{BB962C8B-B14F-4D97-AF65-F5344CB8AC3E}">
        <p14:creationId xmlns:p14="http://schemas.microsoft.com/office/powerpoint/2010/main" val="1766687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2800" b="1" dirty="0"/>
              <a:t>e. Conduite à tenir.</a:t>
            </a:r>
          </a:p>
          <a:p>
            <a:pPr>
              <a:buFont typeface="Wingdings" pitchFamily="2" charset="2"/>
              <a:buChar char="ü"/>
            </a:pPr>
            <a:r>
              <a:rPr lang="fr-FR" sz="2800" dirty="0"/>
              <a:t>Si le patient signale des nausées:</a:t>
            </a:r>
          </a:p>
          <a:p>
            <a:pPr marL="857250" lvl="1" indent="-457200">
              <a:buFontTx/>
              <a:buChar char="-"/>
            </a:pPr>
            <a:r>
              <a:rPr lang="fr-FR" sz="2800" dirty="0"/>
              <a:t>Poser rapidement un haricot ou une cuvette à sa portée</a:t>
            </a:r>
          </a:p>
          <a:p>
            <a:pPr marL="857250" lvl="1" indent="-457200">
              <a:buFontTx/>
              <a:buChar char="-"/>
            </a:pPr>
            <a:r>
              <a:rPr lang="fr-FR" sz="2800" dirty="0"/>
              <a:t>Prévoir une protection pour ses vêtement et/ou lit</a:t>
            </a:r>
          </a:p>
          <a:p>
            <a:pPr marL="857250" lvl="1" indent="-457200">
              <a:buFontTx/>
              <a:buChar char="-"/>
            </a:pPr>
            <a:r>
              <a:rPr lang="fr-FR" sz="2800" dirty="0"/>
              <a:t>Retirer les prothèses dentaires</a:t>
            </a:r>
          </a:p>
          <a:p>
            <a:pPr marL="857250" lvl="1" indent="-457200">
              <a:buFontTx/>
              <a:buChar char="-"/>
            </a:pPr>
            <a:r>
              <a:rPr lang="fr-FR" sz="2800" dirty="0"/>
              <a:t>Prévenir l’infirmière</a:t>
            </a:r>
          </a:p>
        </p:txBody>
      </p:sp>
    </p:spTree>
    <p:extLst>
      <p:ext uri="{BB962C8B-B14F-4D97-AF65-F5344CB8AC3E}">
        <p14:creationId xmlns:p14="http://schemas.microsoft.com/office/powerpoint/2010/main" val="2704300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2800" b="1" dirty="0"/>
              <a:t>e. Conduite à tenir.</a:t>
            </a:r>
          </a:p>
          <a:p>
            <a:pPr>
              <a:buFont typeface="Wingdings" pitchFamily="2" charset="2"/>
              <a:buChar char="ü"/>
            </a:pPr>
            <a:r>
              <a:rPr lang="fr-FR" sz="2800" i="1" dirty="0"/>
              <a:t>Si le patient doit rester allongé:</a:t>
            </a:r>
          </a:p>
          <a:p>
            <a:pPr marL="857250" lvl="1" indent="-457200">
              <a:buFontTx/>
              <a:buChar char="-"/>
            </a:pPr>
            <a:r>
              <a:rPr lang="fr-FR" sz="2800" dirty="0"/>
              <a:t>Le mettre sur le côté si possible</a:t>
            </a:r>
          </a:p>
          <a:p>
            <a:pPr marL="857250" lvl="1" indent="-457200">
              <a:buFontTx/>
              <a:buChar char="-"/>
            </a:pPr>
            <a:r>
              <a:rPr lang="fr-FR" sz="2800" dirty="0"/>
              <a:t>Ou lui maintenir la tête sur le côté</a:t>
            </a:r>
          </a:p>
          <a:p>
            <a:pPr marL="400050" lvl="1" indent="0">
              <a:buNone/>
            </a:pPr>
            <a:endParaRPr lang="fr-FR" sz="2800" dirty="0"/>
          </a:p>
          <a:p>
            <a:pPr marL="0" lvl="0" indent="0" defTabSz="914400">
              <a:lnSpc>
                <a:spcPct val="100000"/>
              </a:lnSpc>
              <a:spcBef>
                <a:spcPts val="0"/>
              </a:spcBef>
              <a:spcAft>
                <a:spcPts val="0"/>
              </a:spcAft>
              <a:buClrTx/>
              <a:buSzTx/>
              <a:buFont typeface="Wingdings" pitchFamily="2" charset="2"/>
              <a:buChar char="ü"/>
            </a:pPr>
            <a:r>
              <a:rPr lang="fr-FR" sz="2800" i="1" dirty="0"/>
              <a:t>Si le patient peut bouger:</a:t>
            </a:r>
          </a:p>
          <a:p>
            <a:pPr marL="857250" lvl="1" indent="-457200" defTabSz="914400">
              <a:lnSpc>
                <a:spcPct val="100000"/>
              </a:lnSpc>
              <a:spcBef>
                <a:spcPts val="0"/>
              </a:spcBef>
              <a:spcAft>
                <a:spcPts val="0"/>
              </a:spcAft>
              <a:buClrTx/>
              <a:buFontTx/>
              <a:buChar char="-"/>
            </a:pPr>
            <a:r>
              <a:rPr lang="fr-FR" sz="2800" dirty="0"/>
              <a:t>L’installer le plus assis possible</a:t>
            </a:r>
          </a:p>
          <a:p>
            <a:pPr marL="400050" lvl="1" indent="0">
              <a:buNone/>
            </a:pPr>
            <a:endParaRPr lang="fr-FR" sz="2800" dirty="0"/>
          </a:p>
        </p:txBody>
      </p:sp>
    </p:spTree>
    <p:extLst>
      <p:ext uri="{BB962C8B-B14F-4D97-AF65-F5344CB8AC3E}">
        <p14:creationId xmlns:p14="http://schemas.microsoft.com/office/powerpoint/2010/main" val="926223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2800" b="1" dirty="0"/>
              <a:t>e. Conduite à tenir.</a:t>
            </a:r>
          </a:p>
          <a:p>
            <a:pPr marL="857250" lvl="1" indent="-457200">
              <a:buFontTx/>
              <a:buChar char="-"/>
            </a:pPr>
            <a:r>
              <a:rPr lang="fr-FR" sz="2800" dirty="0"/>
              <a:t>Lui parler, le rassurer pendant qu’il vomit, l’encourager à bien respirer</a:t>
            </a:r>
          </a:p>
          <a:p>
            <a:pPr marL="857250" lvl="1" indent="-457200">
              <a:buFontTx/>
              <a:buChar char="-"/>
            </a:pPr>
            <a:r>
              <a:rPr lang="fr-FR" sz="2800" dirty="0"/>
              <a:t>Après les vomissements, emporter rapidement le haricot dans le cabinet de toilette, sans le vider</a:t>
            </a:r>
          </a:p>
          <a:p>
            <a:pPr marL="857250" lvl="1" indent="-457200">
              <a:buFontTx/>
              <a:buChar char="-"/>
            </a:pPr>
            <a:r>
              <a:rPr lang="fr-FR" sz="2800" dirty="0"/>
              <a:t>Donner un haricot propre</a:t>
            </a:r>
          </a:p>
        </p:txBody>
      </p:sp>
    </p:spTree>
    <p:extLst>
      <p:ext uri="{BB962C8B-B14F-4D97-AF65-F5344CB8AC3E}">
        <p14:creationId xmlns:p14="http://schemas.microsoft.com/office/powerpoint/2010/main" val="143455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Autofit/>
          </a:bodyPr>
          <a:lstStyle/>
          <a:p>
            <a:r>
              <a:rPr lang="fr-FR" sz="3200" b="1" dirty="0"/>
              <a:t>e. Conduite à tenir.</a:t>
            </a:r>
          </a:p>
          <a:p>
            <a:pPr marL="857250" lvl="1" indent="-457200">
              <a:buFontTx/>
              <a:buChar char="-"/>
            </a:pPr>
            <a:r>
              <a:rPr lang="fr-FR" sz="3200" dirty="0"/>
              <a:t>L’essuyer et le rafraichir à l’aide d’un gant et d’une serviette (ou le faire se rafraichir s’il est autonome)</a:t>
            </a:r>
          </a:p>
          <a:p>
            <a:pPr marL="857250" lvl="1" indent="-457200">
              <a:buFontTx/>
              <a:buChar char="-"/>
            </a:pPr>
            <a:r>
              <a:rPr lang="fr-FR" sz="3200" dirty="0"/>
              <a:t>Le faire se moucher</a:t>
            </a:r>
          </a:p>
          <a:p>
            <a:pPr marL="857250" lvl="1" indent="-457200">
              <a:buFontTx/>
              <a:buChar char="-"/>
            </a:pPr>
            <a:r>
              <a:rPr lang="fr-FR" sz="3200" dirty="0"/>
              <a:t>Le faire se rincer la bouche, mais ne pas lui donner à boire</a:t>
            </a:r>
          </a:p>
          <a:p>
            <a:pPr marL="857250" lvl="1" indent="-457200">
              <a:buFontTx/>
              <a:buChar char="-"/>
            </a:pPr>
            <a:r>
              <a:rPr lang="fr-FR" sz="3200" dirty="0"/>
              <a:t>Changer au besoin le patient et sa literie, le réinstaller confortablement</a:t>
            </a:r>
          </a:p>
        </p:txBody>
      </p:sp>
    </p:spTree>
    <p:extLst>
      <p:ext uri="{BB962C8B-B14F-4D97-AF65-F5344CB8AC3E}">
        <p14:creationId xmlns:p14="http://schemas.microsoft.com/office/powerpoint/2010/main" val="256875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3200" b="1" dirty="0"/>
              <a:t>e. Conduite à tenir.</a:t>
            </a:r>
          </a:p>
          <a:p>
            <a:pPr marL="857250" lvl="1" indent="-457200">
              <a:buFontTx/>
              <a:buChar char="-"/>
            </a:pPr>
            <a:r>
              <a:rPr lang="fr-FR" sz="3200" dirty="0"/>
              <a:t>Aérer si les odeurs sont tenaces</a:t>
            </a:r>
          </a:p>
          <a:p>
            <a:pPr marL="857250" lvl="1" indent="-457200">
              <a:buFontTx/>
              <a:buChar char="-"/>
            </a:pPr>
            <a:r>
              <a:rPr lang="fr-FR" sz="3200" dirty="0"/>
              <a:t>Lui laisser la sonnette à portée de main</a:t>
            </a:r>
          </a:p>
          <a:p>
            <a:pPr marL="857250" lvl="1" indent="-457200">
              <a:buFontTx/>
              <a:buChar char="-"/>
            </a:pPr>
            <a:r>
              <a:rPr lang="fr-FR" sz="3200" dirty="0"/>
              <a:t>Évaluer la quantité, l’aspect des vomissements</a:t>
            </a:r>
          </a:p>
          <a:p>
            <a:pPr marL="857250" lvl="1" indent="-457200">
              <a:buFontTx/>
              <a:buChar char="-"/>
            </a:pPr>
            <a:r>
              <a:rPr lang="fr-FR" sz="3200" dirty="0"/>
              <a:t>Les montrer à l’infirmière ou au médecin s’ils sont suspect.</a:t>
            </a:r>
          </a:p>
        </p:txBody>
      </p:sp>
    </p:spTree>
    <p:extLst>
      <p:ext uri="{BB962C8B-B14F-4D97-AF65-F5344CB8AC3E}">
        <p14:creationId xmlns:p14="http://schemas.microsoft.com/office/powerpoint/2010/main" val="129300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p:txBody>
          <a:bodyPr>
            <a:normAutofit/>
          </a:bodyPr>
          <a:lstStyle/>
          <a:p>
            <a:r>
              <a:rPr lang="fr-FR" sz="3200" b="1" dirty="0"/>
              <a:t>f. Transmissions. </a:t>
            </a:r>
          </a:p>
          <a:p>
            <a:pPr marL="0" indent="0">
              <a:buNone/>
            </a:pPr>
            <a:r>
              <a:rPr lang="fr-FR" sz="3200" dirty="0"/>
              <a:t>Sur le dossier de soins du patient, noter:</a:t>
            </a:r>
          </a:p>
          <a:p>
            <a:pPr marL="857250" lvl="1" indent="-457200">
              <a:buFontTx/>
              <a:buChar char="-"/>
            </a:pPr>
            <a:r>
              <a:rPr lang="fr-FR" sz="3200" dirty="0"/>
              <a:t>L’heure</a:t>
            </a:r>
          </a:p>
          <a:p>
            <a:pPr marL="857250" lvl="1" indent="-457200">
              <a:buFontTx/>
              <a:buChar char="-"/>
            </a:pPr>
            <a:r>
              <a:rPr lang="fr-FR" sz="3200" dirty="0"/>
              <a:t>La façon de vomir: en jet, avec ou sans efforts…</a:t>
            </a:r>
          </a:p>
          <a:p>
            <a:pPr marL="857250" lvl="1" indent="-457200">
              <a:buFontTx/>
              <a:buChar char="-"/>
            </a:pPr>
            <a:r>
              <a:rPr lang="fr-FR" sz="3200" dirty="0"/>
              <a:t>Les circonstances: dégout alimentaire, choc émotionnel, fièvre, douleur…</a:t>
            </a:r>
          </a:p>
          <a:p>
            <a:pPr marL="857250" lvl="1" indent="-457200">
              <a:buFontTx/>
              <a:buChar char="-"/>
            </a:pPr>
            <a:r>
              <a:rPr lang="fr-FR" sz="3200" dirty="0"/>
              <a:t>La fréquence des vomissements</a:t>
            </a:r>
          </a:p>
        </p:txBody>
      </p:sp>
    </p:spTree>
    <p:extLst>
      <p:ext uri="{BB962C8B-B14F-4D97-AF65-F5344CB8AC3E}">
        <p14:creationId xmlns:p14="http://schemas.microsoft.com/office/powerpoint/2010/main" val="2953114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 Nausées et vomissements</a:t>
            </a:r>
          </a:p>
        </p:txBody>
      </p:sp>
      <p:sp>
        <p:nvSpPr>
          <p:cNvPr id="3" name="Espace réservé du contenu 2"/>
          <p:cNvSpPr>
            <a:spLocks noGrp="1"/>
          </p:cNvSpPr>
          <p:nvPr>
            <p:ph idx="1"/>
          </p:nvPr>
        </p:nvSpPr>
        <p:spPr>
          <a:xfrm>
            <a:off x="457200" y="3284984"/>
            <a:ext cx="8229600" cy="1374584"/>
          </a:xfrm>
        </p:spPr>
        <p:txBody>
          <a:bodyPr>
            <a:normAutofit/>
          </a:bodyPr>
          <a:lstStyle/>
          <a:p>
            <a:pPr marL="0" indent="0">
              <a:buNone/>
            </a:pPr>
            <a:r>
              <a:rPr lang="fr-FR" sz="3200" dirty="0"/>
              <a:t>! Si vomissements prolongés = risque de déshydratation, de perte de poids et d’asthénie</a:t>
            </a:r>
          </a:p>
        </p:txBody>
      </p:sp>
    </p:spTree>
    <p:extLst>
      <p:ext uri="{BB962C8B-B14F-4D97-AF65-F5344CB8AC3E}">
        <p14:creationId xmlns:p14="http://schemas.microsoft.com/office/powerpoint/2010/main" val="3105234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246EA-A5B1-4224-B9F1-DA55D59D7755}"/>
              </a:ext>
            </a:extLst>
          </p:cNvPr>
          <p:cNvSpPr>
            <a:spLocks noGrp="1"/>
          </p:cNvSpPr>
          <p:nvPr>
            <p:ph type="title"/>
          </p:nvPr>
        </p:nvSpPr>
        <p:spPr/>
        <p:txBody>
          <a:bodyPr/>
          <a:lstStyle/>
          <a:p>
            <a:r>
              <a:rPr lang="fr-FR" dirty="0"/>
              <a:t>Biblio et sitographie</a:t>
            </a:r>
          </a:p>
        </p:txBody>
      </p:sp>
      <p:sp>
        <p:nvSpPr>
          <p:cNvPr id="3" name="Espace réservé du contenu 2">
            <a:extLst>
              <a:ext uri="{FF2B5EF4-FFF2-40B4-BE49-F238E27FC236}">
                <a16:creationId xmlns:a16="http://schemas.microsoft.com/office/drawing/2014/main" id="{FB7A104D-79BC-4242-9E90-FC11B10F91B7}"/>
              </a:ext>
            </a:extLst>
          </p:cNvPr>
          <p:cNvSpPr>
            <a:spLocks noGrp="1"/>
          </p:cNvSpPr>
          <p:nvPr>
            <p:ph idx="1"/>
          </p:nvPr>
        </p:nvSpPr>
        <p:spPr>
          <a:xfrm>
            <a:off x="822960" y="2420888"/>
            <a:ext cx="7421448" cy="3312368"/>
          </a:xfrm>
        </p:spPr>
        <p:txBody>
          <a:bodyPr>
            <a:normAutofit/>
          </a:bodyPr>
          <a:lstStyle/>
          <a:p>
            <a:r>
              <a:rPr lang="fr-FR" sz="3200" dirty="0"/>
              <a:t>« Réussir le diplôme aide soignant » Nathan, 2021</a:t>
            </a:r>
          </a:p>
          <a:p>
            <a:r>
              <a:rPr lang="fr-FR" sz="3200" dirty="0"/>
              <a:t>« Anatomie et physiologie » Elsevier MASSON, 2011</a:t>
            </a:r>
          </a:p>
          <a:p>
            <a:r>
              <a:rPr lang="fr-FR" sz="3200" dirty="0"/>
              <a:t>Site : « </a:t>
            </a:r>
            <a:r>
              <a:rPr lang="fr-FR" sz="3200" dirty="0" err="1"/>
              <a:t>Clinical</a:t>
            </a:r>
            <a:r>
              <a:rPr lang="fr-FR" sz="3200" dirty="0"/>
              <a:t> Key »</a:t>
            </a:r>
          </a:p>
          <a:p>
            <a:endParaRPr lang="fr-FR" dirty="0"/>
          </a:p>
        </p:txBody>
      </p:sp>
    </p:spTree>
    <p:extLst>
      <p:ext uri="{BB962C8B-B14F-4D97-AF65-F5344CB8AC3E}">
        <p14:creationId xmlns:p14="http://schemas.microsoft.com/office/powerpoint/2010/main" val="799426687"/>
      </p:ext>
    </p:extLst>
  </p:cSld>
  <p:clrMapOvr>
    <a:masterClrMapping/>
  </p:clrMapOvr>
</p:sld>
</file>

<file path=ppt/theme/theme1.xml><?xml version="1.0" encoding="utf-8"?>
<a:theme xmlns:a="http://schemas.openxmlformats.org/drawingml/2006/main" name="Thème1">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ème1" id="{57DFDBB1-DBEC-429C-A1B1-73EC87A5F97E}" vid="{1E712DE7-9270-444F-A97D-5EA98172F480}"/>
    </a:ext>
  </a:extLst>
</a:theme>
</file>

<file path=docProps/app.xml><?xml version="1.0" encoding="utf-8"?>
<Properties xmlns="http://schemas.openxmlformats.org/officeDocument/2006/extended-properties" xmlns:vt="http://schemas.openxmlformats.org/officeDocument/2006/docPropsVTypes">
  <Template>Thème1</Template>
  <TotalTime>576</TotalTime>
  <Words>1264</Words>
  <Application>Microsoft Office PowerPoint</Application>
  <PresentationFormat>Affichage à l'écran (4:3)</PresentationFormat>
  <Paragraphs>151</Paragraphs>
  <Slides>26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Calibri</vt:lpstr>
      <vt:lpstr>Calibri Light</vt:lpstr>
      <vt:lpstr>Trebuchet MS</vt:lpstr>
      <vt:lpstr>Wingdings</vt:lpstr>
      <vt:lpstr>Thème1</vt:lpstr>
      <vt:lpstr>La surveillance digestive, rôles de l’aide-soignant:  Les atteintes de la bouche Les douleurs digestives Les nausées et les vomissements</vt:lpstr>
      <vt:lpstr>PLAN</vt:lpstr>
      <vt:lpstr>A. Les atteintes de la bouche</vt:lpstr>
      <vt:lpstr>A. Les atteintes de la bouche</vt:lpstr>
      <vt:lpstr>A. Les atteintes de la bouche</vt:lpstr>
      <vt:lpstr>A. Les atteintes de la bouche</vt:lpstr>
      <vt:lpstr>A. Les atteintes de la bouche</vt:lpstr>
      <vt:lpstr>A. Les atteintes de la bouche</vt:lpstr>
      <vt:lpstr>A. Les atteintes de la bouche</vt:lpstr>
      <vt:lpstr>A. Les atteintes de la bouche</vt:lpstr>
      <vt:lpstr>A. Les atteintes de la bouche</vt:lpstr>
      <vt:lpstr>A. Les atteintes de la bouche</vt:lpstr>
      <vt:lpstr>B. Les douleurs digestives</vt:lpstr>
      <vt:lpstr>B. Les douleurs digestives</vt:lpstr>
      <vt:lpstr>C. Nausées et vomissements</vt:lpstr>
      <vt:lpstr>C. Nausées et vomissements</vt:lpstr>
      <vt:lpstr>C. Nausées et vomissements</vt:lpstr>
      <vt:lpstr>C. Nausées et vomissements</vt:lpstr>
      <vt:lpstr>C. Nausées et vomissements</vt:lpstr>
      <vt:lpstr>C. Nausées et vomissements</vt:lpstr>
      <vt:lpstr>C. Nausées et vomissements</vt:lpstr>
      <vt:lpstr>C. Nausées et vomissements</vt:lpstr>
      <vt:lpstr>C. Nausées et vomissements</vt:lpstr>
      <vt:lpstr>C. Nausées et vomissements</vt:lpstr>
      <vt:lpstr>C. Nausées et vomissements</vt:lpstr>
      <vt:lpstr>Biblio et sitographie</vt:lpstr>
    </vt:vector>
  </TitlesOfParts>
  <Company>CH Louis Pasteur Dole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atteintes de la bouche les nausées et les vomissements rôles de l’aide-soignant</dc:title>
  <dc:creator>scuinet</dc:creator>
  <cp:lastModifiedBy>GARRIEN-MAIRE Fabienne (CHLP)</cp:lastModifiedBy>
  <cp:revision>73</cp:revision>
  <dcterms:created xsi:type="dcterms:W3CDTF">2017-11-29T13:32:51Z</dcterms:created>
  <dcterms:modified xsi:type="dcterms:W3CDTF">2025-11-18T15:20:50Z</dcterms:modified>
</cp:coreProperties>
</file>