
<file path=[Content_Types].xml><?xml version="1.0" encoding="utf-8"?>
<Types xmlns="http://schemas.openxmlformats.org/package/2006/content-types">
  <Default Extension="tmp" ContentType="image/png"/>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3"/>
  </p:notesMasterIdLst>
  <p:sldIdLst>
    <p:sldId id="298" r:id="rId2"/>
    <p:sldId id="306" r:id="rId3"/>
    <p:sldId id="257" r:id="rId4"/>
    <p:sldId id="258" r:id="rId5"/>
    <p:sldId id="259" r:id="rId6"/>
    <p:sldId id="260" r:id="rId7"/>
    <p:sldId id="261" r:id="rId8"/>
    <p:sldId id="262" r:id="rId9"/>
    <p:sldId id="263" r:id="rId10"/>
    <p:sldId id="264" r:id="rId11"/>
    <p:sldId id="266" r:id="rId12"/>
    <p:sldId id="267" r:id="rId13"/>
    <p:sldId id="268" r:id="rId14"/>
    <p:sldId id="269" r:id="rId15"/>
    <p:sldId id="270" r:id="rId16"/>
    <p:sldId id="271" r:id="rId17"/>
    <p:sldId id="272" r:id="rId18"/>
    <p:sldId id="273" r:id="rId19"/>
    <p:sldId id="275" r:id="rId20"/>
    <p:sldId id="294" r:id="rId21"/>
    <p:sldId id="276" r:id="rId22"/>
    <p:sldId id="295" r:id="rId23"/>
    <p:sldId id="277" r:id="rId24"/>
    <p:sldId id="278" r:id="rId25"/>
    <p:sldId id="292" r:id="rId26"/>
    <p:sldId id="280" r:id="rId27"/>
    <p:sldId id="281" r:id="rId28"/>
    <p:sldId id="282" r:id="rId29"/>
    <p:sldId id="287" r:id="rId30"/>
    <p:sldId id="274" r:id="rId31"/>
    <p:sldId id="296" r:id="rId32"/>
    <p:sldId id="283" r:id="rId33"/>
    <p:sldId id="293" r:id="rId34"/>
    <p:sldId id="285" r:id="rId35"/>
    <p:sldId id="286" r:id="rId36"/>
    <p:sldId id="288" r:id="rId37"/>
    <p:sldId id="297" r:id="rId38"/>
    <p:sldId id="289" r:id="rId39"/>
    <p:sldId id="290" r:id="rId40"/>
    <p:sldId id="291" r:id="rId41"/>
    <p:sldId id="305"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5" d="100"/>
          <a:sy n="115" d="100"/>
        </p:scale>
        <p:origin x="149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8FC7CD-721A-47BB-AFE6-0C434BEB9AE2}" type="datetimeFigureOut">
              <a:rPr lang="fr-FR" smtClean="0"/>
              <a:t>18/11/2025</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3F1541-BBAD-43A5-88B4-241F8A18B0FC}" type="slidenum">
              <a:rPr lang="fr-FR" smtClean="0"/>
              <a:t>‹N°›</a:t>
            </a:fld>
            <a:endParaRPr lang="fr-FR"/>
          </a:p>
        </p:txBody>
      </p:sp>
    </p:spTree>
    <p:extLst>
      <p:ext uri="{BB962C8B-B14F-4D97-AF65-F5344CB8AC3E}">
        <p14:creationId xmlns:p14="http://schemas.microsoft.com/office/powerpoint/2010/main" val="2711246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93F1541-BBAD-43A5-88B4-241F8A18B0FC}" type="slidenum">
              <a:rPr lang="fr-FR" smtClean="0"/>
              <a:t>37</a:t>
            </a:fld>
            <a:endParaRPr lang="fr-FR"/>
          </a:p>
        </p:txBody>
      </p:sp>
    </p:spTree>
    <p:extLst>
      <p:ext uri="{BB962C8B-B14F-4D97-AF65-F5344CB8AC3E}">
        <p14:creationId xmlns:p14="http://schemas.microsoft.com/office/powerpoint/2010/main" val="2972180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32DE18DC-8164-422C-9C7A-8229986E8747}" type="datetime1">
              <a:rPr lang="en-US" smtClean="0"/>
              <a:t>11/18/2025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2141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EFFFC29-A7A2-49E6-AD74-34056891FA4E}" type="datetime1">
              <a:rPr lang="en-US" smtClean="0"/>
              <a:t>11/18/2025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pic>
        <p:nvPicPr>
          <p:cNvPr id="7" name="Image 6" descr=" ">
            <a:extLst>
              <a:ext uri="{FF2B5EF4-FFF2-40B4-BE49-F238E27FC236}">
                <a16:creationId xmlns:a16="http://schemas.microsoft.com/office/drawing/2014/main" id="{E251DD04-3C1C-47B4-8DF3-2249ACC0FC2E}"/>
              </a:ext>
            </a:extLst>
          </p:cNvPr>
          <p:cNvPicPr/>
          <p:nvPr/>
        </p:nvPicPr>
        <p:blipFill rotWithShape="1">
          <a:blip r:embed="rId2">
            <a:extLst>
              <a:ext uri="{28A0092B-C50C-407E-A947-70E740481C1C}">
                <a14:useLocalDpi xmlns:a14="http://schemas.microsoft.com/office/drawing/2010/main" val="0"/>
              </a:ext>
            </a:extLst>
          </a:blip>
          <a:srcRect b="43104"/>
          <a:stretch/>
        </p:blipFill>
        <p:spPr bwMode="auto">
          <a:xfrm>
            <a:off x="7553217" y="626393"/>
            <a:ext cx="521494" cy="6286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20446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6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D91487EB-0FBC-4D2B-B759-0922E1557F35}" type="datetime1">
              <a:rPr lang="en-US" smtClean="0"/>
              <a:t>11/18/2025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5505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3560EFC-865D-4831-BD4A-007C84A92DE6}" type="datetime1">
              <a:rPr lang="en-US" smtClean="0"/>
              <a:t>11/18/2025</a:t>
            </a:fld>
            <a:endParaRPr lang="en-US" dirty="0"/>
          </a:p>
        </p:txBody>
      </p:sp>
      <p:sp>
        <p:nvSpPr>
          <p:cNvPr id="6" name="Footer Placeholder 5"/>
          <p:cNvSpPr>
            <a:spLocks noGrp="1"/>
          </p:cNvSpPr>
          <p:nvPr>
            <p:ph type="ftr" sz="quarter" idx="11"/>
          </p:nvPr>
        </p:nvSpPr>
        <p:spPr/>
        <p:txBody>
          <a:bodyPr/>
          <a:lstStyle/>
          <a:p>
            <a:r>
              <a:rPr lang="en-US"/>
              <a:t>NOM CSF - DATE</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669794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822960" y="2582334"/>
            <a:ext cx="370332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4663440" y="2582334"/>
            <a:ext cx="370332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6DEA12DA-28EF-4950-8E5D-CA7AC9049276}" type="datetime1">
              <a:rPr lang="en-US" smtClean="0"/>
              <a:t>11/18/2025</a:t>
            </a:fld>
            <a:endParaRPr lang="en-US" dirty="0"/>
          </a:p>
        </p:txBody>
      </p:sp>
      <p:sp>
        <p:nvSpPr>
          <p:cNvPr id="8" name="Footer Placeholder 7"/>
          <p:cNvSpPr>
            <a:spLocks noGrp="1"/>
          </p:cNvSpPr>
          <p:nvPr>
            <p:ph type="ftr" sz="quarter" idx="11"/>
          </p:nvPr>
        </p:nvSpPr>
        <p:spPr/>
        <p:txBody>
          <a:bodyPr/>
          <a:lstStyle/>
          <a:p>
            <a:r>
              <a:rPr lang="en-US"/>
              <a:t>NOM CSF - DATE</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657430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FE5A9FC-8E4A-4FEC-8194-367EFADD2051}" type="datetime1">
              <a:rPr lang="en-US" smtClean="0"/>
              <a:t>11/18/2025</a:t>
            </a:fld>
            <a:endParaRPr lang="en-US" dirty="0"/>
          </a:p>
        </p:txBody>
      </p:sp>
      <p:sp>
        <p:nvSpPr>
          <p:cNvPr id="4" name="Footer Placeholder 3"/>
          <p:cNvSpPr>
            <a:spLocks noGrp="1"/>
          </p:cNvSpPr>
          <p:nvPr>
            <p:ph type="ftr" sz="quarter" idx="11"/>
          </p:nvPr>
        </p:nvSpPr>
        <p:spPr/>
        <p:txBody>
          <a:bodyPr/>
          <a:lstStyle/>
          <a:p>
            <a:r>
              <a:rPr lang="en-US"/>
              <a:t>NOM CSF - DATE</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833185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1ADB350-4713-4D56-8414-F6E59817F569}" type="datetime1">
              <a:rPr lang="en-US" smtClean="0"/>
              <a:t>11/18/2025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NOM CSF - DATE</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244641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BC395526-6DFC-4B98-A6A1-AF56C344B965}" type="datetime1">
              <a:rPr lang="en-US" smtClean="0"/>
              <a:t>11/18/2025</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en-US"/>
              <a:t>NOM CSF - DATE</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1136995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27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5" name="Date Placeholder 4"/>
          <p:cNvSpPr>
            <a:spLocks noGrp="1"/>
          </p:cNvSpPr>
          <p:nvPr>
            <p:ph type="dt" sz="half" idx="10"/>
          </p:nvPr>
        </p:nvSpPr>
        <p:spPr/>
        <p:txBody>
          <a:bodyPr/>
          <a:lstStyle/>
          <a:p>
            <a:fld id="{1D77B770-3616-4EC9-8590-182A0433D40F}" type="datetime1">
              <a:rPr lang="en-US" smtClean="0"/>
              <a:t>11/18/2025</a:t>
            </a:fld>
            <a:endParaRPr lang="en-US" dirty="0"/>
          </a:p>
        </p:txBody>
      </p:sp>
      <p:sp>
        <p:nvSpPr>
          <p:cNvPr id="6" name="Footer Placeholder 5"/>
          <p:cNvSpPr>
            <a:spLocks noGrp="1"/>
          </p:cNvSpPr>
          <p:nvPr>
            <p:ph type="ftr" sz="quarter" idx="11"/>
          </p:nvPr>
        </p:nvSpPr>
        <p:spPr/>
        <p:txBody>
          <a:bodyPr/>
          <a:lstStyle/>
          <a:p>
            <a:r>
              <a:rPr lang="en-US"/>
              <a:t>NOM CSF - DATE</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908218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8BE9FB8-A573-41FC-8F17-618D547F4F1F}" type="datetime1">
              <a:rPr lang="en-US" smtClean="0"/>
              <a:t>11/18/2025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67540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991FABB-B96C-4E90-8818-E10D7A876999}" type="datetime1">
              <a:rPr lang="en-US" smtClean="0"/>
              <a:t>11/18/2025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0074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675">
                <a:solidFill>
                  <a:srgbClr val="FFFFFF"/>
                </a:solidFill>
              </a:defRPr>
            </a:lvl1pPr>
          </a:lstStyle>
          <a:p>
            <a:fld id="{129A40F0-71C3-4FA8-BAB2-E19D2819A56F}" type="datetime1">
              <a:rPr lang="en-US" smtClean="0"/>
              <a:t>11/18/2025</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r>
              <a:rPr lang="en-US"/>
              <a:t>NOM CSF - DATE</a:t>
            </a:r>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788">
                <a:solidFill>
                  <a:srgbClr val="FFFFFF"/>
                </a:solidFill>
              </a:defRPr>
            </a:lvl1pPr>
          </a:lstStyle>
          <a:p>
            <a:fld id="{69E57DC2-970A-4B3E-BB1C-7A09969E49DF}" type="slidenum">
              <a:rPr lang="en-US" smtClean="0"/>
              <a:pPr/>
              <a:t>‹N°›</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623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dt="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ml/dossiers/fievre.ht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E27C3-03AB-4025-AB38-19B6F609C193}"/>
              </a:ext>
            </a:extLst>
          </p:cNvPr>
          <p:cNvSpPr>
            <a:spLocks noGrp="1"/>
          </p:cNvSpPr>
          <p:nvPr>
            <p:ph type="ctrTitle"/>
          </p:nvPr>
        </p:nvSpPr>
        <p:spPr/>
        <p:txBody>
          <a:bodyPr/>
          <a:lstStyle/>
          <a:p>
            <a:r>
              <a:rPr lang="fr-FR" dirty="0">
                <a:solidFill>
                  <a:srgbClr val="000000">
                    <a:lumMod val="85000"/>
                    <a:lumOff val="15000"/>
                  </a:srgbClr>
                </a:solidFill>
              </a:rPr>
              <a:t>Soins et surveillance de l’élimination intestinale</a:t>
            </a:r>
            <a:endParaRPr lang="fr-FR" dirty="0">
              <a:latin typeface="Trebuchet MS" panose="020B0603020202020204" pitchFamily="34" charset="0"/>
            </a:endParaRPr>
          </a:p>
        </p:txBody>
      </p:sp>
      <p:sp>
        <p:nvSpPr>
          <p:cNvPr id="3" name="Sous-titre 2">
            <a:extLst>
              <a:ext uri="{FF2B5EF4-FFF2-40B4-BE49-F238E27FC236}">
                <a16:creationId xmlns:a16="http://schemas.microsoft.com/office/drawing/2014/main" id="{6991DA90-2A6A-4517-88BC-FB65914A7EF8}"/>
              </a:ext>
            </a:extLst>
          </p:cNvPr>
          <p:cNvSpPr>
            <a:spLocks noGrp="1"/>
          </p:cNvSpPr>
          <p:nvPr>
            <p:ph type="subTitle" idx="1"/>
          </p:nvPr>
        </p:nvSpPr>
        <p:spPr/>
        <p:txBody>
          <a:bodyPr/>
          <a:lstStyle/>
          <a:p>
            <a:r>
              <a:rPr lang="fr-FR" dirty="0">
                <a:solidFill>
                  <a:schemeClr val="tx1"/>
                </a:solidFill>
              </a:rPr>
              <a:t>BLOC 2 module 4</a:t>
            </a:r>
          </a:p>
          <a:p>
            <a:endParaRPr lang="fr-FR" dirty="0">
              <a:solidFill>
                <a:schemeClr val="tx1"/>
              </a:solidFill>
            </a:endParaRPr>
          </a:p>
        </p:txBody>
      </p:sp>
      <p:sp>
        <p:nvSpPr>
          <p:cNvPr id="4" name="Espace réservé du pied de page 3">
            <a:extLst>
              <a:ext uri="{FF2B5EF4-FFF2-40B4-BE49-F238E27FC236}">
                <a16:creationId xmlns:a16="http://schemas.microsoft.com/office/drawing/2014/main" id="{593E685E-0E97-413F-AB35-5E443B9A350D}"/>
              </a:ext>
            </a:extLst>
          </p:cNvPr>
          <p:cNvSpPr>
            <a:spLocks noGrp="1"/>
          </p:cNvSpPr>
          <p:nvPr>
            <p:ph type="ftr" sz="quarter" idx="11"/>
          </p:nvPr>
        </p:nvSpPr>
        <p:spPr/>
        <p:txBody>
          <a:bodyPr/>
          <a:lstStyle/>
          <a:p>
            <a:pPr defTabSz="342900"/>
            <a:r>
              <a:rPr lang="en-US" dirty="0">
                <a:latin typeface="Calibri" panose="020F0502020204030204"/>
              </a:rPr>
              <a:t>NOM FGM-</a:t>
            </a:r>
            <a:r>
              <a:rPr lang="en-US" dirty="0" err="1">
                <a:latin typeface="Calibri" panose="020F0502020204030204"/>
              </a:rPr>
              <a:t>Novembre</a:t>
            </a:r>
            <a:r>
              <a:rPr lang="en-US" dirty="0">
                <a:latin typeface="Calibri" panose="020F0502020204030204"/>
              </a:rPr>
              <a:t> 2025</a:t>
            </a:r>
          </a:p>
        </p:txBody>
      </p:sp>
      <p:pic>
        <p:nvPicPr>
          <p:cNvPr id="6" name="Image 5">
            <a:extLst>
              <a:ext uri="{FF2B5EF4-FFF2-40B4-BE49-F238E27FC236}">
                <a16:creationId xmlns:a16="http://schemas.microsoft.com/office/drawing/2014/main" id="{B5ADD290-5821-4B1A-948E-8F3F3998AFB0}"/>
              </a:ext>
            </a:extLst>
          </p:cNvPr>
          <p:cNvPicPr/>
          <p:nvPr/>
        </p:nvPicPr>
        <p:blipFill rotWithShape="1">
          <a:blip r:embed="rId2" cstate="print">
            <a:extLst>
              <a:ext uri="{28A0092B-C50C-407E-A947-70E740481C1C}">
                <a14:useLocalDpi xmlns:a14="http://schemas.microsoft.com/office/drawing/2010/main" val="0"/>
              </a:ext>
            </a:extLst>
          </a:blip>
          <a:srcRect l="22652" t="32330" r="37500" b="40525"/>
          <a:stretch/>
        </p:blipFill>
        <p:spPr bwMode="auto">
          <a:xfrm>
            <a:off x="401143" y="1059627"/>
            <a:ext cx="2097128" cy="8572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37912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1FD2D3-70D8-4812-B2D4-66B664DEFE3D}"/>
              </a:ext>
            </a:extLst>
          </p:cNvPr>
          <p:cNvSpPr>
            <a:spLocks noGrp="1"/>
          </p:cNvSpPr>
          <p:nvPr>
            <p:ph type="title"/>
          </p:nvPr>
        </p:nvSpPr>
        <p:spPr/>
        <p:txBody>
          <a:bodyPr/>
          <a:lstStyle/>
          <a:p>
            <a:r>
              <a:rPr lang="fr-FR" dirty="0"/>
              <a:t>PLAN</a:t>
            </a:r>
          </a:p>
        </p:txBody>
      </p:sp>
      <p:sp>
        <p:nvSpPr>
          <p:cNvPr id="3" name="Espace réservé du contenu 2">
            <a:extLst>
              <a:ext uri="{FF2B5EF4-FFF2-40B4-BE49-F238E27FC236}">
                <a16:creationId xmlns:a16="http://schemas.microsoft.com/office/drawing/2014/main" id="{45D636B8-0056-4C1A-BD3B-1E78DDCAB4C3}"/>
              </a:ext>
            </a:extLst>
          </p:cNvPr>
          <p:cNvSpPr>
            <a:spLocks noGrp="1"/>
          </p:cNvSpPr>
          <p:nvPr>
            <p:ph idx="1"/>
          </p:nvPr>
        </p:nvSpPr>
        <p:spPr>
          <a:xfrm>
            <a:off x="822960" y="1845734"/>
            <a:ext cx="2452896" cy="4023360"/>
          </a:xfrm>
        </p:spPr>
        <p:txBody>
          <a:bodyPr>
            <a:normAutofit lnSpcReduction="10000"/>
          </a:bodyPr>
          <a:lstStyle/>
          <a:p>
            <a:r>
              <a:rPr lang="fr-FR" dirty="0"/>
              <a:t>1. Définitions</a:t>
            </a:r>
          </a:p>
          <a:p>
            <a:r>
              <a:rPr lang="fr-FR" dirty="0"/>
              <a:t>2. Les critères d’observation</a:t>
            </a:r>
          </a:p>
          <a:p>
            <a:pPr lvl="1"/>
            <a:r>
              <a:rPr lang="fr-FR" dirty="0"/>
              <a:t>La fréquence</a:t>
            </a:r>
          </a:p>
          <a:p>
            <a:pPr lvl="1"/>
            <a:r>
              <a:rPr lang="fr-FR" dirty="0"/>
              <a:t>L’odeur</a:t>
            </a:r>
          </a:p>
          <a:p>
            <a:pPr lvl="1"/>
            <a:r>
              <a:rPr lang="fr-FR" dirty="0"/>
              <a:t>La couleur</a:t>
            </a:r>
          </a:p>
          <a:p>
            <a:pPr lvl="1"/>
            <a:r>
              <a:rPr lang="fr-FR" dirty="0"/>
              <a:t>La consistance</a:t>
            </a:r>
          </a:p>
          <a:p>
            <a:pPr marL="68580" lvl="1" indent="-68580">
              <a:spcBef>
                <a:spcPts val="900"/>
              </a:spcBef>
              <a:spcAft>
                <a:spcPts val="150"/>
              </a:spcAft>
              <a:buSzPct val="100000"/>
              <a:buFont typeface="Calibri" panose="020F0502020204030204" pitchFamily="34" charset="0"/>
              <a:buChar char=" "/>
            </a:pPr>
            <a:r>
              <a:rPr lang="fr-FR" sz="1500" dirty="0"/>
              <a:t>3. Identification des anomalies</a:t>
            </a:r>
          </a:p>
          <a:p>
            <a:pPr lvl="1">
              <a:buSzPct val="100000"/>
            </a:pPr>
            <a:r>
              <a:rPr lang="fr-FR" dirty="0"/>
              <a:t>La fréquence</a:t>
            </a:r>
          </a:p>
          <a:p>
            <a:pPr lvl="2">
              <a:buSzPct val="100000"/>
            </a:pPr>
            <a:r>
              <a:rPr lang="fr-FR" dirty="0"/>
              <a:t>Diarrhée</a:t>
            </a:r>
          </a:p>
          <a:p>
            <a:pPr lvl="2">
              <a:buSzPct val="100000"/>
            </a:pPr>
            <a:r>
              <a:rPr lang="fr-FR" dirty="0"/>
              <a:t>Constipation</a:t>
            </a:r>
          </a:p>
          <a:p>
            <a:pPr lvl="2">
              <a:buSzPct val="100000"/>
            </a:pPr>
            <a:r>
              <a:rPr lang="fr-FR" dirty="0"/>
              <a:t>Fécalome</a:t>
            </a:r>
          </a:p>
          <a:p>
            <a:pPr lvl="1">
              <a:buSzPct val="100000"/>
            </a:pPr>
            <a:r>
              <a:rPr lang="fr-FR" dirty="0"/>
              <a:t>L’odeur</a:t>
            </a:r>
          </a:p>
          <a:p>
            <a:pPr lvl="1">
              <a:buSzPct val="100000"/>
            </a:pPr>
            <a:r>
              <a:rPr lang="fr-FR" dirty="0"/>
              <a:t>La couleur</a:t>
            </a:r>
          </a:p>
          <a:p>
            <a:pPr lvl="1">
              <a:buSzPct val="100000"/>
            </a:pPr>
            <a:r>
              <a:rPr lang="fr-FR" dirty="0"/>
              <a:t>La consistance</a:t>
            </a:r>
          </a:p>
          <a:p>
            <a:pPr lvl="1">
              <a:buSzPct val="100000"/>
            </a:pPr>
            <a:r>
              <a:rPr lang="fr-FR" dirty="0"/>
              <a:t>La présence de gaz</a:t>
            </a:r>
          </a:p>
          <a:p>
            <a:pPr lvl="1">
              <a:buSzPct val="100000"/>
            </a:pPr>
            <a:r>
              <a:rPr lang="fr-FR" dirty="0"/>
              <a:t>Les signes associés</a:t>
            </a:r>
          </a:p>
          <a:p>
            <a:pPr marL="205740" lvl="2" indent="-68580">
              <a:spcBef>
                <a:spcPts val="900"/>
              </a:spcBef>
              <a:spcAft>
                <a:spcPts val="150"/>
              </a:spcAft>
              <a:buSzPct val="100000"/>
              <a:buFont typeface="Calibri" panose="020F0502020204030204" pitchFamily="34" charset="0"/>
              <a:buChar char=" "/>
            </a:pPr>
            <a:endParaRPr lang="fr-FR" sz="1200" dirty="0"/>
          </a:p>
        </p:txBody>
      </p:sp>
      <p:sp>
        <p:nvSpPr>
          <p:cNvPr id="4" name="Espace réservé du pied de page 3">
            <a:extLst>
              <a:ext uri="{FF2B5EF4-FFF2-40B4-BE49-F238E27FC236}">
                <a16:creationId xmlns:a16="http://schemas.microsoft.com/office/drawing/2014/main" id="{017C07DC-83D0-4E6D-B4D1-DD5FFC13C666}"/>
              </a:ext>
            </a:extLst>
          </p:cNvPr>
          <p:cNvSpPr>
            <a:spLocks noGrp="1"/>
          </p:cNvSpPr>
          <p:nvPr>
            <p:ph type="ftr" sz="quarter" idx="11"/>
          </p:nvPr>
        </p:nvSpPr>
        <p:spPr/>
        <p:txBody>
          <a:bodyPr/>
          <a:lstStyle/>
          <a:p>
            <a:r>
              <a:rPr lang="en-US"/>
              <a:t>NOM CSF - DATE</a:t>
            </a:r>
            <a:endParaRPr lang="en-US" dirty="0"/>
          </a:p>
        </p:txBody>
      </p:sp>
      <p:sp>
        <p:nvSpPr>
          <p:cNvPr id="5" name="Espace réservé du contenu 2">
            <a:extLst>
              <a:ext uri="{FF2B5EF4-FFF2-40B4-BE49-F238E27FC236}">
                <a16:creationId xmlns:a16="http://schemas.microsoft.com/office/drawing/2014/main" id="{CFE619BF-3F67-4050-A120-DF8D6586AA6A}"/>
              </a:ext>
            </a:extLst>
          </p:cNvPr>
          <p:cNvSpPr txBox="1">
            <a:spLocks/>
          </p:cNvSpPr>
          <p:nvPr/>
        </p:nvSpPr>
        <p:spPr>
          <a:xfrm>
            <a:off x="3404131" y="1854355"/>
            <a:ext cx="2452896" cy="4023360"/>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r>
              <a:rPr lang="fr-FR" dirty="0"/>
              <a:t>4. Indication des examens des selles</a:t>
            </a:r>
          </a:p>
          <a:p>
            <a:pPr lvl="1"/>
            <a:r>
              <a:rPr lang="fr-FR" dirty="0"/>
              <a:t>Technique du recueil des selles pour une coproculture.</a:t>
            </a:r>
          </a:p>
          <a:p>
            <a:pPr lvl="2"/>
            <a:r>
              <a:rPr lang="fr-FR" dirty="0"/>
              <a:t>Matériel</a:t>
            </a:r>
          </a:p>
          <a:p>
            <a:pPr lvl="2"/>
            <a:r>
              <a:rPr lang="fr-FR" dirty="0"/>
              <a:t>Procédure </a:t>
            </a:r>
          </a:p>
          <a:p>
            <a:pPr marL="68580" lvl="2" indent="-68580">
              <a:spcBef>
                <a:spcPts val="900"/>
              </a:spcBef>
              <a:spcAft>
                <a:spcPts val="150"/>
              </a:spcAft>
              <a:buSzPct val="100000"/>
              <a:buFont typeface="Calibri" panose="020F0502020204030204" pitchFamily="34" charset="0"/>
              <a:buChar char=" "/>
            </a:pPr>
            <a:r>
              <a:rPr lang="fr-FR" sz="1500" dirty="0"/>
              <a:t>5. La diarrhée</a:t>
            </a:r>
          </a:p>
          <a:p>
            <a:pPr lvl="1">
              <a:buSzPct val="100000"/>
            </a:pPr>
            <a:r>
              <a:rPr lang="fr-FR" dirty="0"/>
              <a:t>Définition</a:t>
            </a:r>
          </a:p>
          <a:p>
            <a:pPr lvl="1">
              <a:buSzPct val="100000"/>
            </a:pPr>
            <a:r>
              <a:rPr lang="fr-FR" dirty="0"/>
              <a:t>Les causes d'une diarrhée aiguë</a:t>
            </a:r>
          </a:p>
          <a:p>
            <a:pPr lvl="1">
              <a:buSzPct val="100000"/>
            </a:pPr>
            <a:r>
              <a:rPr lang="fr-FR" dirty="0"/>
              <a:t>Diarrhée chronique : des causes multiples</a:t>
            </a:r>
          </a:p>
          <a:p>
            <a:pPr lvl="1">
              <a:buSzPct val="100000"/>
            </a:pPr>
            <a:r>
              <a:rPr lang="fr-FR" dirty="0"/>
              <a:t>Les risques de la diarrhée </a:t>
            </a:r>
          </a:p>
          <a:p>
            <a:pPr lvl="1">
              <a:buSzPct val="100000"/>
            </a:pPr>
            <a:r>
              <a:rPr lang="fr-FR" dirty="0"/>
              <a:t>Les rôles de l’AS</a:t>
            </a:r>
          </a:p>
          <a:p>
            <a:pPr marL="150876" lvl="1" indent="0">
              <a:buSzPct val="100000"/>
              <a:buNone/>
            </a:pPr>
            <a:endParaRPr lang="fr-FR" dirty="0"/>
          </a:p>
          <a:p>
            <a:pPr marL="68580" lvl="2" indent="-68580">
              <a:spcBef>
                <a:spcPts val="900"/>
              </a:spcBef>
              <a:spcAft>
                <a:spcPts val="150"/>
              </a:spcAft>
              <a:buSzPct val="100000"/>
              <a:buFont typeface="Calibri" panose="020F0502020204030204" pitchFamily="34" charset="0"/>
              <a:buChar char=" "/>
            </a:pPr>
            <a:endParaRPr lang="fr-FR" sz="1500" dirty="0"/>
          </a:p>
          <a:p>
            <a:pPr lvl="2"/>
            <a:endParaRPr lang="fr-FR" dirty="0"/>
          </a:p>
          <a:p>
            <a:pPr lvl="2"/>
            <a:endParaRPr lang="fr-FR" dirty="0"/>
          </a:p>
        </p:txBody>
      </p:sp>
      <p:sp>
        <p:nvSpPr>
          <p:cNvPr id="6" name="Espace réservé du contenu 2">
            <a:extLst>
              <a:ext uri="{FF2B5EF4-FFF2-40B4-BE49-F238E27FC236}">
                <a16:creationId xmlns:a16="http://schemas.microsoft.com/office/drawing/2014/main" id="{6AA36F64-011B-408C-A45E-5B6C3E25203F}"/>
              </a:ext>
            </a:extLst>
          </p:cNvPr>
          <p:cNvSpPr txBox="1">
            <a:spLocks/>
          </p:cNvSpPr>
          <p:nvPr/>
        </p:nvSpPr>
        <p:spPr>
          <a:xfrm>
            <a:off x="6088792" y="1845734"/>
            <a:ext cx="2452896" cy="4023360"/>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r>
              <a:rPr lang="fr-FR" dirty="0"/>
              <a:t>6. La constipation</a:t>
            </a:r>
          </a:p>
          <a:p>
            <a:pPr lvl="1"/>
            <a:r>
              <a:rPr lang="fr-FR" dirty="0"/>
              <a:t>Définition</a:t>
            </a:r>
          </a:p>
          <a:p>
            <a:pPr lvl="1"/>
            <a:r>
              <a:rPr lang="fr-FR" dirty="0"/>
              <a:t>Causes</a:t>
            </a:r>
          </a:p>
          <a:p>
            <a:pPr lvl="1"/>
            <a:r>
              <a:rPr lang="fr-FR" dirty="0"/>
              <a:t>Conséquences</a:t>
            </a:r>
          </a:p>
          <a:p>
            <a:pPr lvl="1"/>
            <a:r>
              <a:rPr lang="fr-FR" dirty="0"/>
              <a:t>Rôles de l’AS</a:t>
            </a:r>
          </a:p>
          <a:p>
            <a:pPr marL="68580" lvl="1" indent="-68580">
              <a:spcBef>
                <a:spcPts val="900"/>
              </a:spcBef>
              <a:spcAft>
                <a:spcPts val="150"/>
              </a:spcAft>
              <a:buSzPct val="100000"/>
              <a:buFont typeface="Calibri" panose="020F0502020204030204" pitchFamily="34" charset="0"/>
              <a:buChar char=" "/>
            </a:pPr>
            <a:r>
              <a:rPr lang="fr-FR" sz="1500" dirty="0"/>
              <a:t>7. Le fécalome</a:t>
            </a:r>
          </a:p>
          <a:p>
            <a:pPr lvl="1">
              <a:buSzPct val="100000"/>
            </a:pPr>
            <a:r>
              <a:rPr lang="fr-FR" dirty="0"/>
              <a:t>Définition</a:t>
            </a:r>
          </a:p>
          <a:p>
            <a:pPr marL="68580" lvl="1" indent="-68580">
              <a:spcBef>
                <a:spcPts val="900"/>
              </a:spcBef>
              <a:spcAft>
                <a:spcPts val="150"/>
              </a:spcAft>
              <a:buSzPct val="100000"/>
              <a:buFont typeface="Calibri" panose="020F0502020204030204" pitchFamily="34" charset="0"/>
              <a:buChar char=" "/>
            </a:pPr>
            <a:r>
              <a:rPr lang="fr-FR" sz="1500" dirty="0"/>
              <a:t>8. l’occlusion intestinale</a:t>
            </a:r>
          </a:p>
          <a:p>
            <a:pPr lvl="1">
              <a:buSzPct val="100000"/>
            </a:pPr>
            <a:r>
              <a:rPr lang="fr-FR" dirty="0"/>
              <a:t>Définition</a:t>
            </a:r>
          </a:p>
          <a:p>
            <a:pPr lvl="1">
              <a:buSzPct val="100000"/>
            </a:pPr>
            <a:r>
              <a:rPr lang="fr-FR" dirty="0"/>
              <a:t>Rôle de l’AS</a:t>
            </a:r>
          </a:p>
          <a:p>
            <a:pPr marL="68580" lvl="2" indent="-68580">
              <a:spcBef>
                <a:spcPts val="900"/>
              </a:spcBef>
              <a:spcAft>
                <a:spcPts val="150"/>
              </a:spcAft>
              <a:buSzPct val="100000"/>
              <a:buFont typeface="Calibri" panose="020F0502020204030204" pitchFamily="34" charset="0"/>
              <a:buChar char=" "/>
            </a:pPr>
            <a:endParaRPr lang="fr-FR" sz="1500" dirty="0"/>
          </a:p>
          <a:p>
            <a:pPr lvl="2"/>
            <a:endParaRPr lang="fr-FR" dirty="0"/>
          </a:p>
          <a:p>
            <a:pPr lvl="2"/>
            <a:endParaRPr lang="fr-FR" dirty="0"/>
          </a:p>
        </p:txBody>
      </p:sp>
    </p:spTree>
    <p:extLst>
      <p:ext uri="{BB962C8B-B14F-4D97-AF65-F5344CB8AC3E}">
        <p14:creationId xmlns:p14="http://schemas.microsoft.com/office/powerpoint/2010/main" val="131552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Définitions.</a:t>
            </a:r>
          </a:p>
        </p:txBody>
      </p:sp>
      <p:sp>
        <p:nvSpPr>
          <p:cNvPr id="3" name="Espace réservé du contenu 2"/>
          <p:cNvSpPr>
            <a:spLocks noGrp="1"/>
          </p:cNvSpPr>
          <p:nvPr>
            <p:ph idx="1"/>
          </p:nvPr>
        </p:nvSpPr>
        <p:spPr/>
        <p:txBody>
          <a:bodyPr/>
          <a:lstStyle/>
          <a:p>
            <a:endParaRPr lang="fr-FR" sz="2400" dirty="0"/>
          </a:p>
          <a:p>
            <a:r>
              <a:rPr lang="fr-FR" sz="2400" dirty="0"/>
              <a:t>La digestion entraine la formation de déchets organiques: les matières fécales, ou les selles.</a:t>
            </a:r>
          </a:p>
          <a:p>
            <a:r>
              <a:rPr lang="fr-FR" sz="2400" dirty="0"/>
              <a:t>Une selle normale doit être spontanée, moulée, et de coloration brunâtre.</a:t>
            </a:r>
          </a:p>
          <a:p>
            <a:r>
              <a:rPr lang="fr-FR" sz="2400" dirty="0"/>
              <a:t>Sa quantité est d’environ 80 à 200 g chez l’adulte.</a:t>
            </a:r>
          </a:p>
          <a:p>
            <a:r>
              <a:rPr lang="fr-FR" sz="2400" dirty="0"/>
              <a:t>La défécation est l’action d’éliminer naturellement les matières fécales.</a:t>
            </a:r>
          </a:p>
          <a:p>
            <a:pPr marL="114300" indent="0">
              <a:buNone/>
            </a:pPr>
            <a:endParaRPr lang="fr-FR" dirty="0"/>
          </a:p>
        </p:txBody>
      </p:sp>
    </p:spTree>
    <p:extLst>
      <p:ext uri="{BB962C8B-B14F-4D97-AF65-F5344CB8AC3E}">
        <p14:creationId xmlns:p14="http://schemas.microsoft.com/office/powerpoint/2010/main" val="410189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Définitions.</a:t>
            </a:r>
          </a:p>
        </p:txBody>
      </p:sp>
      <p:sp>
        <p:nvSpPr>
          <p:cNvPr id="3" name="Espace réservé du contenu 2"/>
          <p:cNvSpPr>
            <a:spLocks noGrp="1"/>
          </p:cNvSpPr>
          <p:nvPr>
            <p:ph idx="1"/>
          </p:nvPr>
        </p:nvSpPr>
        <p:spPr/>
        <p:txBody>
          <a:bodyPr>
            <a:normAutofit/>
          </a:bodyPr>
          <a:lstStyle/>
          <a:p>
            <a:endParaRPr lang="fr-FR" sz="2400" dirty="0"/>
          </a:p>
          <a:p>
            <a:r>
              <a:rPr lang="fr-FR" sz="2400" dirty="0"/>
              <a:t>Le péristaltisme intestinal : contractions physiologiques du tube digestif, qui se font du haut vers le bas, et qui permettent la progression des aliments puis, après leur digestion, des matières fécales. </a:t>
            </a:r>
          </a:p>
          <a:p>
            <a:r>
              <a:rPr lang="fr-FR" sz="2400" dirty="0"/>
              <a:t>Ce péristaltisme est variable d’un individu à l’autre, et est fonction de l’âge. La fréquence de la défécation varie donc physiologiquement, et dépend des conduites hygiéno-diététiques de la personne.</a:t>
            </a:r>
          </a:p>
        </p:txBody>
      </p:sp>
    </p:spTree>
    <p:extLst>
      <p:ext uri="{BB962C8B-B14F-4D97-AF65-F5344CB8AC3E}">
        <p14:creationId xmlns:p14="http://schemas.microsoft.com/office/powerpoint/2010/main" val="3009282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Définitions.</a:t>
            </a:r>
          </a:p>
        </p:txBody>
      </p:sp>
      <p:sp>
        <p:nvSpPr>
          <p:cNvPr id="3" name="Espace réservé du contenu 2"/>
          <p:cNvSpPr>
            <a:spLocks noGrp="1"/>
          </p:cNvSpPr>
          <p:nvPr>
            <p:ph idx="1"/>
          </p:nvPr>
        </p:nvSpPr>
        <p:spPr/>
        <p:txBody>
          <a:bodyPr>
            <a:normAutofit/>
          </a:bodyPr>
          <a:lstStyle/>
          <a:p>
            <a:endParaRPr lang="fr-FR" sz="2400" dirty="0"/>
          </a:p>
          <a:p>
            <a:r>
              <a:rPr lang="fr-FR" sz="2400" dirty="0"/>
              <a:t>Pour la personne âgée, il y a une diminution physiologique du péristaltisme intestinal, et donc tendance à la constipation et perte de la sensation d’envie. </a:t>
            </a:r>
          </a:p>
          <a:p>
            <a:r>
              <a:rPr lang="fr-FR" sz="2400" dirty="0"/>
              <a:t>La diminution de la mobilité physique gêne également l’accès aux toilettes.</a:t>
            </a:r>
          </a:p>
        </p:txBody>
      </p:sp>
    </p:spTree>
    <p:extLst>
      <p:ext uri="{BB962C8B-B14F-4D97-AF65-F5344CB8AC3E}">
        <p14:creationId xmlns:p14="http://schemas.microsoft.com/office/powerpoint/2010/main" val="3054938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Les critères d’observation.</a:t>
            </a:r>
          </a:p>
        </p:txBody>
      </p:sp>
      <p:sp>
        <p:nvSpPr>
          <p:cNvPr id="3" name="Espace réservé du contenu 2"/>
          <p:cNvSpPr>
            <a:spLocks noGrp="1"/>
          </p:cNvSpPr>
          <p:nvPr>
            <p:ph idx="1"/>
          </p:nvPr>
        </p:nvSpPr>
        <p:spPr/>
        <p:txBody>
          <a:bodyPr>
            <a:normAutofit/>
          </a:bodyPr>
          <a:lstStyle/>
          <a:p>
            <a:r>
              <a:rPr lang="fr-FR" sz="2400" b="1" dirty="0"/>
              <a:t>La fréquence</a:t>
            </a:r>
            <a:r>
              <a:rPr lang="fr-FR" sz="2400" dirty="0"/>
              <a:t>: de plusieurs selles par jours, à une selle tous les 3 jours.</a:t>
            </a:r>
          </a:p>
          <a:p>
            <a:r>
              <a:rPr lang="fr-FR" sz="2400" b="1" dirty="0"/>
              <a:t>L’odeur</a:t>
            </a:r>
            <a:r>
              <a:rPr lang="fr-FR" sz="2400" dirty="0"/>
              <a:t>: malodorante.</a:t>
            </a:r>
          </a:p>
          <a:p>
            <a:r>
              <a:rPr lang="fr-FR" sz="2400" b="1" dirty="0"/>
              <a:t>La couleur</a:t>
            </a:r>
            <a:r>
              <a:rPr lang="fr-FR" sz="2400" dirty="0"/>
              <a:t>: normalement brun foncé, mais l’alimentation modifie la coloration des matières fécales. Ex: carottes et betteraves =&gt; selles rouges; épinard, certains médicaments à base de fer =&gt; selles noires</a:t>
            </a:r>
          </a:p>
          <a:p>
            <a:r>
              <a:rPr lang="fr-FR" sz="2400" b="1" dirty="0"/>
              <a:t>La consistance</a:t>
            </a:r>
            <a:r>
              <a:rPr lang="fr-FR" sz="2400" dirty="0"/>
              <a:t>: moulée, évacuée sans effort intense.</a:t>
            </a:r>
          </a:p>
          <a:p>
            <a:endParaRPr lang="fr-FR" sz="3200" dirty="0"/>
          </a:p>
        </p:txBody>
      </p:sp>
    </p:spTree>
    <p:extLst>
      <p:ext uri="{BB962C8B-B14F-4D97-AF65-F5344CB8AC3E}">
        <p14:creationId xmlns:p14="http://schemas.microsoft.com/office/powerpoint/2010/main" val="3185414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3. Identification des anomalies.</a:t>
            </a:r>
          </a:p>
        </p:txBody>
      </p:sp>
      <p:sp>
        <p:nvSpPr>
          <p:cNvPr id="3" name="Espace réservé du contenu 2"/>
          <p:cNvSpPr>
            <a:spLocks noGrp="1"/>
          </p:cNvSpPr>
          <p:nvPr>
            <p:ph idx="1"/>
          </p:nvPr>
        </p:nvSpPr>
        <p:spPr/>
        <p:txBody>
          <a:bodyPr>
            <a:normAutofit fontScale="92500" lnSpcReduction="10000"/>
          </a:bodyPr>
          <a:lstStyle/>
          <a:p>
            <a:r>
              <a:rPr lang="fr-FR" sz="2800" b="1" dirty="0"/>
              <a:t>La fréquence, les troubles du transit:</a:t>
            </a:r>
          </a:p>
          <a:p>
            <a:pPr lvl="1">
              <a:buFont typeface="Wingdings" pitchFamily="2" charset="2"/>
              <a:buChar char="ü"/>
            </a:pPr>
            <a:r>
              <a:rPr lang="fr-FR" sz="2800" i="1" u="sng" dirty="0"/>
              <a:t>La diarrhée </a:t>
            </a:r>
            <a:r>
              <a:rPr lang="fr-FR" sz="2800" dirty="0"/>
              <a:t>: évacuation trop importante de selles (plusieurs selles par jour, de 6 à 8, ou plus), avec modification de la consistance. </a:t>
            </a:r>
          </a:p>
          <a:p>
            <a:pPr lvl="1">
              <a:buFont typeface="Wingdings" pitchFamily="2" charset="2"/>
              <a:buChar char="ü"/>
            </a:pPr>
            <a:r>
              <a:rPr lang="fr-FR" sz="2800" i="1" u="sng" dirty="0"/>
              <a:t>La constipation</a:t>
            </a:r>
            <a:r>
              <a:rPr lang="fr-FR" sz="2800" dirty="0"/>
              <a:t>: moins de 3 selles par semaine, avec modification de leur aspect (dures et sèches). S’accompagne d’un ballonnement et de douleurs abdominales.</a:t>
            </a:r>
          </a:p>
          <a:p>
            <a:pPr lvl="1">
              <a:buFont typeface="Wingdings" pitchFamily="2" charset="2"/>
              <a:buChar char="ü"/>
            </a:pPr>
            <a:r>
              <a:rPr lang="fr-FR" sz="2800" i="1" u="sng" dirty="0"/>
              <a:t>Le fécalome</a:t>
            </a:r>
            <a:r>
              <a:rPr lang="fr-FR" sz="2800" dirty="0"/>
              <a:t>: accumulation de matières fécales dans l’ampoule rectale, formant un bouchon obstruant le rectum.</a:t>
            </a:r>
          </a:p>
          <a:p>
            <a:pPr lvl="1">
              <a:buFont typeface="Wingdings" pitchFamily="2" charset="2"/>
              <a:buChar char="ü"/>
            </a:pPr>
            <a:endParaRPr lang="fr-FR" sz="2800" dirty="0"/>
          </a:p>
        </p:txBody>
      </p:sp>
    </p:spTree>
    <p:extLst>
      <p:ext uri="{BB962C8B-B14F-4D97-AF65-F5344CB8AC3E}">
        <p14:creationId xmlns:p14="http://schemas.microsoft.com/office/powerpoint/2010/main" val="94693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3. Identification des anomalies.</a:t>
            </a:r>
          </a:p>
        </p:txBody>
      </p:sp>
      <p:sp>
        <p:nvSpPr>
          <p:cNvPr id="3" name="Espace réservé du contenu 2"/>
          <p:cNvSpPr>
            <a:spLocks noGrp="1"/>
          </p:cNvSpPr>
          <p:nvPr>
            <p:ph idx="1"/>
          </p:nvPr>
        </p:nvSpPr>
        <p:spPr/>
        <p:txBody>
          <a:bodyPr>
            <a:normAutofit/>
          </a:bodyPr>
          <a:lstStyle/>
          <a:p>
            <a:r>
              <a:rPr lang="fr-FR" sz="3600" b="1" u="sng" dirty="0"/>
              <a:t>L’odeur: </a:t>
            </a:r>
          </a:p>
          <a:p>
            <a:pPr marL="0" indent="0">
              <a:buNone/>
            </a:pPr>
            <a:r>
              <a:rPr lang="fr-FR" sz="3600" dirty="0"/>
              <a:t>Une odeur fétide, acide, est caractéristique d’une atteinte de la flore microbienne intestinale.</a:t>
            </a:r>
          </a:p>
        </p:txBody>
      </p:sp>
    </p:spTree>
    <p:extLst>
      <p:ext uri="{BB962C8B-B14F-4D97-AF65-F5344CB8AC3E}">
        <p14:creationId xmlns:p14="http://schemas.microsoft.com/office/powerpoint/2010/main" val="666332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3. Identification des anomalies.</a:t>
            </a:r>
          </a:p>
        </p:txBody>
      </p:sp>
      <p:sp>
        <p:nvSpPr>
          <p:cNvPr id="3" name="Espace réservé du contenu 2"/>
          <p:cNvSpPr>
            <a:spLocks noGrp="1"/>
          </p:cNvSpPr>
          <p:nvPr>
            <p:ph idx="1"/>
          </p:nvPr>
        </p:nvSpPr>
        <p:spPr/>
        <p:txBody>
          <a:bodyPr>
            <a:normAutofit/>
          </a:bodyPr>
          <a:lstStyle/>
          <a:p>
            <a:r>
              <a:rPr lang="fr-FR" sz="3200" b="1" dirty="0"/>
              <a:t>La couleur : </a:t>
            </a:r>
          </a:p>
          <a:p>
            <a:pPr lvl="1">
              <a:buFont typeface="Wingdings" pitchFamily="2" charset="2"/>
              <a:buChar char="ü"/>
            </a:pPr>
            <a:r>
              <a:rPr lang="fr-FR" sz="2800" dirty="0"/>
              <a:t>Rouge: présence de sang</a:t>
            </a:r>
          </a:p>
          <a:p>
            <a:pPr marL="150876" lvl="1" indent="0">
              <a:buNone/>
            </a:pPr>
            <a:endParaRPr lang="fr-FR" sz="2800" dirty="0"/>
          </a:p>
          <a:p>
            <a:pPr lvl="1">
              <a:buFont typeface="Wingdings" pitchFamily="2" charset="2"/>
              <a:buChar char="ü"/>
            </a:pPr>
            <a:r>
              <a:rPr lang="fr-FR" sz="2800" dirty="0"/>
              <a:t>Goudron ou noire: présence de sang digéré (méléna)</a:t>
            </a:r>
          </a:p>
          <a:p>
            <a:pPr marL="150876" lvl="1" indent="0">
              <a:buNone/>
            </a:pPr>
            <a:endParaRPr lang="fr-FR" sz="2800" dirty="0"/>
          </a:p>
          <a:p>
            <a:pPr lvl="1">
              <a:buFont typeface="Wingdings" pitchFamily="2" charset="2"/>
              <a:buChar char="ü"/>
            </a:pPr>
            <a:r>
              <a:rPr lang="fr-FR" sz="2800" dirty="0"/>
              <a:t>Mastic, ou blanche: absence de pigments biliaires (maladie du pancréas ou de l’intestin, entrainant une mauvaise digestion des graisses).</a:t>
            </a:r>
          </a:p>
        </p:txBody>
      </p:sp>
    </p:spTree>
    <p:extLst>
      <p:ext uri="{BB962C8B-B14F-4D97-AF65-F5344CB8AC3E}">
        <p14:creationId xmlns:p14="http://schemas.microsoft.com/office/powerpoint/2010/main" val="242676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3. Identification des anomalies.</a:t>
            </a:r>
          </a:p>
        </p:txBody>
      </p:sp>
      <p:sp>
        <p:nvSpPr>
          <p:cNvPr id="3" name="Espace réservé du contenu 2"/>
          <p:cNvSpPr>
            <a:spLocks noGrp="1"/>
          </p:cNvSpPr>
          <p:nvPr>
            <p:ph idx="1"/>
          </p:nvPr>
        </p:nvSpPr>
        <p:spPr/>
        <p:txBody>
          <a:bodyPr>
            <a:normAutofit/>
          </a:bodyPr>
          <a:lstStyle/>
          <a:p>
            <a:r>
              <a:rPr lang="fr-FR" sz="3200" b="1" dirty="0"/>
              <a:t>La consistance :</a:t>
            </a:r>
          </a:p>
          <a:p>
            <a:pPr lvl="1">
              <a:buFont typeface="Wingdings" pitchFamily="2" charset="2"/>
              <a:buChar char="ü"/>
            </a:pPr>
            <a:r>
              <a:rPr lang="fr-FR" sz="2800" dirty="0"/>
              <a:t>Liquide: avec ou non présence de matière fécales, aspect de bouillon sale.</a:t>
            </a:r>
          </a:p>
          <a:p>
            <a:pPr marL="150876" lvl="1" indent="0">
              <a:buNone/>
            </a:pPr>
            <a:endParaRPr lang="fr-FR" sz="2800" dirty="0"/>
          </a:p>
          <a:p>
            <a:pPr lvl="1">
              <a:buFont typeface="Wingdings" pitchFamily="2" charset="2"/>
              <a:buChar char="ü"/>
            </a:pPr>
            <a:r>
              <a:rPr lang="fr-FR" sz="2800" dirty="0"/>
              <a:t>Glaireuse: associée ou constituée de glaires ( en cas de colites).</a:t>
            </a:r>
          </a:p>
          <a:p>
            <a:pPr marL="150876" lvl="1" indent="0">
              <a:buNone/>
            </a:pPr>
            <a:endParaRPr lang="fr-FR" sz="2800" dirty="0"/>
          </a:p>
          <a:p>
            <a:pPr lvl="1">
              <a:buFont typeface="Wingdings" pitchFamily="2" charset="2"/>
              <a:buChar char="ü"/>
            </a:pPr>
            <a:r>
              <a:rPr lang="fr-FR" sz="2800" dirty="0"/>
              <a:t>Sèche et dure: accumulation d’excréments, formation d’amas arrondis distincts.</a:t>
            </a:r>
          </a:p>
        </p:txBody>
      </p:sp>
    </p:spTree>
    <p:extLst>
      <p:ext uri="{BB962C8B-B14F-4D97-AF65-F5344CB8AC3E}">
        <p14:creationId xmlns:p14="http://schemas.microsoft.com/office/powerpoint/2010/main" val="199055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3. Identification des anomalies.</a:t>
            </a:r>
          </a:p>
        </p:txBody>
      </p:sp>
      <p:sp>
        <p:nvSpPr>
          <p:cNvPr id="3" name="Espace réservé du contenu 2"/>
          <p:cNvSpPr>
            <a:spLocks noGrp="1"/>
          </p:cNvSpPr>
          <p:nvPr>
            <p:ph idx="1"/>
          </p:nvPr>
        </p:nvSpPr>
        <p:spPr/>
        <p:txBody>
          <a:bodyPr>
            <a:normAutofit/>
          </a:bodyPr>
          <a:lstStyle/>
          <a:p>
            <a:r>
              <a:rPr lang="fr-FR" sz="3200" b="1" dirty="0"/>
              <a:t>La présence de gaz</a:t>
            </a:r>
            <a:r>
              <a:rPr lang="fr-FR" sz="3200" dirty="0"/>
              <a:t>: </a:t>
            </a:r>
          </a:p>
          <a:p>
            <a:r>
              <a:rPr lang="fr-FR" sz="3200" dirty="0"/>
              <a:t>La fermentation provoque la formation d’air dans le tube digestif =&gt; flatulence, météorisme (augmentation de volume de l’abdomen).</a:t>
            </a:r>
            <a:endParaRPr lang="fr-FR" sz="2000" dirty="0"/>
          </a:p>
        </p:txBody>
      </p:sp>
    </p:spTree>
    <p:extLst>
      <p:ext uri="{BB962C8B-B14F-4D97-AF65-F5344CB8AC3E}">
        <p14:creationId xmlns:p14="http://schemas.microsoft.com/office/powerpoint/2010/main" val="3337841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3. Identification des anomalies.</a:t>
            </a:r>
          </a:p>
        </p:txBody>
      </p:sp>
      <p:sp>
        <p:nvSpPr>
          <p:cNvPr id="3" name="Espace réservé du contenu 2"/>
          <p:cNvSpPr>
            <a:spLocks noGrp="1"/>
          </p:cNvSpPr>
          <p:nvPr>
            <p:ph idx="1"/>
          </p:nvPr>
        </p:nvSpPr>
        <p:spPr/>
        <p:txBody>
          <a:bodyPr>
            <a:normAutofit fontScale="92500" lnSpcReduction="10000"/>
          </a:bodyPr>
          <a:lstStyle/>
          <a:p>
            <a:r>
              <a:rPr lang="fr-FR" sz="3200" b="1" dirty="0"/>
              <a:t>Les signes associés:</a:t>
            </a:r>
          </a:p>
          <a:p>
            <a:pPr lvl="1">
              <a:buFont typeface="Wingdings" pitchFamily="2" charset="2"/>
              <a:buChar char="ü"/>
            </a:pPr>
            <a:r>
              <a:rPr lang="fr-FR" sz="2800" dirty="0"/>
              <a:t>Douleurs abdominales</a:t>
            </a:r>
          </a:p>
          <a:p>
            <a:pPr lvl="1">
              <a:buFont typeface="Wingdings" pitchFamily="2" charset="2"/>
              <a:buChar char="ü"/>
            </a:pPr>
            <a:r>
              <a:rPr lang="fr-FR" sz="2800" dirty="0"/>
              <a:t>Perte de souplesse de l’abdomen, qui se contracte: défense abdominale</a:t>
            </a:r>
          </a:p>
          <a:p>
            <a:pPr lvl="1">
              <a:buFont typeface="Wingdings" pitchFamily="2" charset="2"/>
              <a:buChar char="ü"/>
            </a:pPr>
            <a:r>
              <a:rPr lang="fr-FR" sz="2800" dirty="0"/>
              <a:t>Fièvre, frissons, signant une infection</a:t>
            </a:r>
          </a:p>
          <a:p>
            <a:pPr lvl="1">
              <a:buFont typeface="Wingdings" pitchFamily="2" charset="2"/>
              <a:buChar char="ü"/>
            </a:pPr>
            <a:r>
              <a:rPr lang="fr-FR" sz="2800" dirty="0"/>
              <a:t>Éructation</a:t>
            </a:r>
          </a:p>
          <a:p>
            <a:pPr lvl="1">
              <a:buFont typeface="Wingdings" pitchFamily="2" charset="2"/>
              <a:buChar char="ü"/>
            </a:pPr>
            <a:r>
              <a:rPr lang="fr-FR" sz="2800" dirty="0"/>
              <a:t>Absence de gaz</a:t>
            </a:r>
          </a:p>
          <a:p>
            <a:pPr lvl="1">
              <a:buFont typeface="Wingdings" pitchFamily="2" charset="2"/>
              <a:buChar char="ü"/>
            </a:pPr>
            <a:r>
              <a:rPr lang="fr-FR" sz="2800" dirty="0"/>
              <a:t>Nausées: sensation de malaise liée à l’envie de vomir</a:t>
            </a:r>
          </a:p>
          <a:p>
            <a:pPr lvl="1">
              <a:buFont typeface="Wingdings" pitchFamily="2" charset="2"/>
              <a:buChar char="ü"/>
            </a:pPr>
            <a:r>
              <a:rPr lang="fr-FR" sz="2800" dirty="0"/>
              <a:t>Vomissements: rejet par la bouche du contenu gastrique</a:t>
            </a:r>
          </a:p>
          <a:p>
            <a:pPr lvl="1">
              <a:buFont typeface="Wingdings" pitchFamily="2" charset="2"/>
              <a:buChar char="ü"/>
            </a:pPr>
            <a:endParaRPr lang="fr-FR" sz="2800" dirty="0"/>
          </a:p>
          <a:p>
            <a:pPr lvl="1">
              <a:buFont typeface="Wingdings" pitchFamily="2" charset="2"/>
              <a:buChar char="ü"/>
            </a:pPr>
            <a:endParaRPr lang="fr-FR" sz="1600" dirty="0"/>
          </a:p>
        </p:txBody>
      </p:sp>
    </p:spTree>
    <p:extLst>
      <p:ext uri="{BB962C8B-B14F-4D97-AF65-F5344CB8AC3E}">
        <p14:creationId xmlns:p14="http://schemas.microsoft.com/office/powerpoint/2010/main" val="117092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4. Indication des examens des selles.</a:t>
            </a:r>
          </a:p>
        </p:txBody>
      </p:sp>
      <p:sp>
        <p:nvSpPr>
          <p:cNvPr id="3" name="Espace réservé du contenu 2"/>
          <p:cNvSpPr>
            <a:spLocks noGrp="1"/>
          </p:cNvSpPr>
          <p:nvPr>
            <p:ph idx="1"/>
          </p:nvPr>
        </p:nvSpPr>
        <p:spPr>
          <a:xfrm>
            <a:off x="251520" y="2060848"/>
            <a:ext cx="6480720" cy="4133056"/>
          </a:xfrm>
        </p:spPr>
        <p:txBody>
          <a:bodyPr>
            <a:normAutofit lnSpcReduction="10000"/>
          </a:bodyPr>
          <a:lstStyle/>
          <a:p>
            <a:r>
              <a:rPr lang="fr-FR" sz="2400" dirty="0"/>
              <a:t>Il peut être nécessaire de prélever des matières fécales, en vue d’examens de laboratoire= la </a:t>
            </a:r>
            <a:r>
              <a:rPr lang="fr-FR" sz="2400" b="1" dirty="0"/>
              <a:t>coproculture. </a:t>
            </a:r>
          </a:p>
          <a:p>
            <a:r>
              <a:rPr lang="fr-FR" sz="2400" b="1" u="sng" dirty="0"/>
              <a:t>Elle permet de:</a:t>
            </a:r>
          </a:p>
          <a:p>
            <a:pPr lvl="1">
              <a:buFont typeface="Wingdings" pitchFamily="2" charset="2"/>
              <a:buChar char="ü"/>
            </a:pPr>
            <a:r>
              <a:rPr lang="fr-FR" sz="2400" dirty="0"/>
              <a:t>Dépister une pathologie infectieuse, tumorale, parasitaire.</a:t>
            </a:r>
          </a:p>
          <a:p>
            <a:pPr lvl="1">
              <a:buFont typeface="Wingdings" pitchFamily="2" charset="2"/>
              <a:buChar char="ü"/>
            </a:pPr>
            <a:r>
              <a:rPr lang="fr-FR" sz="2400" dirty="0"/>
              <a:t>Identifier un agent pathogène afin d’instaurer un traitement</a:t>
            </a:r>
          </a:p>
          <a:p>
            <a:pPr lvl="1">
              <a:buFont typeface="Wingdings" pitchFamily="2" charset="2"/>
              <a:buChar char="ü"/>
            </a:pPr>
            <a:r>
              <a:rPr lang="fr-FR" sz="2400" dirty="0"/>
              <a:t>Suivre l’évolution d’une thérapeutique</a:t>
            </a:r>
          </a:p>
          <a:p>
            <a:pPr marL="57150" indent="0">
              <a:buNone/>
            </a:pPr>
            <a:r>
              <a:rPr lang="fr-FR" sz="2400" dirty="0"/>
              <a:t>En fonction de la recherche, elle se réalise dans un pot stérile ou non.</a:t>
            </a:r>
          </a:p>
          <a:p>
            <a:pPr lvl="1">
              <a:buFont typeface="Wingdings" pitchFamily="2" charset="2"/>
              <a:buChar char="ü"/>
            </a:pPr>
            <a:endParaRPr lang="fr-FR" sz="2400" dirty="0"/>
          </a:p>
          <a:p>
            <a:pPr lvl="1">
              <a:buFont typeface="Wingdings" pitchFamily="2" charset="2"/>
              <a:buChar char="ü"/>
            </a:pPr>
            <a:endParaRPr lang="fr-FR" sz="2800" dirty="0"/>
          </a:p>
          <a:p>
            <a:pPr lvl="1">
              <a:buFont typeface="Wingdings" pitchFamily="2" charset="2"/>
              <a:buChar char="ü"/>
            </a:pPr>
            <a:endParaRPr lang="fr-FR" sz="16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2240" y="2996952"/>
            <a:ext cx="2411760" cy="1607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2080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barn(inVertical)">
                                      <p:cBhvr>
                                        <p:cTn id="3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4. Indication des examens des selles.</a:t>
            </a:r>
          </a:p>
        </p:txBody>
      </p:sp>
      <p:sp>
        <p:nvSpPr>
          <p:cNvPr id="3" name="Espace réservé du contenu 2"/>
          <p:cNvSpPr>
            <a:spLocks noGrp="1"/>
          </p:cNvSpPr>
          <p:nvPr>
            <p:ph idx="1"/>
          </p:nvPr>
        </p:nvSpPr>
        <p:spPr>
          <a:xfrm>
            <a:off x="683568" y="2636912"/>
            <a:ext cx="7543800" cy="2880320"/>
          </a:xfrm>
        </p:spPr>
        <p:txBody>
          <a:bodyPr>
            <a:normAutofit/>
          </a:bodyPr>
          <a:lstStyle/>
          <a:p>
            <a:r>
              <a:rPr lang="fr-FR" sz="3200" dirty="0"/>
              <a:t>La coproculture est un examen réalisé en collaboration avec l’infirmière. Elle participe à l’information du patient, et l’aide au recueil des selles. </a:t>
            </a:r>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lvl="1">
              <a:buFont typeface="Wingdings" pitchFamily="2" charset="2"/>
              <a:buChar char="ü"/>
            </a:pPr>
            <a:endParaRPr lang="fr-FR" sz="1600" dirty="0"/>
          </a:p>
        </p:txBody>
      </p:sp>
    </p:spTree>
    <p:extLst>
      <p:ext uri="{BB962C8B-B14F-4D97-AF65-F5344CB8AC3E}">
        <p14:creationId xmlns:p14="http://schemas.microsoft.com/office/powerpoint/2010/main" val="1041509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86604"/>
            <a:ext cx="8187248" cy="1450757"/>
          </a:xfrm>
        </p:spPr>
        <p:txBody>
          <a:bodyPr>
            <a:normAutofit/>
          </a:bodyPr>
          <a:lstStyle/>
          <a:p>
            <a:r>
              <a:rPr lang="fr-FR" dirty="0"/>
              <a:t>Technique du recueil des selles pour une coproculture.</a:t>
            </a:r>
          </a:p>
        </p:txBody>
      </p:sp>
      <p:sp>
        <p:nvSpPr>
          <p:cNvPr id="3" name="Espace réservé du contenu 2"/>
          <p:cNvSpPr>
            <a:spLocks noGrp="1"/>
          </p:cNvSpPr>
          <p:nvPr>
            <p:ph idx="1"/>
          </p:nvPr>
        </p:nvSpPr>
        <p:spPr>
          <a:xfrm>
            <a:off x="306689" y="1812513"/>
            <a:ext cx="5713747" cy="2787351"/>
          </a:xfrm>
        </p:spPr>
        <p:txBody>
          <a:bodyPr>
            <a:normAutofit/>
          </a:bodyPr>
          <a:lstStyle/>
          <a:p>
            <a:r>
              <a:rPr lang="fr-FR" sz="3200" dirty="0"/>
              <a:t>Matériel:</a:t>
            </a:r>
          </a:p>
          <a:p>
            <a:pPr lvl="1">
              <a:buFont typeface="Wingdings" pitchFamily="2" charset="2"/>
              <a:buChar char="ü"/>
            </a:pPr>
            <a:r>
              <a:rPr lang="fr-FR" sz="2400" dirty="0"/>
              <a:t>Un pot à coproculture stérile ou non, avec une spatule de recueil</a:t>
            </a:r>
          </a:p>
          <a:p>
            <a:pPr lvl="1">
              <a:buFont typeface="Wingdings" pitchFamily="2" charset="2"/>
              <a:buChar char="ü"/>
            </a:pPr>
            <a:r>
              <a:rPr lang="fr-FR" sz="2400" dirty="0"/>
              <a:t>Un bassin</a:t>
            </a:r>
          </a:p>
          <a:p>
            <a:pPr lvl="1">
              <a:buFont typeface="Wingdings" pitchFamily="2" charset="2"/>
              <a:buChar char="ü"/>
            </a:pPr>
            <a:r>
              <a:rPr lang="fr-FR" sz="2400" dirty="0"/>
              <a:t>Une paire de gant à U.U. non stérile</a:t>
            </a:r>
          </a:p>
          <a:p>
            <a:pPr lvl="1">
              <a:buFont typeface="Wingdings" pitchFamily="2" charset="2"/>
              <a:buChar char="ü"/>
            </a:pPr>
            <a:r>
              <a:rPr lang="fr-FR" sz="2400" dirty="0"/>
              <a:t>Si nécessaire, le matériel pour la toilette </a:t>
            </a:r>
            <a:r>
              <a:rPr lang="fr-FR" sz="2400" dirty="0" err="1"/>
              <a:t>génito</a:t>
            </a:r>
            <a:r>
              <a:rPr lang="fr-FR" sz="2400" dirty="0"/>
              <a:t>-anale</a:t>
            </a:r>
          </a:p>
          <a:p>
            <a:endParaRPr lang="fr-FR" sz="2400" dirty="0"/>
          </a:p>
          <a:p>
            <a:pPr lvl="1">
              <a:buFont typeface="Wingdings" pitchFamily="2" charset="2"/>
              <a:buChar char="ü"/>
            </a:pPr>
            <a:endParaRPr lang="fr-FR" sz="2400" dirty="0"/>
          </a:p>
          <a:p>
            <a:pPr marL="457200" lvl="1" indent="0">
              <a:buNone/>
            </a:pPr>
            <a:endParaRPr lang="fr-FR" sz="2800" dirty="0"/>
          </a:p>
          <a:p>
            <a:pPr lvl="1">
              <a:buFont typeface="Wingdings" pitchFamily="2" charset="2"/>
              <a:buChar char="ü"/>
            </a:pPr>
            <a:endParaRPr lang="fr-FR" sz="16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72808" y="1268761"/>
            <a:ext cx="2592288"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7389" y="2664620"/>
            <a:ext cx="1890755" cy="1890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9333" y="4338000"/>
            <a:ext cx="1890755" cy="1890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383" y="4599864"/>
            <a:ext cx="2448272" cy="1628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6087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barn(inVertical)">
                                      <p:cBhvr>
                                        <p:cTn id="14" dur="5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Technique du recueil des selles pour une coproculture.</a:t>
            </a:r>
          </a:p>
        </p:txBody>
      </p:sp>
      <p:sp>
        <p:nvSpPr>
          <p:cNvPr id="3" name="Espace réservé du contenu 2"/>
          <p:cNvSpPr>
            <a:spLocks noGrp="1"/>
          </p:cNvSpPr>
          <p:nvPr>
            <p:ph idx="1"/>
          </p:nvPr>
        </p:nvSpPr>
        <p:spPr>
          <a:xfrm>
            <a:off x="800100" y="2194722"/>
            <a:ext cx="7543800" cy="3599490"/>
          </a:xfrm>
        </p:spPr>
        <p:txBody>
          <a:bodyPr>
            <a:normAutofit/>
          </a:bodyPr>
          <a:lstStyle/>
          <a:p>
            <a:r>
              <a:rPr lang="fr-FR" sz="3200" b="1" dirty="0"/>
              <a:t>Procédure :</a:t>
            </a:r>
          </a:p>
          <a:p>
            <a:pPr lvl="1">
              <a:buFont typeface="Wingdings" pitchFamily="2" charset="2"/>
              <a:buChar char="ü"/>
            </a:pPr>
            <a:r>
              <a:rPr lang="fr-FR" sz="2400" dirty="0"/>
              <a:t>Vérifier l’étiquette du pot et les coordonnées du patient</a:t>
            </a:r>
          </a:p>
          <a:p>
            <a:pPr lvl="1">
              <a:buFont typeface="Wingdings" pitchFamily="2" charset="2"/>
              <a:buChar char="ü"/>
            </a:pPr>
            <a:r>
              <a:rPr lang="fr-FR" sz="2400" dirty="0"/>
              <a:t>Informer le patient de la nécessité de ce recueil</a:t>
            </a:r>
          </a:p>
          <a:p>
            <a:pPr lvl="1">
              <a:buFont typeface="Wingdings" pitchFamily="2" charset="2"/>
              <a:buChar char="ü"/>
            </a:pPr>
            <a:r>
              <a:rPr lang="fr-FR" sz="2400" dirty="0"/>
              <a:t>Mettre à disposition du patient le matériel</a:t>
            </a:r>
          </a:p>
          <a:p>
            <a:pPr lvl="1">
              <a:buFont typeface="Wingdings" pitchFamily="2" charset="2"/>
              <a:buChar char="ü"/>
            </a:pPr>
            <a:r>
              <a:rPr lang="fr-FR" sz="2400" dirty="0"/>
              <a:t>Demander au patient d’uriner avant l’examen pour éviter de mêler les urines aux selles</a:t>
            </a:r>
          </a:p>
          <a:p>
            <a:pPr lvl="1">
              <a:buFont typeface="Wingdings" pitchFamily="2" charset="2"/>
              <a:buChar char="ü"/>
            </a:pPr>
            <a:r>
              <a:rPr lang="fr-FR" sz="2400" dirty="0"/>
              <a:t>Donner les conseils d’hygiène des mains au patient</a:t>
            </a:r>
          </a:p>
          <a:p>
            <a:pPr lvl="1">
              <a:buFont typeface="Wingdings" pitchFamily="2" charset="2"/>
              <a:buChar char="ü"/>
            </a:pPr>
            <a:r>
              <a:rPr lang="fr-FR" sz="2400" dirty="0"/>
              <a:t>S’il ne peut réaliser seul le geste, lui donner le bassin. Respecter son intimité pendant la défécation. </a:t>
            </a:r>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lvl="1">
              <a:buFont typeface="Wingdings" pitchFamily="2" charset="2"/>
              <a:buChar char="ü"/>
            </a:pPr>
            <a:endParaRPr lang="fr-FR" sz="1600" dirty="0"/>
          </a:p>
        </p:txBody>
      </p:sp>
    </p:spTree>
    <p:extLst>
      <p:ext uri="{BB962C8B-B14F-4D97-AF65-F5344CB8AC3E}">
        <p14:creationId xmlns:p14="http://schemas.microsoft.com/office/powerpoint/2010/main" val="25133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Technique du recueil des selles pour une coproculture.</a:t>
            </a:r>
          </a:p>
        </p:txBody>
      </p:sp>
      <p:sp>
        <p:nvSpPr>
          <p:cNvPr id="3" name="Espace réservé du contenu 2"/>
          <p:cNvSpPr>
            <a:spLocks noGrp="1"/>
          </p:cNvSpPr>
          <p:nvPr>
            <p:ph idx="1"/>
          </p:nvPr>
        </p:nvSpPr>
        <p:spPr>
          <a:xfrm>
            <a:off x="822960" y="1845734"/>
            <a:ext cx="7543800" cy="4391578"/>
          </a:xfrm>
        </p:spPr>
        <p:txBody>
          <a:bodyPr>
            <a:normAutofit lnSpcReduction="10000"/>
          </a:bodyPr>
          <a:lstStyle/>
          <a:p>
            <a:r>
              <a:rPr lang="fr-FR" sz="3200" b="1" dirty="0"/>
              <a:t>Procédure :</a:t>
            </a:r>
          </a:p>
          <a:p>
            <a:pPr lvl="1">
              <a:buFont typeface="Wingdings" pitchFamily="2" charset="2"/>
              <a:buChar char="ü"/>
            </a:pPr>
            <a:r>
              <a:rPr lang="fr-FR" sz="2400" dirty="0"/>
              <a:t>Mettre des gants à U.U.</a:t>
            </a:r>
          </a:p>
          <a:p>
            <a:pPr lvl="1">
              <a:buFont typeface="Wingdings" pitchFamily="2" charset="2"/>
              <a:buChar char="ü"/>
            </a:pPr>
            <a:r>
              <a:rPr lang="fr-FR" sz="2400" dirty="0"/>
              <a:t>Procéder au recueil de la quantité nécessaire</a:t>
            </a:r>
          </a:p>
          <a:p>
            <a:pPr lvl="1">
              <a:buFont typeface="Wingdings" pitchFamily="2" charset="2"/>
              <a:buChar char="ü"/>
            </a:pPr>
            <a:r>
              <a:rPr lang="fr-FR" sz="2400" dirty="0"/>
              <a:t>Aider le patient pour son hygiène, si nécessaire</a:t>
            </a:r>
          </a:p>
          <a:p>
            <a:pPr lvl="1">
              <a:buFont typeface="Wingdings" pitchFamily="2" charset="2"/>
              <a:buChar char="ü"/>
            </a:pPr>
            <a:r>
              <a:rPr lang="fr-FR" sz="2400" dirty="0"/>
              <a:t>Nettoyer le matériel</a:t>
            </a:r>
          </a:p>
          <a:p>
            <a:pPr lvl="1">
              <a:buFont typeface="Wingdings" pitchFamily="2" charset="2"/>
              <a:buChar char="ü"/>
            </a:pPr>
            <a:r>
              <a:rPr lang="fr-FR" sz="2400" dirty="0"/>
              <a:t>Retirer les gants et se laver les mains</a:t>
            </a:r>
          </a:p>
          <a:p>
            <a:pPr lvl="1">
              <a:buFont typeface="Wingdings" pitchFamily="2" charset="2"/>
              <a:buChar char="ü"/>
            </a:pPr>
            <a:r>
              <a:rPr lang="fr-FR" sz="2400" dirty="0"/>
              <a:t>Réinstaller le patient confortablement si besoin, avant de quitter la chambre.</a:t>
            </a:r>
          </a:p>
          <a:p>
            <a:pPr lvl="1">
              <a:buFont typeface="Wingdings" pitchFamily="2" charset="2"/>
              <a:buChar char="ü"/>
            </a:pPr>
            <a:r>
              <a:rPr lang="fr-FR" sz="2400" dirty="0"/>
              <a:t>Étiqueter le pot avant de sortir de la chambre</a:t>
            </a:r>
          </a:p>
          <a:p>
            <a:pPr lvl="1">
              <a:buFont typeface="Wingdings" pitchFamily="2" charset="2"/>
              <a:buChar char="ü"/>
            </a:pPr>
            <a:r>
              <a:rPr lang="fr-FR" sz="2400" dirty="0"/>
              <a:t>L’acheminer au labo selon protocole de service</a:t>
            </a:r>
          </a:p>
          <a:p>
            <a:pPr lvl="1">
              <a:buFont typeface="Wingdings" pitchFamily="2" charset="2"/>
              <a:buChar char="ü"/>
            </a:pPr>
            <a:r>
              <a:rPr lang="fr-FR" sz="2400" dirty="0"/>
              <a:t>Prévenir l’infirmière, et faire les transmissions écrites.</a:t>
            </a:r>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lvl="1">
              <a:buFont typeface="Wingdings" pitchFamily="2" charset="2"/>
              <a:buChar char="ü"/>
            </a:pPr>
            <a:endParaRPr lang="fr-FR" sz="1600" dirty="0"/>
          </a:p>
        </p:txBody>
      </p:sp>
    </p:spTree>
    <p:extLst>
      <p:ext uri="{BB962C8B-B14F-4D97-AF65-F5344CB8AC3E}">
        <p14:creationId xmlns:p14="http://schemas.microsoft.com/office/powerpoint/2010/main" val="4293717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5. La diarrhée.</a:t>
            </a:r>
          </a:p>
        </p:txBody>
      </p:sp>
      <p:sp>
        <p:nvSpPr>
          <p:cNvPr id="3" name="Espace réservé du contenu 2"/>
          <p:cNvSpPr>
            <a:spLocks noGrp="1"/>
          </p:cNvSpPr>
          <p:nvPr>
            <p:ph idx="1"/>
          </p:nvPr>
        </p:nvSpPr>
        <p:spPr>
          <a:xfrm>
            <a:off x="611560" y="2313238"/>
            <a:ext cx="7543800" cy="2807402"/>
          </a:xfrm>
        </p:spPr>
        <p:txBody>
          <a:bodyPr>
            <a:normAutofit/>
          </a:bodyPr>
          <a:lstStyle/>
          <a:p>
            <a:pPr>
              <a:buFont typeface="Wingdings" pitchFamily="2" charset="2"/>
              <a:buChar char="Ø"/>
            </a:pPr>
            <a:r>
              <a:rPr lang="fr-FR" sz="3400" b="1" dirty="0"/>
              <a:t>Définition:</a:t>
            </a:r>
          </a:p>
          <a:p>
            <a:r>
              <a:rPr lang="fr-FR" sz="2800" dirty="0"/>
              <a:t>C’est l’émission anormalement fréquente (plusieurs fois par jour) de selles liquides ou pâteuses, pouvant être accompagnée de douleurs.</a:t>
            </a:r>
          </a:p>
          <a:p>
            <a:r>
              <a:rPr lang="fr-FR" sz="2800" b="0" i="0" u="none" strike="noStrike" baseline="0" dirty="0"/>
              <a:t>On en distingue deux types, selon la fréquence des troubles : aiguë ou chronique. </a:t>
            </a:r>
            <a:endParaRPr lang="fr-FR" sz="2800" dirty="0"/>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3782073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5. La diarrhée.</a:t>
            </a:r>
          </a:p>
        </p:txBody>
      </p:sp>
      <p:sp>
        <p:nvSpPr>
          <p:cNvPr id="3" name="Espace réservé du contenu 2"/>
          <p:cNvSpPr>
            <a:spLocks noGrp="1"/>
          </p:cNvSpPr>
          <p:nvPr>
            <p:ph idx="1"/>
          </p:nvPr>
        </p:nvSpPr>
        <p:spPr>
          <a:xfrm>
            <a:off x="457200" y="1916832"/>
            <a:ext cx="8229600" cy="4176464"/>
          </a:xfrm>
        </p:spPr>
        <p:txBody>
          <a:bodyPr>
            <a:normAutofit lnSpcReduction="10000"/>
          </a:bodyPr>
          <a:lstStyle/>
          <a:p>
            <a:pPr>
              <a:buFont typeface="Wingdings" pitchFamily="2" charset="2"/>
              <a:buChar char="Ø"/>
            </a:pPr>
            <a:r>
              <a:rPr lang="fr-FR" sz="3400" b="1" dirty="0"/>
              <a:t>L</a:t>
            </a:r>
            <a:r>
              <a:rPr lang="fr-FR" sz="3400" b="1" i="0" u="none" strike="noStrike" baseline="0" dirty="0"/>
              <a:t>es causes d'une diarrhée aiguë:</a:t>
            </a:r>
          </a:p>
          <a:p>
            <a:pPr marL="0" indent="0">
              <a:buNone/>
            </a:pPr>
            <a:r>
              <a:rPr lang="fr-FR" sz="3200" b="0" i="0" u="none" strike="noStrike" baseline="0" dirty="0"/>
              <a:t> Les crises de diarrhée aiguës sont celles qui           apparaissent brutalement. </a:t>
            </a:r>
          </a:p>
          <a:p>
            <a:r>
              <a:rPr lang="fr-FR" sz="3200" b="0" i="0" u="none" strike="noStrike" baseline="0" dirty="0"/>
              <a:t>Elles sont souvent liées à une toxi-infection alimentaire, c'est-à-dire à l'ingestion avec un aliment d'une bactérie ou d'une toxine. </a:t>
            </a:r>
          </a:p>
          <a:p>
            <a:r>
              <a:rPr lang="fr-FR" sz="3200" b="0" i="0" u="none" strike="noStrike" baseline="0" dirty="0"/>
              <a:t>Dans ce cas, les parois intestinales sont attaquées par l'intrus: l'absorption de l'eau ne se fait plus, il y a même un excès de sécrétion. </a:t>
            </a:r>
          </a:p>
          <a:p>
            <a:pPr marL="457200" lvl="1" indent="0">
              <a:buNone/>
            </a:pPr>
            <a:endParaRPr lang="fr-FR" sz="1600" dirty="0"/>
          </a:p>
        </p:txBody>
      </p:sp>
    </p:spTree>
    <p:extLst>
      <p:ext uri="{BB962C8B-B14F-4D97-AF65-F5344CB8AC3E}">
        <p14:creationId xmlns:p14="http://schemas.microsoft.com/office/powerpoint/2010/main" val="3081448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5. La diarrhée.</a:t>
            </a:r>
          </a:p>
        </p:txBody>
      </p:sp>
      <p:sp>
        <p:nvSpPr>
          <p:cNvPr id="3" name="Espace réservé du contenu 2"/>
          <p:cNvSpPr>
            <a:spLocks noGrp="1"/>
          </p:cNvSpPr>
          <p:nvPr>
            <p:ph idx="1"/>
          </p:nvPr>
        </p:nvSpPr>
        <p:spPr>
          <a:xfrm>
            <a:off x="457200" y="1906235"/>
            <a:ext cx="8229600" cy="4032448"/>
          </a:xfrm>
        </p:spPr>
        <p:txBody>
          <a:bodyPr>
            <a:normAutofit lnSpcReduction="10000"/>
          </a:bodyPr>
          <a:lstStyle/>
          <a:p>
            <a:pPr>
              <a:buFont typeface="Wingdings" pitchFamily="2" charset="2"/>
              <a:buChar char="Ø"/>
            </a:pPr>
            <a:r>
              <a:rPr lang="fr-FR" sz="3400" b="1" dirty="0"/>
              <a:t>Les causes d'une diarrhée aiguë:</a:t>
            </a:r>
          </a:p>
          <a:p>
            <a:pPr marL="400050" lvl="1" indent="0">
              <a:buNone/>
            </a:pPr>
            <a:r>
              <a:rPr lang="fr-FR" sz="3100" b="0" i="0" u="none" strike="noStrike" baseline="0" dirty="0"/>
              <a:t>Les bactéries les plus connues sont les staphylocoques et les salmonelles. </a:t>
            </a:r>
          </a:p>
          <a:p>
            <a:pPr marL="400050" lvl="1" indent="0">
              <a:buNone/>
            </a:pPr>
            <a:r>
              <a:rPr lang="fr-FR" sz="3100" b="0" i="0" u="none" strike="noStrike" baseline="0" dirty="0"/>
              <a:t>Dans ce cas, la diarrhée survient quelques heures à quelques dizaines d'heures après un repas contenant notamment de la charcuterie ou des produits à base de lait, et elle s'accompagne de fièvre, de nausées et de vomissements.  </a:t>
            </a:r>
            <a:endParaRPr lang="fr-FR" sz="3100" dirty="0">
              <a:hlinkClick r:id="rId2"/>
            </a:endParaRPr>
          </a:p>
          <a:p>
            <a:pPr marL="457200" lvl="1" indent="0">
              <a:buNone/>
            </a:pPr>
            <a:endParaRPr lang="fr-FR" sz="2800" dirty="0"/>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1501449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5. La diarrhée.</a:t>
            </a:r>
          </a:p>
        </p:txBody>
      </p:sp>
      <p:sp>
        <p:nvSpPr>
          <p:cNvPr id="3" name="Espace réservé du contenu 2"/>
          <p:cNvSpPr>
            <a:spLocks noGrp="1"/>
          </p:cNvSpPr>
          <p:nvPr>
            <p:ph idx="1"/>
          </p:nvPr>
        </p:nvSpPr>
        <p:spPr>
          <a:xfrm>
            <a:off x="798875" y="2492896"/>
            <a:ext cx="7543800" cy="2879410"/>
          </a:xfrm>
        </p:spPr>
        <p:txBody>
          <a:bodyPr>
            <a:normAutofit fontScale="92500"/>
          </a:bodyPr>
          <a:lstStyle/>
          <a:p>
            <a:r>
              <a:rPr lang="fr-FR" sz="3200" b="0" i="0" u="none" strike="noStrike" baseline="0" dirty="0"/>
              <a:t>Parfois, la diarrhée aiguë est due à un virus</a:t>
            </a:r>
            <a:r>
              <a:rPr lang="fr-FR" sz="3200" b="0" i="0" u="none" strike="noStrike" dirty="0"/>
              <a:t> (gastro-entérite).</a:t>
            </a:r>
            <a:r>
              <a:rPr lang="fr-FR" sz="3200" b="0" i="0" u="none" strike="noStrike" baseline="0" dirty="0"/>
              <a:t> </a:t>
            </a:r>
          </a:p>
          <a:p>
            <a:r>
              <a:rPr lang="fr-FR" sz="3200" b="0" i="0" u="none" strike="noStrike" baseline="0" dirty="0"/>
              <a:t>En</a:t>
            </a:r>
            <a:r>
              <a:rPr lang="fr-FR" sz="3200" b="0" i="0" u="none" strike="noStrike" dirty="0"/>
              <a:t> plus des troubles intestinaux, celle-ci entraine également de la fièvre, des vomissements, des douleurs abdominales, des maux de tête et des douleurs musculaires.</a:t>
            </a:r>
          </a:p>
          <a:p>
            <a:pPr marL="114300" indent="0">
              <a:buNone/>
            </a:pPr>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7309109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5. La diarrhée.</a:t>
            </a:r>
          </a:p>
        </p:txBody>
      </p:sp>
      <p:sp>
        <p:nvSpPr>
          <p:cNvPr id="3" name="Espace réservé du contenu 2"/>
          <p:cNvSpPr>
            <a:spLocks noGrp="1"/>
          </p:cNvSpPr>
          <p:nvPr>
            <p:ph idx="1"/>
          </p:nvPr>
        </p:nvSpPr>
        <p:spPr>
          <a:xfrm>
            <a:off x="800100" y="2780928"/>
            <a:ext cx="7543800" cy="1583266"/>
          </a:xfrm>
        </p:spPr>
        <p:txBody>
          <a:bodyPr>
            <a:normAutofit/>
          </a:bodyPr>
          <a:lstStyle/>
          <a:p>
            <a:r>
              <a:rPr lang="fr-FR" sz="2800" dirty="0"/>
              <a:t>C</a:t>
            </a:r>
            <a:r>
              <a:rPr lang="fr-FR" sz="2800" b="0" i="0" u="none" strike="noStrike" dirty="0"/>
              <a:t>ertains médicaments peuvent aussi entraîner l’apparition de diarrhées aiguë (antibiotiques).</a:t>
            </a:r>
          </a:p>
          <a:p>
            <a:r>
              <a:rPr lang="fr-FR" sz="2800" dirty="0"/>
              <a:t>Enfin, le stress peut causer une diarrhée aiguë</a:t>
            </a:r>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1495364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5. La diarrhée.</a:t>
            </a:r>
          </a:p>
        </p:txBody>
      </p:sp>
      <p:sp>
        <p:nvSpPr>
          <p:cNvPr id="3" name="Espace réservé du contenu 2"/>
          <p:cNvSpPr>
            <a:spLocks noGrp="1"/>
          </p:cNvSpPr>
          <p:nvPr>
            <p:ph idx="1"/>
          </p:nvPr>
        </p:nvSpPr>
        <p:spPr>
          <a:xfrm>
            <a:off x="800100" y="2060848"/>
            <a:ext cx="7543800" cy="3960440"/>
          </a:xfrm>
        </p:spPr>
        <p:txBody>
          <a:bodyPr>
            <a:normAutofit/>
          </a:bodyPr>
          <a:lstStyle/>
          <a:p>
            <a:pPr>
              <a:buFont typeface="Wingdings" pitchFamily="2" charset="2"/>
              <a:buChar char="Ø"/>
            </a:pPr>
            <a:r>
              <a:rPr lang="fr-FR" sz="2000" b="1" i="0" u="none" strike="noStrike" baseline="0" dirty="0"/>
              <a:t>Diarrhée chronique : des causes multiples</a:t>
            </a:r>
          </a:p>
          <a:p>
            <a:pPr marL="400050" lvl="1" indent="0">
              <a:buNone/>
            </a:pPr>
            <a:r>
              <a:rPr lang="fr-FR" sz="2000" b="0" i="0" u="none" strike="noStrike" baseline="0" dirty="0"/>
              <a:t>Une diarrhée est chronique quand elle dure depuis plus de deux ou trois semaines. </a:t>
            </a:r>
          </a:p>
          <a:p>
            <a:pPr marL="400050" lvl="1" indent="0">
              <a:buNone/>
            </a:pPr>
            <a:r>
              <a:rPr lang="fr-FR" sz="2000" b="0" i="0" u="none" strike="noStrike" baseline="0" dirty="0"/>
              <a:t>Dans ce cas, les causes peuvent être nombreuses. </a:t>
            </a:r>
          </a:p>
          <a:p>
            <a:pPr marL="857250" lvl="1" indent="-457200">
              <a:buFont typeface="Arial" pitchFamily="34" charset="0"/>
              <a:buChar char="•"/>
            </a:pPr>
            <a:r>
              <a:rPr lang="fr-FR" sz="2000" b="0" i="0" u="none" strike="noStrike" baseline="0" dirty="0"/>
              <a:t>Les atteintes du côlon sont fréquentes.</a:t>
            </a:r>
          </a:p>
          <a:p>
            <a:pPr marL="857250" lvl="1" indent="-457200">
              <a:buFont typeface="Arial" pitchFamily="34" charset="0"/>
              <a:buChar char="•"/>
            </a:pPr>
            <a:r>
              <a:rPr lang="fr-FR" sz="2000" dirty="0"/>
              <a:t>U</a:t>
            </a:r>
            <a:r>
              <a:rPr lang="fr-FR" sz="2000" b="0" i="0" u="none" strike="noStrike" baseline="0" dirty="0"/>
              <a:t>ne inflammation de la paroi intestinale.</a:t>
            </a:r>
          </a:p>
          <a:p>
            <a:pPr marL="857250" lvl="1" indent="-457200">
              <a:buFont typeface="Arial" pitchFamily="34" charset="0"/>
              <a:buChar char="•"/>
            </a:pPr>
            <a:r>
              <a:rPr lang="fr-FR" sz="2000" dirty="0"/>
              <a:t>U</a:t>
            </a:r>
            <a:r>
              <a:rPr lang="fr-FR" sz="2000" b="0" i="0" u="none" strike="noStrike" baseline="0" dirty="0"/>
              <a:t>ne tumeur.</a:t>
            </a:r>
          </a:p>
          <a:p>
            <a:pPr marL="857250" lvl="1" indent="-457200">
              <a:buFont typeface="Arial" pitchFamily="34" charset="0"/>
              <a:buChar char="•"/>
            </a:pPr>
            <a:r>
              <a:rPr lang="fr-FR" sz="2000" dirty="0"/>
              <a:t>L’</a:t>
            </a:r>
            <a:r>
              <a:rPr lang="fr-FR" sz="2000" b="0" i="0" u="none" strike="noStrike" baseline="0" dirty="0"/>
              <a:t>absorption massive et prolongée de produits laxatifs.</a:t>
            </a:r>
          </a:p>
          <a:p>
            <a:pPr marL="857250" lvl="1" indent="-457200">
              <a:buFont typeface="Arial" pitchFamily="34" charset="0"/>
              <a:buChar char="•"/>
            </a:pPr>
            <a:r>
              <a:rPr lang="fr-FR" sz="2000" b="0" i="0" u="none" strike="noStrike" baseline="0" dirty="0"/>
              <a:t>Certains antibiotiques.</a:t>
            </a:r>
          </a:p>
          <a:p>
            <a:pPr marL="857250" lvl="1" indent="-457200">
              <a:buFont typeface="Arial" pitchFamily="34" charset="0"/>
              <a:buChar char="•"/>
            </a:pPr>
            <a:r>
              <a:rPr lang="fr-FR" sz="2000" dirty="0"/>
              <a:t>D</a:t>
            </a:r>
            <a:r>
              <a:rPr lang="fr-FR" sz="2000" b="0" i="0" u="none" strike="noStrike" baseline="0" dirty="0"/>
              <a:t>es parasites.</a:t>
            </a:r>
          </a:p>
          <a:p>
            <a:pPr marL="857250" lvl="1" indent="-457200">
              <a:buFont typeface="Arial" pitchFamily="34" charset="0"/>
              <a:buChar char="•"/>
            </a:pPr>
            <a:r>
              <a:rPr lang="fr-FR" sz="2000" b="0" i="0" u="none" strike="noStrike" baseline="0" dirty="0"/>
              <a:t>Dans certains cas des problèmes thyroïdiens.</a:t>
            </a:r>
          </a:p>
          <a:p>
            <a:pPr marL="457200" lvl="1" indent="0">
              <a:buNone/>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18249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heel(1)">
                                      <p:cBhvr>
                                        <p:cTn id="7" dur="20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heel(1)">
                                      <p:cBhvr>
                                        <p:cTn id="12" dur="20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heel(1)">
                                      <p:cBhvr>
                                        <p:cTn id="17" dur="20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heel(1)">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heel(1)">
                                      <p:cBhvr>
                                        <p:cTn id="27" dur="20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wheel(1)">
                                      <p:cBhvr>
                                        <p:cTn id="32" dur="20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wheel(1)">
                                      <p:cBhvr>
                                        <p:cTn id="3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5. La diarrhée.</a:t>
            </a:r>
          </a:p>
        </p:txBody>
      </p:sp>
      <p:sp>
        <p:nvSpPr>
          <p:cNvPr id="3" name="Espace réservé du contenu 2"/>
          <p:cNvSpPr>
            <a:spLocks noGrp="1"/>
          </p:cNvSpPr>
          <p:nvPr>
            <p:ph idx="1"/>
          </p:nvPr>
        </p:nvSpPr>
        <p:spPr>
          <a:xfrm>
            <a:off x="800100" y="2564904"/>
            <a:ext cx="7543800" cy="2663386"/>
          </a:xfrm>
        </p:spPr>
        <p:txBody>
          <a:bodyPr>
            <a:normAutofit/>
          </a:bodyPr>
          <a:lstStyle/>
          <a:p>
            <a:pPr>
              <a:buFont typeface="Wingdings" pitchFamily="2" charset="2"/>
              <a:buChar char="Ø"/>
            </a:pPr>
            <a:r>
              <a:rPr lang="fr-FR" sz="2800" b="1" i="0" u="none" strike="noStrike" baseline="0" dirty="0"/>
              <a:t>Les risques de la diarrhée :</a:t>
            </a:r>
          </a:p>
          <a:p>
            <a:pPr lvl="1">
              <a:buFont typeface="Arial" pitchFamily="34" charset="0"/>
              <a:buChar char="•"/>
            </a:pPr>
            <a:r>
              <a:rPr lang="fr-FR" sz="2400" dirty="0"/>
              <a:t>Dénutrition</a:t>
            </a:r>
          </a:p>
          <a:p>
            <a:pPr lvl="1">
              <a:buFont typeface="Arial" pitchFamily="34" charset="0"/>
              <a:buChar char="•"/>
            </a:pPr>
            <a:r>
              <a:rPr lang="fr-FR" sz="2400" dirty="0"/>
              <a:t>Déshydratation</a:t>
            </a:r>
          </a:p>
          <a:p>
            <a:pPr lvl="1">
              <a:buFont typeface="Arial" pitchFamily="34" charset="0"/>
              <a:buChar char="•"/>
            </a:pPr>
            <a:r>
              <a:rPr lang="fr-FR" sz="2400" dirty="0"/>
              <a:t>Fatigue ++</a:t>
            </a:r>
          </a:p>
          <a:p>
            <a:pPr lvl="1">
              <a:buFont typeface="Arial" pitchFamily="34" charset="0"/>
              <a:buChar char="•"/>
            </a:pPr>
            <a:r>
              <a:rPr lang="fr-FR" sz="2400" dirty="0"/>
              <a:t>Irritation péri-anale</a:t>
            </a:r>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1067510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5. La diarrhée :</a:t>
            </a:r>
            <a:r>
              <a:rPr lang="fr-FR" b="1" u="sng" dirty="0"/>
              <a:t> Les rôles de l’AS:</a:t>
            </a:r>
            <a:br>
              <a:rPr lang="fr-FR" b="1" u="sng" dirty="0"/>
            </a:br>
            <a:endParaRPr lang="fr-FR" dirty="0"/>
          </a:p>
        </p:txBody>
      </p:sp>
      <p:sp>
        <p:nvSpPr>
          <p:cNvPr id="3" name="Espace réservé du contenu 2"/>
          <p:cNvSpPr>
            <a:spLocks noGrp="1"/>
          </p:cNvSpPr>
          <p:nvPr>
            <p:ph idx="1"/>
          </p:nvPr>
        </p:nvSpPr>
        <p:spPr>
          <a:xfrm>
            <a:off x="822960" y="2204864"/>
            <a:ext cx="7543800" cy="3455474"/>
          </a:xfrm>
        </p:spPr>
        <p:txBody>
          <a:bodyPr>
            <a:normAutofit/>
          </a:bodyPr>
          <a:lstStyle/>
          <a:p>
            <a:r>
              <a:rPr lang="fr-FR" sz="2800" dirty="0"/>
              <a:t>Favoriser au maximum l’autonomie de la personne pour aller aux toilettes. </a:t>
            </a:r>
          </a:p>
          <a:p>
            <a:r>
              <a:rPr lang="fr-FR" sz="2800" dirty="0"/>
              <a:t>Si besoin, l’accompagner et rester à proximité, en respectant son intimité.</a:t>
            </a:r>
          </a:p>
          <a:p>
            <a:r>
              <a:rPr lang="fr-FR" sz="2800" dirty="0"/>
              <a:t>Soins d’hygiène rigoureux, plusieurs fois par jour, idéalement après chaque selle.</a:t>
            </a:r>
          </a:p>
          <a:p>
            <a:pPr marL="457200" lvl="1" indent="0">
              <a:buNone/>
            </a:pPr>
            <a:endParaRPr lang="fr-FR" sz="1600" dirty="0"/>
          </a:p>
        </p:txBody>
      </p:sp>
    </p:spTree>
    <p:extLst>
      <p:ext uri="{BB962C8B-B14F-4D97-AF65-F5344CB8AC3E}">
        <p14:creationId xmlns:p14="http://schemas.microsoft.com/office/powerpoint/2010/main" val="1963099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5. La diarrhée : </a:t>
            </a:r>
            <a:r>
              <a:rPr lang="fr-FR" b="1" u="sng" dirty="0"/>
              <a:t>Les rôles de l’AS :</a:t>
            </a:r>
            <a:br>
              <a:rPr lang="fr-FR" b="1" u="sng" dirty="0"/>
            </a:br>
            <a:endParaRPr lang="fr-FR" dirty="0"/>
          </a:p>
        </p:txBody>
      </p:sp>
      <p:sp>
        <p:nvSpPr>
          <p:cNvPr id="3" name="Espace réservé du contenu 2"/>
          <p:cNvSpPr>
            <a:spLocks noGrp="1"/>
          </p:cNvSpPr>
          <p:nvPr>
            <p:ph idx="1"/>
          </p:nvPr>
        </p:nvSpPr>
        <p:spPr/>
        <p:txBody>
          <a:bodyPr>
            <a:normAutofit fontScale="92500" lnSpcReduction="20000"/>
          </a:bodyPr>
          <a:lstStyle/>
          <a:p>
            <a:r>
              <a:rPr lang="fr-FR" sz="2800" dirty="0"/>
              <a:t>Faire boire, sauf contre-indication.</a:t>
            </a:r>
          </a:p>
          <a:p>
            <a:pPr marL="400050" lvl="1" indent="0">
              <a:buNone/>
            </a:pPr>
            <a:r>
              <a:rPr lang="fr-FR" sz="2400" dirty="0"/>
              <a:t>L’un des dangers de la diarrhée est la déshydratation. </a:t>
            </a:r>
          </a:p>
          <a:p>
            <a:pPr marL="400050" lvl="1" indent="0">
              <a:buNone/>
            </a:pPr>
            <a:r>
              <a:rPr lang="fr-FR" sz="2400" dirty="0"/>
              <a:t>Faire boire un minimum de 2 L d’eau, mais aussi des soupes et des tisanes sans sucre.</a:t>
            </a:r>
          </a:p>
          <a:p>
            <a:pPr marL="400050" lvl="1" indent="0">
              <a:buNone/>
            </a:pPr>
            <a:endParaRPr lang="fr-FR" sz="2400" dirty="0"/>
          </a:p>
          <a:p>
            <a:pPr marL="400050" lvl="1" indent="0">
              <a:buNone/>
            </a:pPr>
            <a:r>
              <a:rPr lang="fr-FR" sz="2400" dirty="0"/>
              <a:t>Eviter les eaux minérales riches en magnésium et les jus de fruits car ils augmentent la fréquence des selles. Quant au café et aux boissons épicées, ils irritent les muqueuses digestives.</a:t>
            </a:r>
          </a:p>
          <a:p>
            <a:pPr marL="400050" lvl="1" indent="0">
              <a:buNone/>
            </a:pPr>
            <a:endParaRPr lang="fr-FR" sz="2400" dirty="0"/>
          </a:p>
          <a:p>
            <a:pPr marL="400050" lvl="1" indent="0">
              <a:buNone/>
            </a:pPr>
            <a:r>
              <a:rPr lang="fr-FR" sz="2400" dirty="0"/>
              <a:t>Préférer les boissons salées et riches en sodium et potassium. En effet, le sel, le sodium et le potassium sont éliminés en grande quantité en cas de diarrhée, alors qu’ils aident l’organisme à maintenir un équilibre hydro-électrolytique suffisant.</a:t>
            </a:r>
          </a:p>
          <a:p>
            <a:endParaRPr lang="fr-FR" sz="2800" dirty="0"/>
          </a:p>
          <a:p>
            <a:pPr marL="457200" lvl="1" indent="0">
              <a:buNone/>
            </a:pPr>
            <a:endParaRPr lang="fr-FR" sz="1600" dirty="0"/>
          </a:p>
        </p:txBody>
      </p:sp>
    </p:spTree>
    <p:extLst>
      <p:ext uri="{BB962C8B-B14F-4D97-AF65-F5344CB8AC3E}">
        <p14:creationId xmlns:p14="http://schemas.microsoft.com/office/powerpoint/2010/main" val="48576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5192" y="-360247"/>
            <a:ext cx="8229600" cy="432048"/>
          </a:xfrm>
        </p:spPr>
        <p:txBody>
          <a:bodyPr>
            <a:normAutofit fontScale="90000"/>
          </a:bodyPr>
          <a:lstStyle/>
          <a:p>
            <a:pPr lvl="0">
              <a:lnSpc>
                <a:spcPct val="100000"/>
              </a:lnSpc>
              <a:spcBef>
                <a:spcPts val="900"/>
              </a:spcBef>
              <a:spcAft>
                <a:spcPts val="150"/>
              </a:spcAft>
              <a:buClr>
                <a:srgbClr val="2E4F96"/>
              </a:buClr>
              <a:buSzPct val="100000"/>
            </a:pPr>
            <a:r>
              <a:rPr lang="fr-FR" dirty="0"/>
              <a:t>5. La diarrhée : </a:t>
            </a:r>
            <a:r>
              <a:rPr lang="fr-FR" b="1" u="sng" spc="0" dirty="0">
                <a:solidFill>
                  <a:srgbClr val="000000">
                    <a:lumMod val="75000"/>
                    <a:lumOff val="25000"/>
                  </a:srgbClr>
                </a:solidFill>
                <a:latin typeface="Calibri" panose="020F0502020204030204"/>
                <a:ea typeface="+mn-ea"/>
                <a:cs typeface="+mn-cs"/>
              </a:rPr>
              <a:t>Les rôles de l’AS: </a:t>
            </a:r>
            <a:br>
              <a:rPr lang="fr-FR" b="1" u="sng" spc="0" dirty="0">
                <a:solidFill>
                  <a:srgbClr val="000000">
                    <a:lumMod val="75000"/>
                    <a:lumOff val="25000"/>
                  </a:srgbClr>
                </a:solidFill>
                <a:latin typeface="Calibri" panose="020F0502020204030204"/>
                <a:ea typeface="+mn-ea"/>
                <a:cs typeface="+mn-cs"/>
              </a:rPr>
            </a:br>
            <a:endParaRPr lang="fr-FR" dirty="0"/>
          </a:p>
        </p:txBody>
      </p:sp>
      <p:sp>
        <p:nvSpPr>
          <p:cNvPr id="3" name="Espace réservé du contenu 2"/>
          <p:cNvSpPr>
            <a:spLocks noGrp="1"/>
          </p:cNvSpPr>
          <p:nvPr>
            <p:ph idx="1"/>
          </p:nvPr>
        </p:nvSpPr>
        <p:spPr>
          <a:xfrm>
            <a:off x="755576" y="872716"/>
            <a:ext cx="7632848" cy="864095"/>
          </a:xfrm>
        </p:spPr>
        <p:txBody>
          <a:bodyPr>
            <a:normAutofit fontScale="25000" lnSpcReduction="20000"/>
          </a:bodyPr>
          <a:lstStyle/>
          <a:p>
            <a:pPr>
              <a:lnSpc>
                <a:spcPct val="100000"/>
              </a:lnSpc>
              <a:buFont typeface="Wingdings" pitchFamily="2" charset="2"/>
              <a:buChar char="Ø"/>
            </a:pPr>
            <a:r>
              <a:rPr lang="fr-FR" sz="8000" b="1" dirty="0"/>
              <a:t>Surveillance du repas.</a:t>
            </a:r>
            <a:endParaRPr lang="fr-FR" sz="8000" b="1" i="0" u="none" strike="noStrike" dirty="0"/>
          </a:p>
          <a:p>
            <a:pPr marL="400050" lvl="1" indent="0">
              <a:buNone/>
            </a:pPr>
            <a:r>
              <a:rPr lang="fr-FR" sz="8000" b="1" dirty="0"/>
              <a:t>Privilégier les fruits et légumes cuits contenant des fibres solubles comme la pectine car elles semblent avoir un effet sur la diarrhée</a:t>
            </a:r>
            <a:r>
              <a:rPr lang="fr-FR" sz="8000" dirty="0"/>
              <a:t>. </a:t>
            </a:r>
          </a:p>
          <a:p>
            <a:pPr marL="0" indent="0">
              <a:buNone/>
            </a:pPr>
            <a:endParaRPr lang="fr-FR" dirty="0"/>
          </a:p>
          <a:p>
            <a:pPr marL="0" indent="0">
              <a:buNone/>
            </a:pPr>
            <a:r>
              <a:rPr lang="fr-FR" dirty="0"/>
              <a:t>	</a:t>
            </a:r>
          </a:p>
          <a:p>
            <a:pPr marL="0" indent="0">
              <a:buNone/>
            </a:pPr>
            <a:r>
              <a:rPr lang="fr-FR" dirty="0"/>
              <a:t>		</a:t>
            </a:r>
          </a:p>
          <a:p>
            <a:pPr marL="0" indent="0">
              <a:buNone/>
            </a:pPr>
            <a:r>
              <a:rPr lang="fr-FR" dirty="0"/>
              <a:t>			</a:t>
            </a:r>
          </a:p>
          <a:p>
            <a:pPr marL="0" indent="0">
              <a:buNone/>
            </a:pPr>
            <a:r>
              <a:rPr lang="fr-FR" dirty="0"/>
              <a:t>		</a:t>
            </a:r>
          </a:p>
          <a:p>
            <a:pPr marL="0" indent="0">
              <a:buNone/>
            </a:pPr>
            <a:r>
              <a:rPr lang="fr-FR" dirty="0"/>
              <a:t>		</a:t>
            </a:r>
          </a:p>
          <a:p>
            <a:pPr marL="0" indent="0">
              <a:buNone/>
            </a:pPr>
            <a:r>
              <a:rPr lang="fr-FR" dirty="0"/>
              <a:t>	</a:t>
            </a:r>
          </a:p>
          <a:p>
            <a:pPr marL="457200" lvl="1" indent="0">
              <a:buNone/>
            </a:pPr>
            <a:endParaRPr lang="fr-FR" sz="1600" dirty="0"/>
          </a:p>
        </p:txBody>
      </p:sp>
      <p:graphicFrame>
        <p:nvGraphicFramePr>
          <p:cNvPr id="4" name="Tableau 3"/>
          <p:cNvGraphicFramePr>
            <a:graphicFrameLocks noGrp="1"/>
          </p:cNvGraphicFramePr>
          <p:nvPr>
            <p:extLst>
              <p:ext uri="{D42A27DB-BD31-4B8C-83A1-F6EECF244321}">
                <p14:modId xmlns:p14="http://schemas.microsoft.com/office/powerpoint/2010/main" val="3811921678"/>
              </p:ext>
            </p:extLst>
          </p:nvPr>
        </p:nvGraphicFramePr>
        <p:xfrm>
          <a:off x="720762" y="2080659"/>
          <a:ext cx="7632848" cy="4270176"/>
        </p:xfrm>
        <a:graphic>
          <a:graphicData uri="http://schemas.openxmlformats.org/drawingml/2006/table">
            <a:tbl>
              <a:tblPr firstRow="1" bandRow="1">
                <a:tableStyleId>{5940675A-B579-460E-94D1-54222C63F5DA}</a:tableStyleId>
              </a:tblPr>
              <a:tblGrid>
                <a:gridCol w="3888432">
                  <a:extLst>
                    <a:ext uri="{9D8B030D-6E8A-4147-A177-3AD203B41FA5}">
                      <a16:colId xmlns:a16="http://schemas.microsoft.com/office/drawing/2014/main" val="20000"/>
                    </a:ext>
                  </a:extLst>
                </a:gridCol>
                <a:gridCol w="3744416">
                  <a:extLst>
                    <a:ext uri="{9D8B030D-6E8A-4147-A177-3AD203B41FA5}">
                      <a16:colId xmlns:a16="http://schemas.microsoft.com/office/drawing/2014/main" val="20001"/>
                    </a:ext>
                  </a:extLst>
                </a:gridCol>
              </a:tblGrid>
              <a:tr h="375672">
                <a:tc>
                  <a:txBody>
                    <a:bodyPr/>
                    <a:lstStyle/>
                    <a:p>
                      <a:pPr algn="ctr"/>
                      <a:r>
                        <a:rPr lang="fr-FR" sz="1400" b="1" dirty="0"/>
                        <a:t>Aliments conseillés en cas de diarrhée</a:t>
                      </a:r>
                      <a:r>
                        <a:rPr lang="fr-FR" sz="1400" dirty="0"/>
                        <a:t>	</a:t>
                      </a:r>
                    </a:p>
                  </a:txBody>
                  <a:tcPr/>
                </a:tc>
                <a:tc>
                  <a:txBody>
                    <a:bodyPr/>
                    <a:lstStyle/>
                    <a:p>
                      <a:pPr algn="ctr"/>
                      <a:r>
                        <a:rPr lang="fr-FR" sz="1400" b="1" dirty="0"/>
                        <a:t>Aliments à éviter en cas de diarrhée</a:t>
                      </a:r>
                      <a:r>
                        <a:rPr lang="fr-FR" sz="1400" dirty="0"/>
                        <a:t>	</a:t>
                      </a:r>
                    </a:p>
                    <a:p>
                      <a:r>
                        <a:rPr lang="fr-FR" sz="1400" dirty="0"/>
                        <a:t>	</a:t>
                      </a:r>
                    </a:p>
                  </a:txBody>
                  <a:tcPr/>
                </a:tc>
                <a:extLst>
                  <a:ext uri="{0D108BD9-81ED-4DB2-BD59-A6C34878D82A}">
                    <a16:rowId xmlns:a16="http://schemas.microsoft.com/office/drawing/2014/main" val="10000"/>
                  </a:ext>
                </a:extLst>
              </a:tr>
              <a:tr h="416946">
                <a:tc>
                  <a:txBody>
                    <a:bodyPr/>
                    <a:lstStyle/>
                    <a:p>
                      <a:r>
                        <a:rPr lang="fr-FR" sz="1400" dirty="0"/>
                        <a:t>Yaourt nature, fromage à pâte dure</a:t>
                      </a:r>
                    </a:p>
                  </a:txBody>
                  <a:tcPr/>
                </a:tc>
                <a:tc>
                  <a:txBody>
                    <a:bodyPr/>
                    <a:lstStyle/>
                    <a:p>
                      <a:r>
                        <a:rPr lang="fr-FR" sz="1400" dirty="0"/>
                        <a:t>Tous les laits, crème dessert</a:t>
                      </a:r>
                    </a:p>
                  </a:txBody>
                  <a:tcPr/>
                </a:tc>
                <a:extLst>
                  <a:ext uri="{0D108BD9-81ED-4DB2-BD59-A6C34878D82A}">
                    <a16:rowId xmlns:a16="http://schemas.microsoft.com/office/drawing/2014/main" val="10001"/>
                  </a:ext>
                </a:extLst>
              </a:tr>
              <a:tr h="595637">
                <a:tc>
                  <a:txBody>
                    <a:bodyPr/>
                    <a:lstStyle/>
                    <a:p>
                      <a:r>
                        <a:rPr lang="fr-FR" sz="1400" dirty="0"/>
                        <a:t>Toutes les volailles, tous les poissons, œuf, bœuf </a:t>
                      </a:r>
                    </a:p>
                  </a:txBody>
                  <a:tcPr/>
                </a:tc>
                <a:tc>
                  <a:txBody>
                    <a:bodyPr/>
                    <a:lstStyle/>
                    <a:p>
                      <a:r>
                        <a:rPr lang="fr-FR" sz="1400" dirty="0"/>
                        <a:t>Viandes et poissons fumés, charcuteries, fritures, plats en sauce</a:t>
                      </a:r>
                    </a:p>
                  </a:txBody>
                  <a:tcPr/>
                </a:tc>
                <a:extLst>
                  <a:ext uri="{0D108BD9-81ED-4DB2-BD59-A6C34878D82A}">
                    <a16:rowId xmlns:a16="http://schemas.microsoft.com/office/drawing/2014/main" val="10002"/>
                  </a:ext>
                </a:extLst>
              </a:tr>
              <a:tr h="627969">
                <a:tc>
                  <a:txBody>
                    <a:bodyPr/>
                    <a:lstStyle/>
                    <a:p>
                      <a:r>
                        <a:rPr lang="fr-FR" sz="1400" dirty="0"/>
                        <a:t>Pâtes, riz, semoule, pommes de terre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t>Légumineuses (lentilles haricots rouge…), pains complets ou aux céréales	</a:t>
                      </a:r>
                    </a:p>
                  </a:txBody>
                  <a:tcPr/>
                </a:tc>
                <a:extLst>
                  <a:ext uri="{0D108BD9-81ED-4DB2-BD59-A6C34878D82A}">
                    <a16:rowId xmlns:a16="http://schemas.microsoft.com/office/drawing/2014/main" val="10003"/>
                  </a:ext>
                </a:extLst>
              </a:tr>
              <a:tr h="360040">
                <a:tc>
                  <a:txBody>
                    <a:bodyPr/>
                    <a:lstStyle/>
                    <a:p>
                      <a:r>
                        <a:rPr lang="fr-FR" sz="1400" dirty="0"/>
                        <a:t>Légumes cuits : carotte, courgette, haricot vert, aubergine, betterave</a:t>
                      </a:r>
                    </a:p>
                  </a:txBody>
                  <a:tcPr/>
                </a:tc>
                <a:tc>
                  <a:txBody>
                    <a:bodyPr/>
                    <a:lstStyle/>
                    <a:p>
                      <a:r>
                        <a:rPr lang="fr-FR" sz="1400" dirty="0"/>
                        <a:t>Tous les autres légumes</a:t>
                      </a:r>
                    </a:p>
                  </a:txBody>
                  <a:tcPr/>
                </a:tc>
                <a:extLst>
                  <a:ext uri="{0D108BD9-81ED-4DB2-BD59-A6C34878D82A}">
                    <a16:rowId xmlns:a16="http://schemas.microsoft.com/office/drawing/2014/main" val="10004"/>
                  </a:ext>
                </a:extLst>
              </a:tr>
              <a:tr h="563488">
                <a:tc>
                  <a:txBody>
                    <a:bodyPr/>
                    <a:lstStyle/>
                    <a:p>
                      <a:r>
                        <a:rPr lang="fr-FR" sz="1400" dirty="0"/>
                        <a:t>Banane (verte), pomme crue, poire, coing en compote ou confiture mi cuite si possible</a:t>
                      </a:r>
                    </a:p>
                  </a:txBody>
                  <a:tcPr/>
                </a:tc>
                <a:tc>
                  <a:txBody>
                    <a:bodyPr/>
                    <a:lstStyle/>
                    <a:p>
                      <a:r>
                        <a:rPr lang="fr-FR" sz="1400" dirty="0"/>
                        <a:t>Tous les autres fruits, fruits secs</a:t>
                      </a:r>
                    </a:p>
                  </a:txBody>
                  <a:tcPr/>
                </a:tc>
                <a:extLst>
                  <a:ext uri="{0D108BD9-81ED-4DB2-BD59-A6C34878D82A}">
                    <a16:rowId xmlns:a16="http://schemas.microsoft.com/office/drawing/2014/main" val="10005"/>
                  </a:ext>
                </a:extLst>
              </a:tr>
              <a:tr h="432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t>Eau du robinet	</a:t>
                      </a:r>
                    </a:p>
                  </a:txBody>
                  <a:tcPr/>
                </a:tc>
                <a:tc>
                  <a:txBody>
                    <a:bodyPr/>
                    <a:lstStyle/>
                    <a:p>
                      <a:r>
                        <a:rPr lang="fr-FR" sz="1400" dirty="0"/>
                        <a:t>Eaux riches en magnésium, sodas, café, thé</a:t>
                      </a:r>
                    </a:p>
                  </a:txBody>
                  <a:tcPr/>
                </a:tc>
                <a:extLst>
                  <a:ext uri="{0D108BD9-81ED-4DB2-BD59-A6C34878D82A}">
                    <a16:rowId xmlns:a16="http://schemas.microsoft.com/office/drawing/2014/main" val="10006"/>
                  </a:ext>
                </a:extLst>
              </a:tr>
              <a:tr h="597768">
                <a:tc>
                  <a:txBody>
                    <a:bodyPr/>
                    <a:lstStyle/>
                    <a:p>
                      <a:r>
                        <a:rPr lang="fr-FR" sz="1400" dirty="0"/>
                        <a:t>Huiles végétales, thym, laurier, cumin</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t>Matières grasses cuites, vinaigre, moutarde, mayonnaise, crème fraiche, persil, épices, poivre</a:t>
                      </a:r>
                    </a:p>
                  </a:txBody>
                  <a:tcPr/>
                </a:tc>
                <a:extLst>
                  <a:ext uri="{0D108BD9-81ED-4DB2-BD59-A6C34878D82A}">
                    <a16:rowId xmlns:a16="http://schemas.microsoft.com/office/drawing/2014/main" val="10007"/>
                  </a:ext>
                </a:extLst>
              </a:tr>
            </a:tbl>
          </a:graphicData>
        </a:graphic>
      </p:graphicFrame>
      <p:pic>
        <p:nvPicPr>
          <p:cNvPr id="5" name="Image 4">
            <a:extLst>
              <a:ext uri="{FF2B5EF4-FFF2-40B4-BE49-F238E27FC236}">
                <a16:creationId xmlns:a16="http://schemas.microsoft.com/office/drawing/2014/main" id="{5C59CC8E-B4CE-4D36-BC7F-F94296BCAA62}"/>
              </a:ext>
            </a:extLst>
          </p:cNvPr>
          <p:cNvPicPr>
            <a:picLocks noChangeAspect="1"/>
          </p:cNvPicPr>
          <p:nvPr/>
        </p:nvPicPr>
        <p:blipFill>
          <a:blip r:embed="rId2"/>
          <a:stretch>
            <a:fillRect/>
          </a:stretch>
        </p:blipFill>
        <p:spPr>
          <a:xfrm>
            <a:off x="549896" y="233501"/>
            <a:ext cx="6261135" cy="963251"/>
          </a:xfrm>
          <a:prstGeom prst="rect">
            <a:avLst/>
          </a:prstGeom>
        </p:spPr>
      </p:pic>
    </p:spTree>
    <p:extLst>
      <p:ext uri="{BB962C8B-B14F-4D97-AF65-F5344CB8AC3E}">
        <p14:creationId xmlns:p14="http://schemas.microsoft.com/office/powerpoint/2010/main" val="3138926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2960" y="286605"/>
            <a:ext cx="7543800" cy="1198180"/>
          </a:xfrm>
        </p:spPr>
        <p:txBody>
          <a:bodyPr>
            <a:normAutofit/>
          </a:bodyPr>
          <a:lstStyle/>
          <a:p>
            <a:r>
              <a:rPr lang="fr-FR" dirty="0"/>
              <a:t>5. La diarrhée : </a:t>
            </a:r>
            <a:r>
              <a:rPr lang="fr-FR" b="1" u="sng" dirty="0"/>
              <a:t>Les rôles de l’AS :</a:t>
            </a:r>
            <a:endParaRPr lang="fr-FR" dirty="0"/>
          </a:p>
        </p:txBody>
      </p:sp>
      <p:sp>
        <p:nvSpPr>
          <p:cNvPr id="3" name="Espace réservé du contenu 2"/>
          <p:cNvSpPr>
            <a:spLocks noGrp="1"/>
          </p:cNvSpPr>
          <p:nvPr>
            <p:ph idx="1"/>
          </p:nvPr>
        </p:nvSpPr>
        <p:spPr>
          <a:xfrm>
            <a:off x="827722" y="2204864"/>
            <a:ext cx="7543800" cy="3816424"/>
          </a:xfrm>
        </p:spPr>
        <p:txBody>
          <a:bodyPr>
            <a:normAutofit/>
          </a:bodyPr>
          <a:lstStyle/>
          <a:p>
            <a:r>
              <a:rPr lang="fr-FR" sz="2800" dirty="0"/>
              <a:t>Surveillance de l’état général, si les diarrhées se répètent sur plusieurs jours</a:t>
            </a:r>
          </a:p>
          <a:p>
            <a:r>
              <a:rPr lang="fr-FR" sz="2800" dirty="0"/>
              <a:t>Surveillance du poids</a:t>
            </a:r>
          </a:p>
          <a:p>
            <a:r>
              <a:rPr lang="fr-FR" sz="2800" i="0" u="none" strike="noStrike" dirty="0"/>
              <a:t>Surveillance de la déshydratation</a:t>
            </a:r>
          </a:p>
          <a:p>
            <a:r>
              <a:rPr lang="fr-FR" sz="2800" dirty="0"/>
              <a:t>Surveillance de la température si l’origine est infectieuse</a:t>
            </a:r>
          </a:p>
          <a:p>
            <a:r>
              <a:rPr lang="fr-FR" sz="2800" i="0" u="none" strike="noStrike" dirty="0"/>
              <a:t>Transmettre toutes les informations, et noter toutes les selles</a:t>
            </a:r>
          </a:p>
          <a:p>
            <a:endParaRPr lang="fr-FR" i="0" u="none" strike="noStrike" dirty="0"/>
          </a:p>
          <a:p>
            <a:endParaRPr lang="fr-FR" dirty="0"/>
          </a:p>
          <a:p>
            <a:endParaRPr lang="fr-FR" dirty="0"/>
          </a:p>
          <a:p>
            <a:pPr marL="457200" lvl="1" indent="0">
              <a:buNone/>
            </a:pPr>
            <a:endParaRPr lang="fr-FR" sz="1600" dirty="0"/>
          </a:p>
        </p:txBody>
      </p:sp>
    </p:spTree>
    <p:extLst>
      <p:ext uri="{BB962C8B-B14F-4D97-AF65-F5344CB8AC3E}">
        <p14:creationId xmlns:p14="http://schemas.microsoft.com/office/powerpoint/2010/main" val="29363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5. La diarrhée.</a:t>
            </a:r>
          </a:p>
        </p:txBody>
      </p:sp>
      <p:sp>
        <p:nvSpPr>
          <p:cNvPr id="3" name="Espace réservé du contenu 2"/>
          <p:cNvSpPr>
            <a:spLocks noGrp="1"/>
          </p:cNvSpPr>
          <p:nvPr>
            <p:ph idx="1"/>
          </p:nvPr>
        </p:nvSpPr>
        <p:spPr>
          <a:xfrm>
            <a:off x="800100" y="2204864"/>
            <a:ext cx="7543800" cy="3888432"/>
          </a:xfrm>
        </p:spPr>
        <p:txBody>
          <a:bodyPr>
            <a:normAutofit/>
          </a:bodyPr>
          <a:lstStyle/>
          <a:p>
            <a:pPr>
              <a:buFont typeface="Wingdings" pitchFamily="2" charset="2"/>
              <a:buChar char="Ø"/>
            </a:pPr>
            <a:r>
              <a:rPr lang="fr-FR" sz="2800" i="0" u="none" strike="noStrike" baseline="0" dirty="0"/>
              <a:t>Il existe une « fausse diarrhée de</a:t>
            </a:r>
            <a:r>
              <a:rPr lang="fr-FR" sz="2800" i="0" u="none" strike="noStrike" dirty="0"/>
              <a:t> constipation ».</a:t>
            </a:r>
          </a:p>
          <a:p>
            <a:pPr lvl="1">
              <a:buFont typeface="Wingdings" pitchFamily="2" charset="2"/>
              <a:buChar char="Ø"/>
            </a:pPr>
            <a:r>
              <a:rPr lang="fr-FR" sz="2650" i="0" u="none" strike="noStrike" dirty="0"/>
              <a:t>La stagnation des matières dans le colon, peut </a:t>
            </a:r>
            <a:r>
              <a:rPr lang="fr-FR" sz="2650" dirty="0"/>
              <a:t>aboutir si elle est très importante, à une irritation de la muqueuse, qui fabrique alors une plus grande quantité de mucus. </a:t>
            </a:r>
          </a:p>
          <a:p>
            <a:pPr lvl="1">
              <a:buFont typeface="Wingdings" pitchFamily="2" charset="2"/>
              <a:buChar char="Ø"/>
            </a:pPr>
            <a:r>
              <a:rPr lang="fr-FR" sz="2650" dirty="0"/>
              <a:t>Ce mucus dilue de nouveau les selles, en leur donnant un faux aspect de diarrhée. Des glaires et des morceaux durs peuvent être présents dans les selles.</a:t>
            </a:r>
          </a:p>
          <a:p>
            <a:endParaRPr lang="fr-FR" sz="2800" i="0" u="none" strike="noStrike" dirty="0"/>
          </a:p>
          <a:p>
            <a:endParaRPr lang="fr-FR" sz="2800" dirty="0"/>
          </a:p>
          <a:p>
            <a:endParaRPr lang="fr-FR" sz="2800" dirty="0"/>
          </a:p>
          <a:p>
            <a:pPr marL="457200" lvl="1" indent="0">
              <a:buNone/>
            </a:pPr>
            <a:endParaRPr lang="fr-FR" sz="1600" dirty="0"/>
          </a:p>
        </p:txBody>
      </p:sp>
    </p:spTree>
    <p:extLst>
      <p:ext uri="{BB962C8B-B14F-4D97-AF65-F5344CB8AC3E}">
        <p14:creationId xmlns:p14="http://schemas.microsoft.com/office/powerpoint/2010/main" val="4023724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6. La constipation.</a:t>
            </a:r>
          </a:p>
        </p:txBody>
      </p:sp>
      <p:sp>
        <p:nvSpPr>
          <p:cNvPr id="3" name="Espace réservé du contenu 2"/>
          <p:cNvSpPr>
            <a:spLocks noGrp="1"/>
          </p:cNvSpPr>
          <p:nvPr>
            <p:ph idx="1"/>
          </p:nvPr>
        </p:nvSpPr>
        <p:spPr>
          <a:xfrm>
            <a:off x="851807" y="2996952"/>
            <a:ext cx="7543800" cy="1450757"/>
          </a:xfrm>
        </p:spPr>
        <p:txBody>
          <a:bodyPr>
            <a:normAutofit lnSpcReduction="10000"/>
          </a:bodyPr>
          <a:lstStyle/>
          <a:p>
            <a:r>
              <a:rPr lang="fr-FR" sz="3000" b="1" u="sng" dirty="0"/>
              <a:t>Définition :</a:t>
            </a:r>
          </a:p>
          <a:p>
            <a:r>
              <a:rPr lang="fr-FR" sz="3000" dirty="0"/>
              <a:t>C’est l’émission de selles dures et peu fréquentes (moins de 3 par semaines).</a:t>
            </a:r>
          </a:p>
          <a:p>
            <a:pPr marL="411480" lvl="1" indent="0">
              <a:buNone/>
            </a:pPr>
            <a:endParaRPr lang="fr-FR" sz="2800" dirty="0"/>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136922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6. La constipation.</a:t>
            </a:r>
          </a:p>
        </p:txBody>
      </p:sp>
      <p:sp>
        <p:nvSpPr>
          <p:cNvPr id="3" name="Espace réservé du contenu 2"/>
          <p:cNvSpPr>
            <a:spLocks noGrp="1"/>
          </p:cNvSpPr>
          <p:nvPr>
            <p:ph idx="1"/>
          </p:nvPr>
        </p:nvSpPr>
        <p:spPr>
          <a:xfrm>
            <a:off x="822960" y="1845734"/>
            <a:ext cx="7543800" cy="4391578"/>
          </a:xfrm>
        </p:spPr>
        <p:txBody>
          <a:bodyPr>
            <a:normAutofit fontScale="85000" lnSpcReduction="20000"/>
          </a:bodyPr>
          <a:lstStyle/>
          <a:p>
            <a:r>
              <a:rPr lang="fr-FR" sz="3000" b="1" u="sng" dirty="0"/>
              <a:t>Causes :</a:t>
            </a:r>
          </a:p>
          <a:p>
            <a:endParaRPr lang="fr-FR" sz="3000" b="1" u="sng" dirty="0"/>
          </a:p>
          <a:p>
            <a:pPr lvl="1">
              <a:buFont typeface="Wingdings" pitchFamily="2" charset="2"/>
              <a:buChar char="ü"/>
            </a:pPr>
            <a:r>
              <a:rPr lang="fr-FR" sz="3000" dirty="0"/>
              <a:t>Alimentaires: déséquilibre alimentaire, alimentation pauvre en fibre et/ou en eau, riche en sucre. </a:t>
            </a:r>
          </a:p>
          <a:p>
            <a:pPr lvl="1">
              <a:buFont typeface="Wingdings" pitchFamily="2" charset="2"/>
              <a:buChar char="ü"/>
            </a:pPr>
            <a:r>
              <a:rPr lang="fr-FR" sz="3000" dirty="0"/>
              <a:t>Changement d’habitudes alimentaires, du rythme de vie, et/ou stress.</a:t>
            </a:r>
          </a:p>
          <a:p>
            <a:pPr lvl="1">
              <a:buFont typeface="Wingdings" pitchFamily="2" charset="2"/>
              <a:buChar char="ü"/>
            </a:pPr>
            <a:r>
              <a:rPr lang="fr-FR" sz="3000" dirty="0"/>
              <a:t>Sédentarité, mobilité réduite, alitement</a:t>
            </a:r>
          </a:p>
          <a:p>
            <a:pPr lvl="1">
              <a:buFont typeface="Wingdings" pitchFamily="2" charset="2"/>
              <a:buChar char="ü"/>
            </a:pPr>
            <a:r>
              <a:rPr lang="fr-FR" sz="3000" dirty="0"/>
              <a:t>Ralentissement du péristaltisme (âge)</a:t>
            </a:r>
          </a:p>
          <a:p>
            <a:pPr lvl="1">
              <a:buFont typeface="Wingdings" pitchFamily="2" charset="2"/>
              <a:buChar char="ü"/>
            </a:pPr>
            <a:r>
              <a:rPr lang="fr-FR" sz="3000" dirty="0"/>
              <a:t>Traitements médicamenteux</a:t>
            </a:r>
          </a:p>
          <a:p>
            <a:pPr lvl="1">
              <a:buFont typeface="Wingdings" pitchFamily="2" charset="2"/>
              <a:buChar char="ü"/>
            </a:pPr>
            <a:r>
              <a:rPr lang="fr-FR" sz="3000" dirty="0"/>
              <a:t>Hémorroïdes</a:t>
            </a:r>
          </a:p>
          <a:p>
            <a:pPr lvl="1">
              <a:buFont typeface="Wingdings" pitchFamily="2" charset="2"/>
              <a:buChar char="ü"/>
            </a:pPr>
            <a:r>
              <a:rPr lang="fr-FR" sz="3000" dirty="0"/>
              <a:t>Tumeurs rectales, intestinales</a:t>
            </a:r>
          </a:p>
          <a:p>
            <a:pPr lvl="1">
              <a:buFont typeface="Wingdings" pitchFamily="2" charset="2"/>
              <a:buChar char="ü"/>
            </a:pPr>
            <a:r>
              <a:rPr lang="fr-FR" sz="3000" dirty="0"/>
              <a:t>Troubles psychiques</a:t>
            </a:r>
          </a:p>
          <a:p>
            <a:pPr lvl="1">
              <a:buFont typeface="Wingdings" pitchFamily="2" charset="2"/>
              <a:buChar char="ü"/>
            </a:pPr>
            <a:endParaRPr lang="fr-FR" sz="2800" dirty="0"/>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258310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6. La constipation.</a:t>
            </a:r>
          </a:p>
        </p:txBody>
      </p:sp>
      <p:sp>
        <p:nvSpPr>
          <p:cNvPr id="3" name="Espace réservé du contenu 2"/>
          <p:cNvSpPr>
            <a:spLocks noGrp="1"/>
          </p:cNvSpPr>
          <p:nvPr>
            <p:ph idx="1"/>
          </p:nvPr>
        </p:nvSpPr>
        <p:spPr/>
        <p:txBody>
          <a:bodyPr>
            <a:normAutofit/>
          </a:bodyPr>
          <a:lstStyle/>
          <a:p>
            <a:r>
              <a:rPr lang="fr-FR" sz="2800" b="1" u="sng" dirty="0"/>
              <a:t>Conséquences :</a:t>
            </a:r>
          </a:p>
          <a:p>
            <a:endParaRPr lang="fr-FR" sz="2800" b="1" u="sng" dirty="0"/>
          </a:p>
          <a:p>
            <a:pPr lvl="1">
              <a:buFont typeface="Wingdings" pitchFamily="2" charset="2"/>
              <a:buChar char="ü"/>
            </a:pPr>
            <a:r>
              <a:rPr lang="fr-FR" sz="2800" dirty="0"/>
              <a:t>Douleurs abdominales</a:t>
            </a:r>
          </a:p>
          <a:p>
            <a:pPr lvl="1">
              <a:buFont typeface="Wingdings" pitchFamily="2" charset="2"/>
              <a:buChar char="ü"/>
            </a:pPr>
            <a:r>
              <a:rPr lang="fr-FR" sz="2800" dirty="0"/>
              <a:t>Ballonnements</a:t>
            </a:r>
          </a:p>
          <a:p>
            <a:pPr lvl="1">
              <a:buFont typeface="Wingdings" pitchFamily="2" charset="2"/>
              <a:buChar char="ü"/>
            </a:pPr>
            <a:r>
              <a:rPr lang="fr-FR" sz="2800" dirty="0"/>
              <a:t>Ventre tendu, dur</a:t>
            </a:r>
          </a:p>
          <a:p>
            <a:pPr lvl="1">
              <a:buFont typeface="Wingdings" pitchFamily="2" charset="2"/>
              <a:buChar char="ü"/>
            </a:pPr>
            <a:r>
              <a:rPr lang="fr-FR" sz="2800" dirty="0"/>
              <a:t>Sensation de malaises</a:t>
            </a:r>
          </a:p>
          <a:p>
            <a:pPr lvl="1">
              <a:buFont typeface="Wingdings" pitchFamily="2" charset="2"/>
              <a:buChar char="ü"/>
            </a:pPr>
            <a:r>
              <a:rPr lang="fr-FR" sz="2800" dirty="0"/>
              <a:t>Perte progressive d’appétit…</a:t>
            </a:r>
          </a:p>
          <a:p>
            <a:pPr lvl="1">
              <a:buFont typeface="Wingdings" pitchFamily="2" charset="2"/>
              <a:buChar char="ü"/>
            </a:pPr>
            <a:endParaRPr lang="fr-FR" sz="2800" dirty="0"/>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2317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6. La constipation : Rôles de l’AS</a:t>
            </a:r>
            <a:br>
              <a:rPr lang="fr-FR" dirty="0"/>
            </a:br>
            <a:r>
              <a:rPr lang="fr-FR" dirty="0"/>
              <a:t> </a:t>
            </a:r>
          </a:p>
        </p:txBody>
      </p:sp>
      <p:sp>
        <p:nvSpPr>
          <p:cNvPr id="3" name="Espace réservé du contenu 2"/>
          <p:cNvSpPr>
            <a:spLocks noGrp="1"/>
          </p:cNvSpPr>
          <p:nvPr>
            <p:ph idx="1"/>
          </p:nvPr>
        </p:nvSpPr>
        <p:spPr/>
        <p:txBody>
          <a:bodyPr>
            <a:normAutofit/>
          </a:bodyPr>
          <a:lstStyle/>
          <a:p>
            <a:pPr lvl="1">
              <a:buFont typeface="Arial" pitchFamily="34" charset="0"/>
              <a:buChar char="•"/>
            </a:pPr>
            <a:r>
              <a:rPr lang="fr-FR" sz="2800" dirty="0"/>
              <a:t>Noter les selles (fréquences, aspect)</a:t>
            </a:r>
          </a:p>
          <a:p>
            <a:pPr lvl="1">
              <a:buFont typeface="Arial" pitchFamily="34" charset="0"/>
              <a:buChar char="•"/>
            </a:pPr>
            <a:r>
              <a:rPr lang="fr-FR" sz="2800" dirty="0"/>
              <a:t>Signaler tout retard</a:t>
            </a:r>
          </a:p>
          <a:p>
            <a:pPr lvl="1">
              <a:buFont typeface="Arial" pitchFamily="34" charset="0"/>
              <a:buChar char="•"/>
            </a:pPr>
            <a:r>
              <a:rPr lang="fr-FR" sz="2800" dirty="0"/>
              <a:t>Faire boire: sauf contre-indication, augmenter la quantité journalière des boissons, en privilégiant des eaux riches en magnésium. Le matin à jeun, donner un verre d’eau froide, ou de jus de fruit frais (jus d’agrumes ou de pruneaux).</a:t>
            </a:r>
          </a:p>
          <a:p>
            <a:pPr lvl="1">
              <a:buFont typeface="Arial" pitchFamily="34" charset="0"/>
              <a:buChar char="•"/>
            </a:pPr>
            <a:r>
              <a:rPr lang="fr-FR" sz="2800" dirty="0"/>
              <a:t>Le matin à jeun, on peut également faire prendre une cuillère d’huile d’olive, ou de paraffine.</a:t>
            </a:r>
          </a:p>
          <a:p>
            <a:pPr lvl="1">
              <a:buFont typeface="Arial" pitchFamily="34" charset="0"/>
              <a:buChar char="•"/>
            </a:pPr>
            <a:endParaRPr lang="fr-FR" sz="2800" dirty="0"/>
          </a:p>
          <a:p>
            <a:pPr marL="457200" lvl="1" indent="0">
              <a:buNone/>
            </a:pPr>
            <a:endParaRPr lang="fr-FR" sz="2800" dirty="0"/>
          </a:p>
          <a:p>
            <a:pPr marL="457200" lvl="1" indent="0">
              <a:buNone/>
            </a:pPr>
            <a:endParaRPr lang="fr-FR" sz="2800" dirty="0"/>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227448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6. La constipation : Rôles de l’AS</a:t>
            </a:r>
            <a:br>
              <a:rPr lang="fr-FR" dirty="0"/>
            </a:br>
            <a:endParaRPr lang="fr-FR" dirty="0"/>
          </a:p>
        </p:txBody>
      </p:sp>
      <p:sp>
        <p:nvSpPr>
          <p:cNvPr id="3" name="Espace réservé du contenu 2"/>
          <p:cNvSpPr>
            <a:spLocks noGrp="1"/>
          </p:cNvSpPr>
          <p:nvPr>
            <p:ph idx="1"/>
          </p:nvPr>
        </p:nvSpPr>
        <p:spPr>
          <a:xfrm>
            <a:off x="822960" y="1845734"/>
            <a:ext cx="7543800" cy="4391578"/>
          </a:xfrm>
        </p:spPr>
        <p:txBody>
          <a:bodyPr>
            <a:normAutofit fontScale="92500" lnSpcReduction="10000"/>
          </a:bodyPr>
          <a:lstStyle/>
          <a:p>
            <a:pPr lvl="1">
              <a:buFont typeface="Arial" pitchFamily="34" charset="0"/>
              <a:buChar char="•"/>
            </a:pPr>
            <a:r>
              <a:rPr lang="fr-FR" sz="2800" dirty="0"/>
              <a:t>Éliminer de l’alimentation les aliments constipants: sucre, féculents (riz…), carottes cuites, fromage, chocolat, banane (quand elle n’est pas mure =&gt; considérée comme un féculent car contient beaucoup d’amidon), pomme crue, café. </a:t>
            </a:r>
          </a:p>
          <a:p>
            <a:pPr lvl="1">
              <a:buFont typeface="Arial" pitchFamily="34" charset="0"/>
              <a:buChar char="•"/>
            </a:pPr>
            <a:r>
              <a:rPr lang="fr-FR" sz="2800" dirty="0"/>
              <a:t>Remplacer les aliments raffinés par des aliments complets ou semi-complets (présence de fibres qui favorisent le transit)</a:t>
            </a:r>
          </a:p>
          <a:p>
            <a:pPr lvl="1">
              <a:buFont typeface="Arial" pitchFamily="34" charset="0"/>
              <a:buChar char="•"/>
            </a:pPr>
            <a:r>
              <a:rPr lang="fr-FR" sz="2800" dirty="0"/>
              <a:t>Favoriser la prise d’aliments aidant le transit : aliments contenant des fibres, lait, épinards, pruneaux…</a:t>
            </a:r>
          </a:p>
          <a:p>
            <a:pPr lvl="1">
              <a:buFont typeface="Arial" pitchFamily="34" charset="0"/>
              <a:buChar char="•"/>
            </a:pPr>
            <a:r>
              <a:rPr lang="fr-FR" sz="2800" dirty="0"/>
              <a:t>Voir la diététicienne pour une alimentation adaptée.</a:t>
            </a:r>
          </a:p>
          <a:p>
            <a:pPr lvl="1">
              <a:buFont typeface="Arial" pitchFamily="34" charset="0"/>
              <a:buChar char="•"/>
            </a:pPr>
            <a:endParaRPr lang="fr-FR" sz="2800" dirty="0"/>
          </a:p>
          <a:p>
            <a:pPr marL="457200" lvl="1" indent="0">
              <a:buNone/>
            </a:pPr>
            <a:endParaRPr lang="fr-FR" sz="2800" dirty="0"/>
          </a:p>
          <a:p>
            <a:pPr marL="457200" lvl="1" indent="0">
              <a:buNone/>
            </a:pPr>
            <a:endParaRPr lang="fr-FR" sz="2800" dirty="0"/>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2494737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6. La constipation :  Rôles de l’AS:</a:t>
            </a:r>
            <a:br>
              <a:rPr lang="fr-FR" dirty="0"/>
            </a:br>
            <a:endParaRPr lang="fr-FR" dirty="0"/>
          </a:p>
        </p:txBody>
      </p:sp>
      <p:sp>
        <p:nvSpPr>
          <p:cNvPr id="3" name="Espace réservé du contenu 2"/>
          <p:cNvSpPr>
            <a:spLocks noGrp="1"/>
          </p:cNvSpPr>
          <p:nvPr>
            <p:ph idx="1"/>
          </p:nvPr>
        </p:nvSpPr>
        <p:spPr/>
        <p:txBody>
          <a:bodyPr>
            <a:normAutofit/>
          </a:bodyPr>
          <a:lstStyle/>
          <a:p>
            <a:pPr lvl="1">
              <a:buFont typeface="Arial" pitchFamily="34" charset="0"/>
              <a:buChar char="•"/>
            </a:pPr>
            <a:r>
              <a:rPr lang="fr-FR" sz="2800" dirty="0"/>
              <a:t>Favoriser l’exercice, la marche, le lever précoce</a:t>
            </a:r>
          </a:p>
          <a:p>
            <a:pPr lvl="1">
              <a:buFont typeface="Arial" pitchFamily="34" charset="0"/>
              <a:buChar char="•"/>
            </a:pPr>
            <a:r>
              <a:rPr lang="fr-FR" sz="2800" dirty="0"/>
              <a:t>Favoriser la mise aux toilettes ou chaise percée tous les jours à la même heure, pour créer des réflexes. </a:t>
            </a:r>
          </a:p>
          <a:p>
            <a:pPr lvl="1">
              <a:buFont typeface="Arial" pitchFamily="34" charset="0"/>
              <a:buChar char="•"/>
            </a:pPr>
            <a:r>
              <a:rPr lang="fr-FR" sz="2800" dirty="0"/>
              <a:t>Signaler la présence d’hémorroïdes , ou de saignements au niveau de l’anus.</a:t>
            </a:r>
          </a:p>
          <a:p>
            <a:pPr lvl="1">
              <a:buFont typeface="Arial" pitchFamily="34" charset="0"/>
              <a:buChar char="•"/>
            </a:pPr>
            <a:r>
              <a:rPr lang="fr-FR" sz="2800" dirty="0"/>
              <a:t>Pratiquer des massages abdominaux le long du côlon, dans le sens des aiguilles d’une montre.</a:t>
            </a:r>
          </a:p>
          <a:p>
            <a:pPr marL="457200" lvl="1" indent="0">
              <a:buNone/>
            </a:pPr>
            <a:endParaRPr lang="fr-FR" sz="2800" dirty="0"/>
          </a:p>
          <a:p>
            <a:pPr marL="457200" lvl="1" indent="0">
              <a:buNone/>
            </a:pPr>
            <a:endParaRPr lang="fr-FR" sz="2800" dirty="0"/>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257802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7. Le fécalome.</a:t>
            </a:r>
          </a:p>
        </p:txBody>
      </p:sp>
      <p:sp>
        <p:nvSpPr>
          <p:cNvPr id="3" name="Espace réservé du contenu 2"/>
          <p:cNvSpPr>
            <a:spLocks noGrp="1"/>
          </p:cNvSpPr>
          <p:nvPr>
            <p:ph idx="1"/>
          </p:nvPr>
        </p:nvSpPr>
        <p:spPr>
          <a:xfrm>
            <a:off x="800100" y="2554307"/>
            <a:ext cx="7543800" cy="2159330"/>
          </a:xfrm>
        </p:spPr>
        <p:txBody>
          <a:bodyPr>
            <a:normAutofit/>
          </a:bodyPr>
          <a:lstStyle/>
          <a:p>
            <a:pPr marL="150876" lvl="1" indent="0">
              <a:buNone/>
            </a:pPr>
            <a:r>
              <a:rPr lang="fr-FR" sz="2800" b="1" u="sng" dirty="0"/>
              <a:t>Définition:</a:t>
            </a:r>
          </a:p>
          <a:p>
            <a:pPr marL="150876" lvl="1" indent="0">
              <a:buNone/>
            </a:pPr>
            <a:r>
              <a:rPr lang="fr-FR" sz="2800" dirty="0"/>
              <a:t>Correspond à l’accumulation anormale de matière fécales déshydratées très dures dans le rectum, très difficiles à éliminer. Le fécalome entraine une occlusion partielle ou totale du côlon.</a:t>
            </a:r>
          </a:p>
          <a:p>
            <a:pPr marL="411480" lvl="1" indent="0">
              <a:buNone/>
            </a:pPr>
            <a:endParaRPr lang="fr-FR" sz="2800" dirty="0"/>
          </a:p>
          <a:p>
            <a:pPr marL="457200" lvl="1" indent="0">
              <a:buNone/>
            </a:pPr>
            <a:endParaRPr lang="fr-FR" sz="2800" dirty="0"/>
          </a:p>
          <a:p>
            <a:pPr marL="457200" lvl="1" indent="0">
              <a:buNone/>
            </a:pPr>
            <a:endParaRPr lang="fr-FR" sz="2800" dirty="0"/>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1567779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7. Le fécalome.</a:t>
            </a:r>
          </a:p>
        </p:txBody>
      </p:sp>
      <p:sp>
        <p:nvSpPr>
          <p:cNvPr id="3" name="Espace réservé du contenu 2"/>
          <p:cNvSpPr>
            <a:spLocks noGrp="1"/>
          </p:cNvSpPr>
          <p:nvPr>
            <p:ph idx="1"/>
          </p:nvPr>
        </p:nvSpPr>
        <p:spPr>
          <a:xfrm>
            <a:off x="800100" y="2420888"/>
            <a:ext cx="7543800" cy="3167442"/>
          </a:xfrm>
        </p:spPr>
        <p:txBody>
          <a:bodyPr>
            <a:normAutofit/>
          </a:bodyPr>
          <a:lstStyle/>
          <a:p>
            <a:pPr lvl="1">
              <a:buFont typeface="Wingdings" pitchFamily="2" charset="2"/>
              <a:buChar char="Ø"/>
            </a:pPr>
            <a:r>
              <a:rPr lang="fr-FR" sz="2800" dirty="0"/>
              <a:t>Souvent chez les personnes âgées, notamment placées en institution; dû au manque d’activité, au manque de fibres dans l’alimentation, à certains traitements…</a:t>
            </a:r>
          </a:p>
          <a:p>
            <a:pPr lvl="1">
              <a:buFont typeface="Wingdings" pitchFamily="2" charset="2"/>
              <a:buChar char="Ø"/>
            </a:pPr>
            <a:r>
              <a:rPr lang="fr-FR" sz="2800" dirty="0"/>
              <a:t>On estime qu’environ  10% des résidents de maison de retraite présentent un fécalome. D’où l’importance de le dépister!</a:t>
            </a:r>
          </a:p>
          <a:p>
            <a:pPr lvl="1">
              <a:buFont typeface="Wingdings" pitchFamily="2" charset="2"/>
              <a:buChar char="Ø"/>
            </a:pPr>
            <a:endParaRPr lang="fr-FR" sz="2800" dirty="0"/>
          </a:p>
          <a:p>
            <a:pPr marL="457200" lvl="1" indent="0">
              <a:buNone/>
            </a:pPr>
            <a:endParaRPr lang="fr-FR" sz="2800" dirty="0"/>
          </a:p>
          <a:p>
            <a:pPr marL="457200" lvl="1" indent="0">
              <a:buNone/>
            </a:pPr>
            <a:endParaRPr lang="fr-FR" sz="2800" dirty="0"/>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19568327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8. l’occlusion intestinale.</a:t>
            </a:r>
          </a:p>
        </p:txBody>
      </p:sp>
      <p:sp>
        <p:nvSpPr>
          <p:cNvPr id="3" name="Espace réservé du contenu 2"/>
          <p:cNvSpPr>
            <a:spLocks noGrp="1"/>
          </p:cNvSpPr>
          <p:nvPr>
            <p:ph idx="1"/>
          </p:nvPr>
        </p:nvSpPr>
        <p:spPr>
          <a:xfrm>
            <a:off x="822960" y="2276872"/>
            <a:ext cx="7543800" cy="3744416"/>
          </a:xfrm>
        </p:spPr>
        <p:txBody>
          <a:bodyPr>
            <a:normAutofit lnSpcReduction="10000"/>
          </a:bodyPr>
          <a:lstStyle/>
          <a:p>
            <a:pPr marL="150876" lvl="1" indent="0">
              <a:buNone/>
            </a:pPr>
            <a:r>
              <a:rPr lang="fr-FR" sz="2800" b="1" u="sng" dirty="0"/>
              <a:t>Définition:</a:t>
            </a:r>
          </a:p>
          <a:p>
            <a:pPr marL="150876" lvl="1" indent="0">
              <a:buNone/>
            </a:pPr>
            <a:r>
              <a:rPr lang="fr-FR" sz="2800" dirty="0"/>
              <a:t>Correspond à un blocage partiel ou complet de l’intestin (grêle ou côlon), qui empêche la progression normale du contenu intestinal (gaz et matières fécales). </a:t>
            </a:r>
          </a:p>
          <a:p>
            <a:pPr lvl="1">
              <a:buFont typeface="Wingdings" pitchFamily="2" charset="2"/>
              <a:buChar char="Ø"/>
            </a:pPr>
            <a:r>
              <a:rPr lang="fr-FR" sz="2800" dirty="0"/>
              <a:t>Elle peut se produire en partie haute (vomissements) et/ou en partie basse (arrêt du transit).</a:t>
            </a:r>
          </a:p>
          <a:p>
            <a:pPr lvl="1">
              <a:buFont typeface="Wingdings" pitchFamily="2" charset="2"/>
              <a:buChar char="Ø"/>
            </a:pPr>
            <a:r>
              <a:rPr lang="fr-FR" sz="2800" dirty="0"/>
              <a:t>Il est important de la détecter à temps, car les conséquences peuvent être lourdes (-&gt; décès )</a:t>
            </a:r>
          </a:p>
          <a:p>
            <a:pPr marL="457200" lvl="1" indent="0">
              <a:buNone/>
            </a:pPr>
            <a:endParaRPr lang="fr-FR" sz="2800" dirty="0"/>
          </a:p>
          <a:p>
            <a:pPr marL="457200" lvl="1" indent="0">
              <a:buNone/>
            </a:pPr>
            <a:endParaRPr lang="fr-FR" sz="2800" dirty="0"/>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2869632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a:t>9. Soins et surveillance de l’élimination intestinale: Rôle de l’AS.</a:t>
            </a:r>
          </a:p>
        </p:txBody>
      </p:sp>
      <p:sp>
        <p:nvSpPr>
          <p:cNvPr id="3" name="Espace réservé du contenu 2"/>
          <p:cNvSpPr>
            <a:spLocks noGrp="1"/>
          </p:cNvSpPr>
          <p:nvPr>
            <p:ph idx="1"/>
          </p:nvPr>
        </p:nvSpPr>
        <p:spPr/>
        <p:txBody>
          <a:bodyPr>
            <a:normAutofit fontScale="92500"/>
          </a:bodyPr>
          <a:lstStyle/>
          <a:p>
            <a:pPr marL="57150" indent="0">
              <a:buNone/>
            </a:pPr>
            <a:r>
              <a:rPr lang="fr-FR" sz="3200" b="1" u="sng" dirty="0"/>
              <a:t>L’AS sera capable de:</a:t>
            </a:r>
          </a:p>
          <a:p>
            <a:pPr marL="514350" indent="-457200">
              <a:buFont typeface="Wingdings" pitchFamily="2" charset="2"/>
              <a:buChar char="Ø"/>
            </a:pPr>
            <a:r>
              <a:rPr lang="fr-FR" sz="2800" dirty="0"/>
              <a:t>Adopter un comportement professionnel</a:t>
            </a:r>
          </a:p>
          <a:p>
            <a:pPr marL="514350" indent="-457200">
              <a:buFont typeface="Wingdings" pitchFamily="2" charset="2"/>
              <a:buChar char="Ø"/>
            </a:pPr>
            <a:r>
              <a:rPr lang="fr-FR" sz="2800" dirty="0"/>
              <a:t>Apprécier la fonction d’élimination de la personne en notant la fréquence, le volume et la consistance des selles</a:t>
            </a:r>
          </a:p>
          <a:p>
            <a:pPr marL="514350" indent="-457200">
              <a:buFont typeface="Wingdings" pitchFamily="2" charset="2"/>
              <a:buChar char="Ø"/>
            </a:pPr>
            <a:r>
              <a:rPr lang="fr-FR" sz="2800" dirty="0"/>
              <a:t>Repérer les habitudes d’élimination de la personne</a:t>
            </a:r>
          </a:p>
          <a:p>
            <a:pPr marL="514350" indent="-457200">
              <a:buFont typeface="Wingdings" pitchFamily="2" charset="2"/>
              <a:buChar char="Ø"/>
            </a:pPr>
            <a:r>
              <a:rPr lang="fr-FR" sz="2800" dirty="0"/>
              <a:t>Considérer les besoins et faciliter l’élimination de la personne (conseils hygiéno-diététiques, vestimentaires…)</a:t>
            </a:r>
          </a:p>
          <a:p>
            <a:pPr marL="514350" indent="-457200">
              <a:buFont typeface="Wingdings" pitchFamily="2" charset="2"/>
              <a:buChar char="Ø"/>
            </a:pPr>
            <a:endParaRPr lang="fr-FR" sz="3200" dirty="0"/>
          </a:p>
          <a:p>
            <a:pPr marL="457200" lvl="1" indent="0">
              <a:buNone/>
            </a:pPr>
            <a:endParaRPr lang="fr-FR" sz="2800" dirty="0"/>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3014628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9. Rôle de l’AS.</a:t>
            </a:r>
          </a:p>
        </p:txBody>
      </p:sp>
      <p:sp>
        <p:nvSpPr>
          <p:cNvPr id="3" name="Espace réservé du contenu 2"/>
          <p:cNvSpPr>
            <a:spLocks noGrp="1"/>
          </p:cNvSpPr>
          <p:nvPr>
            <p:ph idx="1"/>
          </p:nvPr>
        </p:nvSpPr>
        <p:spPr/>
        <p:txBody>
          <a:bodyPr>
            <a:normAutofit lnSpcReduction="10000"/>
          </a:bodyPr>
          <a:lstStyle/>
          <a:p>
            <a:pPr marL="57150" indent="0">
              <a:buNone/>
            </a:pPr>
            <a:r>
              <a:rPr lang="fr-FR" sz="3200" b="1" u="sng" dirty="0"/>
              <a:t>L’AS sera capable de:</a:t>
            </a:r>
          </a:p>
          <a:p>
            <a:pPr marL="514350" indent="-457200">
              <a:buFont typeface="Wingdings" pitchFamily="2" charset="2"/>
              <a:buChar char="Ø"/>
            </a:pPr>
            <a:r>
              <a:rPr lang="fr-FR" sz="2800" dirty="0"/>
              <a:t>Identifier les signes d’anomalie au regard des paramètres habituels</a:t>
            </a:r>
          </a:p>
          <a:p>
            <a:pPr marL="514350" indent="-457200">
              <a:buFont typeface="Wingdings" pitchFamily="2" charset="2"/>
              <a:buChar char="Ø"/>
            </a:pPr>
            <a:r>
              <a:rPr lang="fr-FR" sz="2800" dirty="0"/>
              <a:t>Discerner le caractère d’urgence d’une situation et alerter</a:t>
            </a:r>
          </a:p>
          <a:p>
            <a:pPr marL="514350" indent="-457200">
              <a:buFont typeface="Wingdings" pitchFamily="2" charset="2"/>
              <a:buChar char="Ø"/>
            </a:pPr>
            <a:r>
              <a:rPr lang="fr-FR" sz="2800" dirty="0"/>
              <a:t>Participer à la réalisation d’examen bactériologiques et parasitaires</a:t>
            </a:r>
          </a:p>
          <a:p>
            <a:pPr marL="514350" indent="-457200">
              <a:buFont typeface="Wingdings" pitchFamily="2" charset="2"/>
              <a:buChar char="Ø"/>
            </a:pPr>
            <a:r>
              <a:rPr lang="fr-FR" sz="2800" dirty="0"/>
              <a:t>S’approprier le vocabulaire spécifique</a:t>
            </a:r>
          </a:p>
          <a:p>
            <a:pPr marL="514350" indent="-457200">
              <a:buFont typeface="Wingdings" pitchFamily="2" charset="2"/>
              <a:buChar char="Ø"/>
            </a:pPr>
            <a:r>
              <a:rPr lang="fr-FR" sz="2800" dirty="0"/>
              <a:t>Faire les transmissions</a:t>
            </a:r>
          </a:p>
          <a:p>
            <a:pPr marL="457200" lvl="1" indent="0">
              <a:buNone/>
            </a:pPr>
            <a:endParaRPr lang="fr-FR" sz="2800" dirty="0"/>
          </a:p>
          <a:p>
            <a:endParaRPr lang="fr-FR" sz="2400" dirty="0"/>
          </a:p>
          <a:p>
            <a:pPr lvl="1">
              <a:buFont typeface="Wingdings" pitchFamily="2" charset="2"/>
              <a:buChar char="ü"/>
            </a:pPr>
            <a:endParaRPr lang="fr-FR" sz="2400" dirty="0"/>
          </a:p>
          <a:p>
            <a:pPr lvl="1">
              <a:buFont typeface="Wingdings" pitchFamily="2" charset="2"/>
              <a:buChar char="ü"/>
            </a:pPr>
            <a:endParaRPr lang="fr-FR" sz="2800" dirty="0"/>
          </a:p>
          <a:p>
            <a:pPr marL="457200" lvl="1" indent="0">
              <a:buNone/>
            </a:pPr>
            <a:endParaRPr lang="fr-FR" sz="1600" dirty="0"/>
          </a:p>
        </p:txBody>
      </p:sp>
    </p:spTree>
    <p:extLst>
      <p:ext uri="{BB962C8B-B14F-4D97-AF65-F5344CB8AC3E}">
        <p14:creationId xmlns:p14="http://schemas.microsoft.com/office/powerpoint/2010/main" val="3659796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9246EA-A5B1-4224-B9F1-DA55D59D7755}"/>
              </a:ext>
            </a:extLst>
          </p:cNvPr>
          <p:cNvSpPr>
            <a:spLocks noGrp="1"/>
          </p:cNvSpPr>
          <p:nvPr>
            <p:ph type="title"/>
          </p:nvPr>
        </p:nvSpPr>
        <p:spPr/>
        <p:txBody>
          <a:bodyPr/>
          <a:lstStyle/>
          <a:p>
            <a:r>
              <a:rPr lang="fr-FR" dirty="0"/>
              <a:t>Biblio et sitographie</a:t>
            </a:r>
          </a:p>
        </p:txBody>
      </p:sp>
      <p:sp>
        <p:nvSpPr>
          <p:cNvPr id="3" name="Espace réservé du contenu 2">
            <a:extLst>
              <a:ext uri="{FF2B5EF4-FFF2-40B4-BE49-F238E27FC236}">
                <a16:creationId xmlns:a16="http://schemas.microsoft.com/office/drawing/2014/main" id="{FB7A104D-79BC-4242-9E90-FC11B10F91B7}"/>
              </a:ext>
            </a:extLst>
          </p:cNvPr>
          <p:cNvSpPr>
            <a:spLocks noGrp="1"/>
          </p:cNvSpPr>
          <p:nvPr>
            <p:ph idx="1"/>
          </p:nvPr>
        </p:nvSpPr>
        <p:spPr>
          <a:xfrm>
            <a:off x="822960" y="2718342"/>
            <a:ext cx="6177684" cy="1872708"/>
          </a:xfrm>
        </p:spPr>
        <p:txBody>
          <a:bodyPr>
            <a:normAutofit/>
          </a:bodyPr>
          <a:lstStyle/>
          <a:p>
            <a:r>
              <a:rPr lang="fr-FR" sz="2100" dirty="0"/>
              <a:t>« Réussir le diplôme aide soignant » Nathan, 2021</a:t>
            </a:r>
          </a:p>
          <a:p>
            <a:r>
              <a:rPr lang="fr-FR" sz="2100" dirty="0"/>
              <a:t>« Anatomie et physiologie » Elsevier MASSON, 2011</a:t>
            </a:r>
          </a:p>
          <a:p>
            <a:r>
              <a:rPr lang="fr-FR" sz="2100" dirty="0"/>
              <a:t>Site : « </a:t>
            </a:r>
            <a:r>
              <a:rPr lang="fr-FR" sz="2100" dirty="0" err="1"/>
              <a:t>Clinical</a:t>
            </a:r>
            <a:r>
              <a:rPr lang="fr-FR" sz="2100" dirty="0"/>
              <a:t> Key »</a:t>
            </a:r>
          </a:p>
          <a:p>
            <a:endParaRPr lang="fr-FR" dirty="0"/>
          </a:p>
        </p:txBody>
      </p:sp>
    </p:spTree>
    <p:extLst>
      <p:ext uri="{BB962C8B-B14F-4D97-AF65-F5344CB8AC3E}">
        <p14:creationId xmlns:p14="http://schemas.microsoft.com/office/powerpoint/2010/main" val="799426687"/>
      </p:ext>
    </p:extLst>
  </p:cSld>
  <p:clrMapOvr>
    <a:masterClrMapping/>
  </p:clrMapOvr>
</p:sld>
</file>

<file path=ppt/theme/theme1.xml><?xml version="1.0" encoding="utf-8"?>
<a:theme xmlns:a="http://schemas.openxmlformats.org/drawingml/2006/main" name="Thème1">
  <a:themeElements>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ème1" id="{57DFDBB1-DBEC-429C-A1B1-73EC87A5F97E}" vid="{1E712DE7-9270-444F-A97D-5EA98172F48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Thème1</Template>
  <TotalTime>1697</TotalTime>
  <Words>2485</Words>
  <Application>Microsoft Office PowerPoint</Application>
  <PresentationFormat>Affichage à l'écran (4:3)</PresentationFormat>
  <Paragraphs>348</Paragraphs>
  <Slides>41</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41</vt:i4>
      </vt:variant>
    </vt:vector>
  </HeadingPairs>
  <TitlesOfParts>
    <vt:vector size="47" baseType="lpstr">
      <vt:lpstr>Arial</vt:lpstr>
      <vt:lpstr>Calibri</vt:lpstr>
      <vt:lpstr>Calibri Light</vt:lpstr>
      <vt:lpstr>Trebuchet MS</vt:lpstr>
      <vt:lpstr>Wingdings</vt:lpstr>
      <vt:lpstr>Thème1</vt:lpstr>
      <vt:lpstr>Soins et surveillance de l’élimination intestinale</vt:lpstr>
      <vt:lpstr>PLAN</vt:lpstr>
      <vt:lpstr>1. Définitions.</vt:lpstr>
      <vt:lpstr>1. Définitions.</vt:lpstr>
      <vt:lpstr>1. Définitions.</vt:lpstr>
      <vt:lpstr>2. Les critères d’observation.</vt:lpstr>
      <vt:lpstr>3. Identification des anomalies.</vt:lpstr>
      <vt:lpstr>3. Identification des anomalies.</vt:lpstr>
      <vt:lpstr>3. Identification des anomalies.</vt:lpstr>
      <vt:lpstr>3. Identification des anomalies.</vt:lpstr>
      <vt:lpstr>3. Identification des anomalies.</vt:lpstr>
      <vt:lpstr>3. Identification des anomalies.</vt:lpstr>
      <vt:lpstr>4. Indication des examens des selles.</vt:lpstr>
      <vt:lpstr>4. Indication des examens des selles.</vt:lpstr>
      <vt:lpstr>Technique du recueil des selles pour une coproculture.</vt:lpstr>
      <vt:lpstr>Technique du recueil des selles pour une coproculture.</vt:lpstr>
      <vt:lpstr>Technique du recueil des selles pour une coproculture.</vt:lpstr>
      <vt:lpstr>5. La diarrhée.</vt:lpstr>
      <vt:lpstr>5. La diarrhée.</vt:lpstr>
      <vt:lpstr>5. La diarrhée.</vt:lpstr>
      <vt:lpstr>5. La diarrhée.</vt:lpstr>
      <vt:lpstr>5. La diarrhée.</vt:lpstr>
      <vt:lpstr>5. La diarrhée.</vt:lpstr>
      <vt:lpstr>5. La diarrhée.</vt:lpstr>
      <vt:lpstr>5. La diarrhée : Les rôles de l’AS: </vt:lpstr>
      <vt:lpstr>5. La diarrhée : Les rôles de l’AS : </vt:lpstr>
      <vt:lpstr>5. La diarrhée : Les rôles de l’AS:  </vt:lpstr>
      <vt:lpstr>5. La diarrhée : Les rôles de l’AS :</vt:lpstr>
      <vt:lpstr>5. La diarrhée.</vt:lpstr>
      <vt:lpstr>6. La constipation.</vt:lpstr>
      <vt:lpstr>6. La constipation.</vt:lpstr>
      <vt:lpstr>6. La constipation.</vt:lpstr>
      <vt:lpstr>6. La constipation : Rôles de l’AS  </vt:lpstr>
      <vt:lpstr>6. La constipation : Rôles de l’AS </vt:lpstr>
      <vt:lpstr>6. La constipation :  Rôles de l’AS: </vt:lpstr>
      <vt:lpstr>7. Le fécalome.</vt:lpstr>
      <vt:lpstr>7. Le fécalome.</vt:lpstr>
      <vt:lpstr>8. l’occlusion intestinale.</vt:lpstr>
      <vt:lpstr>9. Soins et surveillance de l’élimination intestinale: Rôle de l’AS.</vt:lpstr>
      <vt:lpstr>9. Rôle de l’AS.</vt:lpstr>
      <vt:lpstr>Biblio et sitographie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Soins et surveillance de l’élimination intestinale</dc:title>
  <dc:creator>scuinet</dc:creator>
  <cp:lastModifiedBy>GARRIEN-MAIRE Fabienne (CHLP)</cp:lastModifiedBy>
  <cp:revision>114</cp:revision>
  <dcterms:created xsi:type="dcterms:W3CDTF">2017-11-21T13:15:41Z</dcterms:created>
  <dcterms:modified xsi:type="dcterms:W3CDTF">2025-11-18T15:27:37Z</dcterms:modified>
</cp:coreProperties>
</file>