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45"/>
  </p:notesMasterIdLst>
  <p:sldIdLst>
    <p:sldId id="304" r:id="rId2"/>
    <p:sldId id="306" r:id="rId3"/>
    <p:sldId id="298" r:id="rId4"/>
    <p:sldId id="258" r:id="rId5"/>
    <p:sldId id="262" r:id="rId6"/>
    <p:sldId id="260" r:id="rId7"/>
    <p:sldId id="261" r:id="rId8"/>
    <p:sldId id="263" r:id="rId9"/>
    <p:sldId id="299" r:id="rId10"/>
    <p:sldId id="264" r:id="rId11"/>
    <p:sldId id="265" r:id="rId12"/>
    <p:sldId id="300" r:id="rId13"/>
    <p:sldId id="303" r:id="rId14"/>
    <p:sldId id="268" r:id="rId15"/>
    <p:sldId id="269" r:id="rId16"/>
    <p:sldId id="297" r:id="rId17"/>
    <p:sldId id="271" r:id="rId18"/>
    <p:sldId id="273" r:id="rId19"/>
    <p:sldId id="272" r:id="rId20"/>
    <p:sldId id="274" r:id="rId21"/>
    <p:sldId id="275" r:id="rId22"/>
    <p:sldId id="277" r:id="rId23"/>
    <p:sldId id="284" r:id="rId24"/>
    <p:sldId id="301" r:id="rId25"/>
    <p:sldId id="279" r:id="rId26"/>
    <p:sldId id="280" r:id="rId27"/>
    <p:sldId id="281" r:id="rId28"/>
    <p:sldId id="282" r:id="rId29"/>
    <p:sldId id="283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302" r:id="rId43"/>
    <p:sldId id="305" r:id="rId4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>
      <p:cViewPr varScale="1">
        <p:scale>
          <a:sx n="122" d="100"/>
          <a:sy n="122" d="100"/>
        </p:scale>
        <p:origin x="1320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E98693-F03A-4B48-BFBC-FA0C5A38BF58}" type="datetimeFigureOut">
              <a:rPr lang="fr-FR" smtClean="0"/>
              <a:t>14/10/2025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CA167E-4334-4027-AD8C-8C2A1B5250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9114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CA167E-4334-4027-AD8C-8C2A1B5250D9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62240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000" spc="-38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0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1800" cap="all" spc="150" baseline="0">
                <a:solidFill>
                  <a:schemeClr val="tx2"/>
                </a:solidFill>
                <a:latin typeface="+mj-lt"/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E18DC-8164-422C-9C7A-8229986E8747}" type="datetime1">
              <a:rPr lang="en-US" smtClean="0"/>
              <a:t>10/14/2025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NOM CSF -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‹N°›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2798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FFC29-A7A2-49E6-AD74-34056891FA4E}" type="datetime1">
              <a:rPr lang="en-US" smtClean="0"/>
              <a:t>10/14/2025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NOM CSF -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54899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6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1800" cap="all" spc="150" baseline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487EB-0FBC-4D2B-B759-0922E1557F35}" type="datetime1">
              <a:rPr lang="en-US" smtClean="0"/>
              <a:t>10/14/2025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NOM CSF -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‹N°›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5158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59" y="1845734"/>
            <a:ext cx="3703320" cy="402336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60EFC-865D-4831-BD4A-007C84A92DE6}" type="datetime1">
              <a:rPr lang="en-US" smtClean="0"/>
              <a:t>10/14/2025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NOM CSF - DATE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95269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A12DA-28EF-4950-8E5D-CA7AC9049276}" type="datetime1">
              <a:rPr lang="en-US" smtClean="0"/>
              <a:t>10/14/2025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NOM CSF - DATE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024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5A9FC-8E4A-4FEC-8194-367EFADD2051}" type="datetime1">
              <a:rPr lang="en-US" smtClean="0"/>
              <a:t>10/14/2025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NOM CSF - DATE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52753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DB350-4713-4D56-8414-F6E59817F569}" type="datetime1">
              <a:rPr lang="en-US" smtClean="0"/>
              <a:t>10/14/2025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NOM CSF - DATE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20805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BC395526-6DFC-4B98-A6A1-AF56C344B965}" type="datetime1">
              <a:rPr lang="en-US" smtClean="0"/>
              <a:t>10/14/2025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NOM CSF - DATE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7905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4948" cy="822960"/>
          </a:xfrm>
        </p:spPr>
        <p:txBody>
          <a:bodyPr lIns="91440" tIns="0" rIns="91440" bIns="0" anchor="b">
            <a:noAutofit/>
          </a:bodyPr>
          <a:lstStyle>
            <a:lvl1pPr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3"/>
            <a:ext cx="7584948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450"/>
              </a:spcAft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7B770-3616-4EC9-8590-182A0433D40F}" type="datetime1">
              <a:rPr lang="en-US" smtClean="0"/>
              <a:t>10/14/2025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NOM CSF - DATE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5994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E9FB8-A573-41FC-8F17-618D547F4F1F}" type="datetime1">
              <a:rPr lang="en-US" smtClean="0"/>
              <a:t>10/14/2025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NOM CSF -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7013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8"/>
            <a:ext cx="5800725" cy="5757422"/>
          </a:xfrm>
        </p:spPr>
        <p:txBody>
          <a:bodyPr vert="eaVert" lIns="45720" tIns="0" rIns="45720" bIns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1FABB-B96C-4E90-8818-E10D7A876999}" type="datetime1">
              <a:rPr lang="en-US" smtClean="0"/>
              <a:t>10/14/2025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NOM CSF -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90986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9144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9144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5734"/>
            <a:ext cx="75438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rgbClr val="FFFFFF"/>
                </a:solidFill>
              </a:defRPr>
            </a:lvl1pPr>
          </a:lstStyle>
          <a:p>
            <a:fld id="{129A40F0-71C3-4FA8-BAB2-E19D2819A56F}" type="datetime1">
              <a:rPr lang="en-US" smtClean="0"/>
              <a:t>10/14/2025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NOM CSF -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rgbClr val="FFFFFF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‹N°›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6670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hf sldNum="0" hdr="0" dt="0"/>
  <p:txStyles>
    <p:titleStyle>
      <a:lvl1pPr algn="l" defTabSz="685800" rtl="0" eaLnBrk="1" latinLnBrk="0" hangingPunct="1">
        <a:lnSpc>
          <a:spcPct val="85000"/>
        </a:lnSpc>
        <a:spcBef>
          <a:spcPct val="0"/>
        </a:spcBef>
        <a:buNone/>
        <a:defRPr sz="3600" kern="1200" spc="-38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68580" indent="-68580" algn="l" defTabSz="685800" rtl="0" eaLnBrk="1" latinLnBrk="0" hangingPunct="1">
        <a:lnSpc>
          <a:spcPct val="90000"/>
        </a:lnSpc>
        <a:spcBef>
          <a:spcPts val="900"/>
        </a:spcBef>
        <a:spcAft>
          <a:spcPts val="15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28803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42519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56235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69951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8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9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1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2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3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2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3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4E27C3-03AB-4025-AB38-19B6F609C19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TRAUMATOLOGIE, ORTHOPEDIE:</a:t>
            </a:r>
            <a:br>
              <a:rPr lang="fr-FR" dirty="0"/>
            </a:br>
            <a:r>
              <a:rPr lang="fr-FR" dirty="0"/>
              <a:t>fractures et contentions </a:t>
            </a:r>
            <a:endParaRPr lang="fr-FR" dirty="0">
              <a:latin typeface="Trebuchet MS" panose="020B0603020202020204" pitchFamily="34" charset="0"/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991DA90-2A6A-4517-88BC-FB65914A7EF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>
                <a:solidFill>
                  <a:schemeClr val="tx1"/>
                </a:solidFill>
              </a:rPr>
              <a:t>BLOC 2 module 4</a:t>
            </a:r>
          </a:p>
          <a:p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93E685E-0E97-413F-AB35-5E443B9A3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/>
            <a:r>
              <a:rPr lang="en-US" dirty="0">
                <a:latin typeface="Calibri" panose="020F0502020204030204"/>
              </a:rPr>
              <a:t>FGM-</a:t>
            </a:r>
            <a:r>
              <a:rPr lang="en-US" dirty="0" err="1">
                <a:latin typeface="Calibri" panose="020F0502020204030204"/>
              </a:rPr>
              <a:t>Novembre</a:t>
            </a:r>
            <a:r>
              <a:rPr lang="en-US" dirty="0">
                <a:latin typeface="Calibri" panose="020F0502020204030204"/>
              </a:rPr>
              <a:t> 2025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5ADD290-5821-4B1A-948E-8F3F3998AFB0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52" t="32330" r="37500" b="40525"/>
          <a:stretch/>
        </p:blipFill>
        <p:spPr bwMode="auto">
          <a:xfrm>
            <a:off x="401143" y="1059627"/>
            <a:ext cx="2097128" cy="8572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379122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5A1871-710D-4ADE-8754-578F1213A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286605"/>
            <a:ext cx="6989400" cy="968438"/>
          </a:xfrm>
        </p:spPr>
        <p:txBody>
          <a:bodyPr/>
          <a:lstStyle/>
          <a:p>
            <a:r>
              <a:rPr lang="fr-FR" dirty="0"/>
              <a:t>Plan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4C1D4AC-7DFB-4965-B8EE-A45E4A0190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60" y="1845734"/>
            <a:ext cx="2668920" cy="4023360"/>
          </a:xfrm>
        </p:spPr>
        <p:txBody>
          <a:bodyPr/>
          <a:lstStyle/>
          <a:p>
            <a:r>
              <a:rPr lang="fr-FR" dirty="0"/>
              <a:t>1. Les fractures</a:t>
            </a:r>
          </a:p>
          <a:p>
            <a:pPr lvl="1"/>
            <a:r>
              <a:rPr lang="fr-FR" dirty="0"/>
              <a:t>A. Définition</a:t>
            </a:r>
          </a:p>
          <a:p>
            <a:pPr lvl="1"/>
            <a:r>
              <a:rPr lang="fr-FR" dirty="0"/>
              <a:t>B. Les causes</a:t>
            </a:r>
          </a:p>
          <a:p>
            <a:pPr lvl="2"/>
            <a:r>
              <a:rPr lang="fr-FR" dirty="0"/>
              <a:t>Un choc direct</a:t>
            </a:r>
          </a:p>
          <a:p>
            <a:pPr lvl="2"/>
            <a:r>
              <a:rPr lang="fr-FR" dirty="0"/>
              <a:t>Traumatisme indirect</a:t>
            </a:r>
          </a:p>
          <a:p>
            <a:pPr lvl="2"/>
            <a:r>
              <a:rPr lang="fr-FR" dirty="0"/>
              <a:t>Fracture pathologique</a:t>
            </a:r>
          </a:p>
          <a:p>
            <a:pPr lvl="2"/>
            <a:r>
              <a:rPr lang="fr-FR" dirty="0"/>
              <a:t>Fracture de fatigue</a:t>
            </a:r>
          </a:p>
          <a:p>
            <a:pPr lvl="1"/>
            <a:r>
              <a:rPr lang="fr-FR" dirty="0"/>
              <a:t>C. Les types de fracture</a:t>
            </a:r>
          </a:p>
          <a:p>
            <a:pPr lvl="2"/>
            <a:r>
              <a:rPr lang="fr-FR" dirty="0"/>
              <a:t>Fracture fermée</a:t>
            </a:r>
          </a:p>
          <a:p>
            <a:pPr lvl="2"/>
            <a:r>
              <a:rPr lang="fr-FR" dirty="0"/>
              <a:t>Fractures ouvertes</a:t>
            </a:r>
          </a:p>
          <a:p>
            <a:pPr lvl="2"/>
            <a:r>
              <a:rPr lang="fr-FR" dirty="0"/>
              <a:t>Fracture incomplète</a:t>
            </a:r>
          </a:p>
          <a:p>
            <a:pPr lvl="2"/>
            <a:r>
              <a:rPr lang="fr-FR" dirty="0"/>
              <a:t>Fracture complète</a:t>
            </a:r>
          </a:p>
          <a:p>
            <a:pPr lvl="2"/>
            <a:r>
              <a:rPr lang="fr-FR" dirty="0"/>
              <a:t>Fracture sous-périostée</a:t>
            </a:r>
          </a:p>
          <a:p>
            <a:pPr lvl="2"/>
            <a:r>
              <a:rPr lang="fr-FR" dirty="0"/>
              <a:t>Fracture sans déplacement</a:t>
            </a:r>
          </a:p>
          <a:p>
            <a:pPr lvl="1"/>
            <a:r>
              <a:rPr lang="fr-FR" dirty="0"/>
              <a:t>D. Les signes</a:t>
            </a:r>
          </a:p>
          <a:p>
            <a:pPr lvl="1"/>
            <a:r>
              <a:rPr lang="fr-FR" dirty="0"/>
              <a:t>E. Le degré de gravité</a:t>
            </a:r>
          </a:p>
          <a:p>
            <a:pPr lvl="1"/>
            <a:r>
              <a:rPr lang="fr-FR" dirty="0"/>
              <a:t>F. Evolution des fractures</a:t>
            </a:r>
          </a:p>
          <a:p>
            <a:pPr lvl="2"/>
            <a:endParaRPr lang="fr-FR" dirty="0"/>
          </a:p>
          <a:p>
            <a:pPr lvl="2"/>
            <a:endParaRPr lang="fr-FR" dirty="0"/>
          </a:p>
          <a:p>
            <a:pPr marL="288036" lvl="2" indent="0">
              <a:buNone/>
            </a:pPr>
            <a:endParaRPr lang="fr-FR" dirty="0"/>
          </a:p>
          <a:p>
            <a:pPr lvl="1"/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1DFFB5E-456C-4363-AF73-60373F8128B1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9100" y="305874"/>
            <a:ext cx="655320" cy="11049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DEEC66D8-BEA0-429A-9D3A-9653B8BF1802}"/>
              </a:ext>
            </a:extLst>
          </p:cNvPr>
          <p:cNvSpPr txBox="1">
            <a:spLocks/>
          </p:cNvSpPr>
          <p:nvPr/>
        </p:nvSpPr>
        <p:spPr>
          <a:xfrm>
            <a:off x="3237540" y="1845734"/>
            <a:ext cx="266892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68580" indent="-68580" algn="l" defTabSz="6858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15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88036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25196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62356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699516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825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975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125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275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G. Prise en charge immédiate</a:t>
            </a:r>
          </a:p>
          <a:p>
            <a:r>
              <a:rPr lang="fr-FR" dirty="0"/>
              <a:t>H. Prise en charge, traitements</a:t>
            </a:r>
          </a:p>
          <a:p>
            <a:r>
              <a:rPr lang="fr-FR" dirty="0"/>
              <a:t>I. Surveillance du plâtre</a:t>
            </a:r>
          </a:p>
          <a:p>
            <a:r>
              <a:rPr lang="fr-FR" sz="1600" dirty="0"/>
              <a:t>J. Complications</a:t>
            </a:r>
          </a:p>
          <a:p>
            <a:pPr lvl="1"/>
            <a:r>
              <a:rPr lang="fr-FR" dirty="0"/>
              <a:t>Précoces</a:t>
            </a:r>
          </a:p>
          <a:p>
            <a:pPr lvl="2"/>
            <a:r>
              <a:rPr lang="fr-FR" dirty="0"/>
              <a:t>État de choc</a:t>
            </a:r>
          </a:p>
          <a:p>
            <a:pPr lvl="2"/>
            <a:r>
              <a:rPr lang="fr-FR" dirty="0"/>
              <a:t>Infection</a:t>
            </a:r>
          </a:p>
          <a:p>
            <a:pPr lvl="2"/>
            <a:r>
              <a:rPr lang="fr-FR" dirty="0"/>
              <a:t>Complications thromboemboliques</a:t>
            </a:r>
          </a:p>
          <a:p>
            <a:pPr lvl="2"/>
            <a:r>
              <a:rPr lang="fr-FR" dirty="0"/>
              <a:t>Complications locorégionales</a:t>
            </a:r>
          </a:p>
          <a:p>
            <a:pPr lvl="2"/>
            <a:r>
              <a:rPr lang="fr-FR" dirty="0"/>
              <a:t>Compressions sous plâtre</a:t>
            </a:r>
          </a:p>
          <a:p>
            <a:pPr lvl="1"/>
            <a:r>
              <a:rPr lang="fr-FR" dirty="0"/>
              <a:t>Tardives</a:t>
            </a:r>
          </a:p>
          <a:p>
            <a:pPr lvl="2"/>
            <a:r>
              <a:rPr lang="fr-FR" dirty="0"/>
              <a:t>Déplacement sous plâtre</a:t>
            </a:r>
          </a:p>
          <a:p>
            <a:pPr lvl="2"/>
            <a:r>
              <a:rPr lang="fr-FR" dirty="0"/>
              <a:t>Troubles de la consolidation</a:t>
            </a:r>
          </a:p>
          <a:p>
            <a:pPr lvl="2"/>
            <a:endParaRPr lang="fr-FR" dirty="0"/>
          </a:p>
          <a:p>
            <a:pPr marL="288036" lvl="2" indent="0">
              <a:buFont typeface="Calibri" pitchFamily="34" charset="0"/>
              <a:buNone/>
            </a:pPr>
            <a:endParaRPr lang="fr-FR" dirty="0"/>
          </a:p>
          <a:p>
            <a:pPr lvl="1"/>
            <a:endParaRPr lang="fr-FR" dirty="0"/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4E240805-CCF2-4216-8DDC-47D66A99B196}"/>
              </a:ext>
            </a:extLst>
          </p:cNvPr>
          <p:cNvSpPr txBox="1">
            <a:spLocks/>
          </p:cNvSpPr>
          <p:nvPr/>
        </p:nvSpPr>
        <p:spPr>
          <a:xfrm>
            <a:off x="5927935" y="1845734"/>
            <a:ext cx="266892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68580" indent="-68580" algn="l" defTabSz="6858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15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88036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25196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62356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699516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825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975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125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275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2. Rôle AS</a:t>
            </a:r>
          </a:p>
          <a:p>
            <a:pPr lvl="1"/>
            <a:r>
              <a:rPr lang="fr-FR" dirty="0"/>
              <a:t>A. Préparation du patient</a:t>
            </a:r>
          </a:p>
          <a:p>
            <a:pPr lvl="1"/>
            <a:r>
              <a:rPr lang="fr-FR" dirty="0"/>
              <a:t>B. Pose du plâtre</a:t>
            </a:r>
          </a:p>
          <a:p>
            <a:pPr lvl="1"/>
            <a:r>
              <a:rPr lang="fr-FR" dirty="0"/>
              <a:t>C. Surveillance du plâtre</a:t>
            </a:r>
          </a:p>
          <a:p>
            <a:pPr lvl="1"/>
            <a:r>
              <a:rPr lang="fr-FR" dirty="0"/>
              <a:t>D. Préparation du lit, installation</a:t>
            </a:r>
          </a:p>
          <a:p>
            <a:pPr lvl="1"/>
            <a:r>
              <a:rPr lang="fr-FR" dirty="0"/>
              <a:t>E. Accueil du patient</a:t>
            </a:r>
          </a:p>
          <a:p>
            <a:pPr lvl="1"/>
            <a:r>
              <a:rPr lang="fr-FR" dirty="0"/>
              <a:t>F. Surveillance des extrémités pour dépister une compression</a:t>
            </a:r>
          </a:p>
          <a:p>
            <a:pPr lvl="1"/>
            <a:r>
              <a:rPr lang="fr-FR" dirty="0"/>
              <a:t>G. Surveillance du plâtre</a:t>
            </a:r>
          </a:p>
          <a:p>
            <a:pPr lvl="1"/>
            <a:r>
              <a:rPr lang="fr-FR" dirty="0"/>
              <a:t>H. Complications à détecter</a:t>
            </a:r>
          </a:p>
          <a:p>
            <a:pPr lvl="1"/>
            <a:r>
              <a:rPr lang="fr-FR" dirty="0"/>
              <a:t>I. Aide aux soins d’hygiène</a:t>
            </a:r>
          </a:p>
          <a:p>
            <a:pPr lvl="1"/>
            <a:r>
              <a:rPr lang="fr-FR" dirty="0"/>
              <a:t>J. Aide aux repas.</a:t>
            </a:r>
          </a:p>
          <a:p>
            <a:pPr lvl="1"/>
            <a:r>
              <a:rPr lang="fr-FR" dirty="0"/>
              <a:t>K. Education à la santé</a:t>
            </a:r>
          </a:p>
          <a:p>
            <a:pPr lvl="1"/>
            <a:endParaRPr lang="fr-FR" dirty="0"/>
          </a:p>
          <a:p>
            <a:pPr lvl="2"/>
            <a:endParaRPr lang="fr-FR" dirty="0"/>
          </a:p>
          <a:p>
            <a:pPr marL="288036" lvl="2" indent="0">
              <a:buFont typeface="Calibri" pitchFamily="34" charset="0"/>
              <a:buNone/>
            </a:pPr>
            <a:endParaRPr lang="fr-FR" dirty="0"/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998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1. Les fractures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2276873"/>
            <a:ext cx="4834880" cy="2376264"/>
          </a:xfrm>
        </p:spPr>
        <p:txBody>
          <a:bodyPr/>
          <a:lstStyle/>
          <a:p>
            <a:r>
              <a:rPr lang="fr-FR" sz="2800" b="1" u="sng" dirty="0"/>
              <a:t>A. Définition:</a:t>
            </a:r>
          </a:p>
          <a:p>
            <a:pPr marL="0" indent="0">
              <a:buNone/>
            </a:pPr>
            <a:r>
              <a:rPr lang="fr-FR" sz="2800" dirty="0"/>
              <a:t>Rupture de la continuité d’un os</a:t>
            </a:r>
            <a:r>
              <a:rPr lang="fr-FR" dirty="0"/>
              <a:t>.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834334"/>
            <a:ext cx="1800200" cy="4166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3FC0EEC-48AB-477C-A84B-35E0611D5F28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9100" y="305874"/>
            <a:ext cx="655320" cy="11049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731169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1. Les fractures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39552" y="1963571"/>
            <a:ext cx="4608512" cy="4320480"/>
          </a:xfrm>
        </p:spPr>
        <p:txBody>
          <a:bodyPr>
            <a:normAutofit fontScale="92500"/>
          </a:bodyPr>
          <a:lstStyle/>
          <a:p>
            <a:r>
              <a:rPr lang="fr-FR" sz="2800" b="1" u="sng" dirty="0"/>
              <a:t>B. Les causes: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800" b="1" dirty="0"/>
              <a:t>Un choc direct </a:t>
            </a:r>
            <a:r>
              <a:rPr lang="fr-FR" sz="2800" dirty="0"/>
              <a:t>: fracture au niveau de l’impact, le plus souvent transversale.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800" dirty="0"/>
              <a:t>Le mécanisme, souvent violent, permet de comprendre l’importance des lésions associées.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800" dirty="0"/>
              <a:t>Les parties molles peuvent être lésées, les vaisseaux, et les nerfs écrasés, voire sectionnés.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844824"/>
            <a:ext cx="3096344" cy="227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4221088"/>
            <a:ext cx="2371725" cy="193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676EF12-1795-4793-A865-91828925D1D3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459532"/>
            <a:ext cx="655320" cy="11049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299253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1. Les fractures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71600" y="2060848"/>
            <a:ext cx="2880320" cy="3600399"/>
          </a:xfrm>
        </p:spPr>
        <p:txBody>
          <a:bodyPr>
            <a:normAutofit/>
          </a:bodyPr>
          <a:lstStyle/>
          <a:p>
            <a:r>
              <a:rPr lang="fr-FR" sz="2800" b="1" u="sng" dirty="0"/>
              <a:t>B. Les causes: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800" b="1" dirty="0"/>
              <a:t>Traumatisme indirect</a:t>
            </a:r>
            <a:r>
              <a:rPr lang="fr-FR" sz="2800" dirty="0"/>
              <a:t>, par compression, torsion, traction.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8689" y="2420888"/>
            <a:ext cx="4011179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3B04F02-0249-44C3-9C20-EDB039ABA2D8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3380" y="459532"/>
            <a:ext cx="655320" cy="11049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776841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1. Les fractures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55576" y="2122260"/>
            <a:ext cx="7560840" cy="3312368"/>
          </a:xfrm>
        </p:spPr>
        <p:txBody>
          <a:bodyPr>
            <a:normAutofit/>
          </a:bodyPr>
          <a:lstStyle/>
          <a:p>
            <a:r>
              <a:rPr lang="fr-FR" sz="2800" b="1" u="sng" dirty="0"/>
              <a:t>B. Les causes: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800" b="1" dirty="0"/>
              <a:t>Fracture pathologique</a:t>
            </a:r>
            <a:r>
              <a:rPr lang="fr-FR" sz="2800" dirty="0"/>
              <a:t>, (ou fracture spontanée) survient sur un os fragilisé par une pathologie (tumeur, ostéoporose, maladie des os de verre), spontanément, ou par choc minime</a:t>
            </a:r>
            <a:r>
              <a:rPr lang="fr-FR" dirty="0"/>
              <a:t>.</a:t>
            </a:r>
          </a:p>
          <a:p>
            <a:pPr marL="457200" lvl="1" indent="0">
              <a:buNone/>
            </a:pP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5A30D7E-86ED-4A63-8F95-53CFB896D512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459532"/>
            <a:ext cx="655320" cy="11049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371583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1. Les fractures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55576" y="2492896"/>
            <a:ext cx="7543800" cy="2304256"/>
          </a:xfrm>
        </p:spPr>
        <p:txBody>
          <a:bodyPr>
            <a:normAutofit/>
          </a:bodyPr>
          <a:lstStyle/>
          <a:p>
            <a:r>
              <a:rPr lang="fr-FR" sz="2600" b="1" u="sng" dirty="0"/>
              <a:t>B. Les causes: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800" b="1" dirty="0"/>
              <a:t>Fracture de fatigue</a:t>
            </a:r>
            <a:r>
              <a:rPr lang="fr-FR" sz="2800" dirty="0"/>
              <a:t>: survient lors d’effort répétés et peu habituel, sur un os sain (sport intensif…)</a:t>
            </a:r>
          </a:p>
          <a:p>
            <a:pPr marL="457200" lvl="1" indent="0">
              <a:buNone/>
            </a:pP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5370417-657C-4897-B584-462A7460FECE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3935" y="404664"/>
            <a:ext cx="655320" cy="11049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206972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fr-FR" dirty="0"/>
              <a:t>1. Les fractures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2096852"/>
            <a:ext cx="4978896" cy="3096344"/>
          </a:xfrm>
        </p:spPr>
        <p:txBody>
          <a:bodyPr>
            <a:normAutofit/>
          </a:bodyPr>
          <a:lstStyle/>
          <a:p>
            <a:r>
              <a:rPr lang="fr-FR" sz="2600" b="1" u="sng" dirty="0"/>
              <a:t>C. Les types de fracture: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800" b="1" dirty="0"/>
              <a:t>Fracture fermée</a:t>
            </a:r>
            <a:r>
              <a:rPr lang="fr-FR" sz="2800" dirty="0"/>
              <a:t>.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800" dirty="0"/>
              <a:t>Il n’y a pas de lésion cutanée.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800" dirty="0"/>
              <a:t>Ce </a:t>
            </a:r>
            <a:r>
              <a:rPr lang="fr-FR" sz="2600" b="1" u="sng" dirty="0"/>
              <a:t>sont</a:t>
            </a:r>
            <a:r>
              <a:rPr lang="fr-FR" sz="2800" dirty="0"/>
              <a:t> les plus fréquentes.</a:t>
            </a:r>
          </a:p>
          <a:p>
            <a:pPr marL="320040" lvl="1" indent="0">
              <a:buNone/>
            </a:pPr>
            <a:endParaRPr lang="fr-FR" sz="2800" dirty="0"/>
          </a:p>
          <a:p>
            <a:pPr marL="457200" lvl="1" indent="0">
              <a:buNone/>
            </a:pPr>
            <a:endParaRPr lang="fr-FR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2204864"/>
            <a:ext cx="1440160" cy="3683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51B4AEE-827E-465B-ACCA-14F2AEFC2C74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416898"/>
            <a:ext cx="655320" cy="11049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87126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fr-FR" dirty="0"/>
              <a:t>1. Les fractures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7504" y="2636913"/>
            <a:ext cx="5256584" cy="3024336"/>
          </a:xfrm>
        </p:spPr>
        <p:txBody>
          <a:bodyPr>
            <a:normAutofit lnSpcReduction="10000"/>
          </a:bodyPr>
          <a:lstStyle/>
          <a:p>
            <a:r>
              <a:rPr lang="fr-FR" sz="2600" b="1" u="sng" dirty="0"/>
              <a:t>C. Les types de fracture:</a:t>
            </a:r>
          </a:p>
          <a:p>
            <a:pPr marL="320040" lvl="1" indent="0">
              <a:buNone/>
            </a:pPr>
            <a:endParaRPr lang="fr-FR" sz="2800" dirty="0"/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600" b="1" u="sng" dirty="0"/>
              <a:t>Fractures</a:t>
            </a:r>
            <a:r>
              <a:rPr lang="fr-FR" sz="2800" b="1" dirty="0"/>
              <a:t> ouvertes</a:t>
            </a:r>
            <a:r>
              <a:rPr lang="fr-FR" sz="2800" dirty="0"/>
              <a:t>: fracture en regard de laquelle il y a une plaie, soit causée par un fragment osseux, soit par le traumatisme qui a altéré la peau (par objet contondant, plaie par balle…)</a:t>
            </a:r>
          </a:p>
          <a:p>
            <a:pPr marL="457200" lvl="1" indent="0">
              <a:buNone/>
            </a:pPr>
            <a:endParaRPr lang="fr-FR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6524" y="2405289"/>
            <a:ext cx="2662098" cy="3255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7A91F3D-2EF3-40DE-B346-851992C4E663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0962" y="476672"/>
            <a:ext cx="655320" cy="11049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86647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27584" y="548680"/>
            <a:ext cx="7787208" cy="576064"/>
          </a:xfrm>
        </p:spPr>
        <p:txBody>
          <a:bodyPr>
            <a:normAutofit/>
          </a:bodyPr>
          <a:lstStyle/>
          <a:p>
            <a:r>
              <a:rPr lang="fr-FR" dirty="0"/>
              <a:t>1. Les fractures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7504" y="1916832"/>
            <a:ext cx="3941264" cy="4392488"/>
          </a:xfrm>
        </p:spPr>
        <p:txBody>
          <a:bodyPr>
            <a:normAutofit/>
          </a:bodyPr>
          <a:lstStyle/>
          <a:p>
            <a:r>
              <a:rPr lang="fr-FR" sz="2600" b="1" u="sng" dirty="0"/>
              <a:t>C. Les types de fracture: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000" b="1" dirty="0"/>
              <a:t>Fracture incomplète</a:t>
            </a:r>
            <a:r>
              <a:rPr lang="fr-FR" sz="2000" dirty="0"/>
              <a:t>: elle ne concerne qu’une partie de l’os, les fragments osseux ne sont pas désolidarisés.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000" b="1" dirty="0"/>
              <a:t>Fractures complète</a:t>
            </a:r>
            <a:r>
              <a:rPr lang="fr-FR" sz="2000" dirty="0"/>
              <a:t>: l’os est cassé de part en part. Il n’y a plus de continuité entre les fragments osseux.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000" b="1" dirty="0">
                <a:solidFill>
                  <a:prstClr val="black"/>
                </a:solidFill>
              </a:rPr>
              <a:t>Fracture sous-périostée</a:t>
            </a:r>
            <a:r>
              <a:rPr lang="fr-FR" sz="2000" dirty="0">
                <a:solidFill>
                  <a:prstClr val="black"/>
                </a:solidFill>
              </a:rPr>
              <a:t>, ou « en bois vert ». L’os est fracturé, mais le périoste est intact, ou os et périoste ne sont rompus que d’un côté (surtout chez l’enfant).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5725" y="1916832"/>
            <a:ext cx="3941265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38A5606-25AF-4EB1-A943-ACCF962B74F9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1096" y="415888"/>
            <a:ext cx="655320" cy="11049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94077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1. Les fractures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7504" y="1844824"/>
            <a:ext cx="3024336" cy="4464496"/>
          </a:xfrm>
        </p:spPr>
        <p:txBody>
          <a:bodyPr>
            <a:normAutofit lnSpcReduction="10000"/>
          </a:bodyPr>
          <a:lstStyle/>
          <a:p>
            <a:r>
              <a:rPr lang="fr-FR" sz="2600" b="1" u="sng" dirty="0"/>
              <a:t>C. Les types de fracture: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000" b="1" dirty="0"/>
              <a:t>Fracture sans déplacement</a:t>
            </a:r>
            <a:r>
              <a:rPr lang="fr-FR" sz="2000" dirty="0"/>
              <a:t>: os est brisé mais les fragments osseux ne sont pas déplacés.</a:t>
            </a:r>
          </a:p>
          <a:p>
            <a:pPr marL="457200" lvl="1" indent="0">
              <a:buNone/>
            </a:pPr>
            <a:endParaRPr lang="fr-FR" sz="2000" dirty="0"/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000" b="1" dirty="0"/>
              <a:t>Fracture avec déplacement</a:t>
            </a:r>
            <a:r>
              <a:rPr lang="fr-FR" sz="2000" dirty="0"/>
              <a:t>: dû au choc ou à la contraction des muscles au moment du traumatisme, ce qui =&gt; déplacement des fragments osseux, pouvant s’accompagner de lésions.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708920"/>
            <a:ext cx="5872296" cy="231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DF4F765-4270-4B8C-944B-8A83F4346BBB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7971" y="286604"/>
            <a:ext cx="655320" cy="11049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33744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1. Les fractures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7504" y="1737361"/>
            <a:ext cx="5544616" cy="4480777"/>
          </a:xfrm>
        </p:spPr>
        <p:txBody>
          <a:bodyPr>
            <a:normAutofit lnSpcReduction="10000"/>
          </a:bodyPr>
          <a:lstStyle/>
          <a:p>
            <a:r>
              <a:rPr lang="fr-FR" sz="2600" b="1" u="sng" dirty="0"/>
              <a:t>D. Les signes: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800" dirty="0"/>
              <a:t>Craquement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800" dirty="0"/>
              <a:t>Douleur intense, augmentée à la mobilisation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800" dirty="0"/>
              <a:t>Impotence fonctionnelle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800" dirty="0"/>
              <a:t>Apparition d’œdème, d’hématome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800" dirty="0"/>
              <a:t>Déformation du membre en cas de fracture avec déplacement: raccourcissement…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800" dirty="0"/>
              <a:t>Position antalgique du patient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800" dirty="0"/>
              <a:t>Quelques fois état de choc.</a:t>
            </a:r>
          </a:p>
          <a:p>
            <a:pPr lvl="1">
              <a:buFont typeface="Wingdings" panose="05000000000000000000" pitchFamily="2" charset="2"/>
              <a:buChar char="ü"/>
            </a:pPr>
            <a:endParaRPr lang="fr-FR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7040" y="1899028"/>
            <a:ext cx="1594000" cy="224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221088"/>
            <a:ext cx="2692796" cy="199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56FA7DE-5A98-4A38-B4AC-EBAB48C4A4E2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540366"/>
            <a:ext cx="655320" cy="11049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96945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1. Les fractures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7504" y="1988841"/>
            <a:ext cx="5472608" cy="4320480"/>
          </a:xfrm>
        </p:spPr>
        <p:txBody>
          <a:bodyPr>
            <a:normAutofit fontScale="85000" lnSpcReduction="20000"/>
          </a:bodyPr>
          <a:lstStyle/>
          <a:p>
            <a:r>
              <a:rPr lang="fr-FR" sz="2600" b="1" u="sng" dirty="0"/>
              <a:t>E. Le degré de gravité</a:t>
            </a:r>
            <a:r>
              <a:rPr lang="fr-FR" dirty="0"/>
              <a:t>:</a:t>
            </a:r>
          </a:p>
          <a:p>
            <a:pPr marL="0" indent="0">
              <a:buNone/>
            </a:pPr>
            <a:r>
              <a:rPr lang="fr-FR" sz="2800" dirty="0"/>
              <a:t>Le degré de gravité d’une fracture est variable selon: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800" dirty="0"/>
              <a:t>Le type de fracture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800" dirty="0"/>
              <a:t>Le siège de la fracture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800" dirty="0"/>
              <a:t>Les lésions associées:</a:t>
            </a:r>
          </a:p>
          <a:p>
            <a:pPr marL="1200150" lvl="2" indent="-342900">
              <a:buFont typeface="Wingdings" panose="05000000000000000000" pitchFamily="2" charset="2"/>
              <a:buChar char="§"/>
            </a:pPr>
            <a:r>
              <a:rPr lang="fr-FR" sz="2800" dirty="0"/>
              <a:t>Déplacement des fragments osseux</a:t>
            </a:r>
          </a:p>
          <a:p>
            <a:pPr marL="1200150" lvl="2" indent="-342900">
              <a:buFont typeface="Wingdings" panose="05000000000000000000" pitchFamily="2" charset="2"/>
              <a:buChar char="§"/>
            </a:pPr>
            <a:r>
              <a:rPr lang="fr-FR" sz="2800" dirty="0"/>
              <a:t>Lésions cutanées ( plaie)</a:t>
            </a:r>
          </a:p>
          <a:p>
            <a:pPr marL="1200150" lvl="2" indent="-342900">
              <a:buFont typeface="Wingdings" panose="05000000000000000000" pitchFamily="2" charset="2"/>
              <a:buChar char="§"/>
            </a:pPr>
            <a:r>
              <a:rPr lang="fr-FR" sz="2800" dirty="0"/>
              <a:t>Lésions des parties molles (muscles, organes…)</a:t>
            </a:r>
          </a:p>
          <a:p>
            <a:pPr marL="1200150" lvl="2" indent="-342900">
              <a:buFont typeface="Wingdings" panose="05000000000000000000" pitchFamily="2" charset="2"/>
              <a:buChar char="§"/>
            </a:pPr>
            <a:r>
              <a:rPr lang="fr-FR" sz="2800" dirty="0"/>
              <a:t>Lésions vasculo-nerveuses: compression de nerfs, de vaisseaux sanguins</a:t>
            </a:r>
          </a:p>
          <a:p>
            <a:pPr lvl="1">
              <a:buFont typeface="Wingdings" panose="05000000000000000000" pitchFamily="2" charset="2"/>
              <a:buChar char="ü"/>
            </a:pP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4998" y="2758966"/>
            <a:ext cx="3497026" cy="304629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98062EC-BEC1-44A7-B850-7B65EED0AC6B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440" y="404664"/>
            <a:ext cx="655320" cy="11049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3894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1. Les fractures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11560" y="1916832"/>
            <a:ext cx="7200800" cy="4392488"/>
          </a:xfrm>
        </p:spPr>
        <p:txBody>
          <a:bodyPr>
            <a:normAutofit fontScale="92500" lnSpcReduction="10000"/>
          </a:bodyPr>
          <a:lstStyle/>
          <a:p>
            <a:r>
              <a:rPr lang="fr-FR" sz="2400" b="1" u="sng" dirty="0"/>
              <a:t>F. Evolution des fractures:</a:t>
            </a:r>
          </a:p>
          <a:p>
            <a:pPr marL="0" indent="0">
              <a:buNone/>
            </a:pPr>
            <a:r>
              <a:rPr lang="fr-FR" sz="2800" dirty="0"/>
              <a:t>La consolidation est un phénomène physiologique complexe qui permet la cicatrisation du tissu osseux. </a:t>
            </a:r>
          </a:p>
          <a:p>
            <a:pPr marL="0" indent="0">
              <a:buNone/>
            </a:pPr>
            <a:r>
              <a:rPr lang="fr-FR" sz="2800" u="sng" dirty="0"/>
              <a:t>3 phases: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800" dirty="0"/>
              <a:t>1</a:t>
            </a:r>
            <a:r>
              <a:rPr lang="fr-FR" sz="2800" baseline="30000" dirty="0"/>
              <a:t>er</a:t>
            </a:r>
            <a:r>
              <a:rPr lang="fr-FR" sz="2800" dirty="0"/>
              <a:t> stade, de J1 à J20: 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fr-FR" sz="2500" dirty="0"/>
              <a:t>Formation d’un tissu fibreux qui va immobiliser la fracture: le cal fibreux.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800" dirty="0"/>
              <a:t>2</a:t>
            </a:r>
            <a:r>
              <a:rPr lang="fr-FR" sz="2800" baseline="30000" dirty="0"/>
              <a:t>ème</a:t>
            </a:r>
            <a:r>
              <a:rPr lang="fr-FR" sz="2800" dirty="0"/>
              <a:t>  stade, de J21 à J30: 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fr-FR" sz="2500" dirty="0"/>
              <a:t>Transformation du tissu fibreux grâce au travail des cellules osseuses, en tissu cartilagineux.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800" dirty="0"/>
              <a:t>3</a:t>
            </a:r>
            <a:r>
              <a:rPr lang="fr-FR" sz="2800" baseline="30000" dirty="0"/>
              <a:t>ème</a:t>
            </a:r>
            <a:r>
              <a:rPr lang="fr-FR" sz="2800" dirty="0"/>
              <a:t> stade, de J31 à J60: 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fr-FR" sz="2500" dirty="0"/>
              <a:t>l’ossification du cal.</a:t>
            </a:r>
          </a:p>
          <a:p>
            <a:pPr lvl="1">
              <a:buFont typeface="Wingdings" panose="05000000000000000000" pitchFamily="2" charset="2"/>
              <a:buChar char="ü"/>
            </a:pP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6E12BB0-D8C3-451B-BA24-1C9F1573AC32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404664"/>
            <a:ext cx="655320" cy="11049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91913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1. Les fractures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7504" y="1988841"/>
            <a:ext cx="2232248" cy="4104456"/>
          </a:xfrm>
        </p:spPr>
        <p:txBody>
          <a:bodyPr>
            <a:normAutofit/>
          </a:bodyPr>
          <a:lstStyle/>
          <a:p>
            <a:r>
              <a:rPr lang="fr-FR" sz="2200" b="1" u="sng" dirty="0"/>
              <a:t>G. Prise en charge immédiate:</a:t>
            </a:r>
          </a:p>
          <a:p>
            <a:pPr marL="0" indent="0">
              <a:buNone/>
            </a:pPr>
            <a:r>
              <a:rPr lang="fr-FR" sz="2800" dirty="0"/>
              <a:t>Immobilisation du membre, en immobilisant l’articulation en amont et celle en aval.</a:t>
            </a:r>
          </a:p>
          <a:p>
            <a:pPr marL="0" indent="0">
              <a:buNone/>
            </a:pPr>
            <a:endParaRPr lang="fr-FR" dirty="0"/>
          </a:p>
          <a:p>
            <a:pPr marL="457200" lvl="1" indent="0">
              <a:buNone/>
            </a:pPr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8949" y="1828373"/>
            <a:ext cx="3177294" cy="252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5293" y="4441047"/>
            <a:ext cx="2304256" cy="1733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21298"/>
            <a:ext cx="2558140" cy="1450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1200" y="4415341"/>
            <a:ext cx="246697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3300" y="2748182"/>
            <a:ext cx="1790700" cy="255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FAA23385-B890-4655-8549-3CF7D5FA6103}"/>
              </a:ext>
            </a:extLst>
          </p:cNvPr>
          <p:cNvSpPr/>
          <p:nvPr/>
        </p:nvSpPr>
        <p:spPr>
          <a:xfrm>
            <a:off x="6228184" y="221298"/>
            <a:ext cx="360040" cy="18336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9AE92EE-F1AB-46A0-ABAD-FEE87F62A066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326531"/>
            <a:ext cx="655320" cy="11049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30370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1. Les fractures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47564" y="2276872"/>
            <a:ext cx="3564396" cy="4032448"/>
          </a:xfrm>
        </p:spPr>
        <p:txBody>
          <a:bodyPr>
            <a:normAutofit fontScale="92500"/>
          </a:bodyPr>
          <a:lstStyle/>
          <a:p>
            <a:r>
              <a:rPr lang="fr-FR" sz="2400" b="1" u="sng" dirty="0"/>
              <a:t>H. Prise en charge, traitements: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800" dirty="0"/>
              <a:t>La radiologie va permettre de faire un diagnostic précis du siège et du type de la fracture.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800" dirty="0"/>
              <a:t>Soulagement de la douleur par traitement antalgique, et par immobilisation.</a:t>
            </a:r>
          </a:p>
          <a:p>
            <a:pPr marL="0" indent="0">
              <a:buNone/>
            </a:pPr>
            <a:endParaRPr lang="fr-FR" dirty="0"/>
          </a:p>
          <a:p>
            <a:pPr marL="457200" lvl="1" indent="0">
              <a:buNone/>
            </a:pP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DAFA436-8A65-4926-B7C5-3C8895F7C1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2996952"/>
            <a:ext cx="2715007" cy="264755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9AB33FA-D841-4AFA-BB72-07B486069159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286604"/>
            <a:ext cx="655320" cy="11049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39339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1. Les fractures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80106" y="2672368"/>
            <a:ext cx="7543800" cy="2448272"/>
          </a:xfrm>
        </p:spPr>
        <p:txBody>
          <a:bodyPr>
            <a:normAutofit/>
          </a:bodyPr>
          <a:lstStyle/>
          <a:p>
            <a:r>
              <a:rPr lang="fr-FR" sz="2400" b="1" u="sng" dirty="0"/>
              <a:t>H. Prise en charge, traitements</a:t>
            </a:r>
            <a:r>
              <a:rPr lang="fr-FR" sz="2200" b="1" u="sng" dirty="0"/>
              <a:t>:</a:t>
            </a:r>
          </a:p>
          <a:p>
            <a:pPr marL="0" indent="0">
              <a:buNone/>
            </a:pPr>
            <a:r>
              <a:rPr lang="fr-FR" sz="2800" dirty="0"/>
              <a:t>Pour la fabrication du cal conjonctif, il faut que les fragments osseux soient en contact les uns avec les autres, et qu’ils ne puissent pas bouger.</a:t>
            </a:r>
          </a:p>
          <a:p>
            <a:pPr marL="457200" lvl="1" indent="0">
              <a:buNone/>
            </a:pP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F304A55-FC9D-409D-A05A-4AB4AEAC9B1E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9634" y="493086"/>
            <a:ext cx="655320" cy="11049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789318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1. Les fractures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7504" y="1844824"/>
            <a:ext cx="5256584" cy="4464495"/>
          </a:xfrm>
        </p:spPr>
        <p:txBody>
          <a:bodyPr>
            <a:normAutofit fontScale="92500" lnSpcReduction="20000"/>
          </a:bodyPr>
          <a:lstStyle/>
          <a:p>
            <a:r>
              <a:rPr lang="fr-FR" sz="2400" b="1" u="sng" dirty="0"/>
              <a:t>H. Prise en charge, traitements:</a:t>
            </a:r>
          </a:p>
          <a:p>
            <a:pPr marL="0" indent="0">
              <a:buNone/>
            </a:pPr>
            <a:r>
              <a:rPr lang="fr-FR" sz="2800" dirty="0"/>
              <a:t>Réduction (= réalignement en position anatomique de l’os) en cas de déplacement, avec remise en contact des extrémités. </a:t>
            </a:r>
          </a:p>
          <a:p>
            <a:pPr lvl="1"/>
            <a:r>
              <a:rPr lang="fr-FR" sz="2800" dirty="0"/>
              <a:t>Se fait par manœuvres orthopédique: réduction par manœuvres externes (+ immobilisation plâtrée du membre en position de fonction).</a:t>
            </a:r>
          </a:p>
          <a:p>
            <a:pPr lvl="1"/>
            <a:r>
              <a:rPr lang="fr-FR" sz="2800" dirty="0"/>
              <a:t>ou chirurgicalement: réduction par voie sanglante (+ fixation du foyer de fracture par ostéosynthèse métallique).</a:t>
            </a:r>
          </a:p>
          <a:p>
            <a:pPr marL="457200" lvl="1" indent="0">
              <a:buNone/>
            </a:pP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F564262-E4F3-4231-8BD9-57FC7217847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4533421"/>
            <a:ext cx="1296144" cy="173075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4116A5B-855E-4654-B787-83A54D08F5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7516" y="2569840"/>
            <a:ext cx="2577480" cy="171832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E42F5D5-65CB-4BCF-AB37-EFB31594D73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25" t="17682" r="4337" b="11319"/>
          <a:stretch/>
        </p:blipFill>
        <p:spPr>
          <a:xfrm>
            <a:off x="7319784" y="4581128"/>
            <a:ext cx="1296144" cy="157733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FE27B99-CEE7-499E-9C5F-608BCDB81A77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440" y="404664"/>
            <a:ext cx="655320" cy="11049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92149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1. Les fractures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7504" y="1737361"/>
            <a:ext cx="3484612" cy="4139911"/>
          </a:xfrm>
        </p:spPr>
        <p:txBody>
          <a:bodyPr>
            <a:normAutofit/>
          </a:bodyPr>
          <a:lstStyle/>
          <a:p>
            <a:r>
              <a:rPr lang="fr-FR" sz="2200" b="1" u="sng" dirty="0"/>
              <a:t>H. Prise en charge, traitements: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800" dirty="0"/>
              <a:t>Immobilisation strict du foyer de fracture (=contention).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2800" dirty="0"/>
              <a:t>Par plâtre ou résine: les articulations sont immobilisées au-dessus et au-dessous de la fracture.</a:t>
            </a:r>
          </a:p>
          <a:p>
            <a:pPr marL="457200" lvl="1" indent="0">
              <a:buNone/>
            </a:pPr>
            <a:endParaRPr lang="fr-FR" dirty="0"/>
          </a:p>
        </p:txBody>
      </p:sp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952" y="4146834"/>
            <a:ext cx="3992344" cy="1874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1886" y="2132856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89DC376-0F92-454D-B996-037F861DF8F2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4976" y="364139"/>
            <a:ext cx="655320" cy="11049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786974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1. Les fractures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7504" y="1967981"/>
            <a:ext cx="3694072" cy="4197324"/>
          </a:xfrm>
        </p:spPr>
        <p:txBody>
          <a:bodyPr>
            <a:normAutofit lnSpcReduction="10000"/>
          </a:bodyPr>
          <a:lstStyle/>
          <a:p>
            <a:r>
              <a:rPr lang="fr-FR" sz="2200" b="1" u="sng" dirty="0"/>
              <a:t>H. Prise en charge, traitements: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800" dirty="0"/>
              <a:t>Immobilisation strict du foyer de fracture (=contention).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2800" dirty="0"/>
              <a:t>Par extension: installation de broches </a:t>
            </a:r>
            <a:r>
              <a:rPr lang="fr-FR" sz="2800" dirty="0" err="1"/>
              <a:t>trans</a:t>
            </a:r>
            <a:r>
              <a:rPr lang="fr-FR" sz="2800" dirty="0"/>
              <a:t>-osseuses, ou adhésives, parfois couplées avec une traction-suspension.</a:t>
            </a:r>
          </a:p>
          <a:p>
            <a:pPr marL="457200" lvl="1" indent="0">
              <a:buNone/>
            </a:pPr>
            <a:endParaRPr lang="fr-FR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7275" y="3068960"/>
            <a:ext cx="2319221" cy="2435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4819" y="2035691"/>
            <a:ext cx="2695575" cy="169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4"/>
          <a:srcRect l="9343" t="7896" r="14755" b="7573"/>
          <a:stretch/>
        </p:blipFill>
        <p:spPr>
          <a:xfrm>
            <a:off x="3878471" y="3846451"/>
            <a:ext cx="2448272" cy="201622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FCB930B-0ABC-4F07-AA6A-695026CDC17B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6885" y="459532"/>
            <a:ext cx="655320" cy="11049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705031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1. Les fractures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26952" y="2211183"/>
            <a:ext cx="5112568" cy="4032448"/>
          </a:xfrm>
        </p:spPr>
        <p:txBody>
          <a:bodyPr>
            <a:normAutofit/>
          </a:bodyPr>
          <a:lstStyle/>
          <a:p>
            <a:r>
              <a:rPr lang="fr-FR" sz="2200" b="1" u="sng" dirty="0"/>
              <a:t>H. Prise en charge, traitements: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800" dirty="0"/>
              <a:t>Immobilisation strict du foyer de fracture (=contention).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2800" dirty="0"/>
              <a:t>Par ostéosynthèse: intervention chirurgicale qui a pour but de remettre en place les différents fragments osseux, grâce à des vis, des clous, des plaques ou des fixateurs externes.</a:t>
            </a:r>
          </a:p>
          <a:p>
            <a:pPr marL="457200" lvl="1" indent="0">
              <a:buNone/>
            </a:pPr>
            <a:endParaRPr lang="fr-FR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0765" y="4149080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1635" y="1914023"/>
            <a:ext cx="1412773" cy="2058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B5AE6FF-231A-4F7F-830A-EC256784D52A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189228"/>
            <a:ext cx="655320" cy="11049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629467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1. Les fractures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34420" y="2456344"/>
            <a:ext cx="7920880" cy="2664296"/>
          </a:xfrm>
        </p:spPr>
        <p:txBody>
          <a:bodyPr>
            <a:normAutofit/>
          </a:bodyPr>
          <a:lstStyle/>
          <a:p>
            <a:r>
              <a:rPr lang="fr-FR" sz="2200" b="1" u="sng" dirty="0"/>
              <a:t>H. Prise en charge, traitements: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800" dirty="0"/>
              <a:t>Rééducation: a pour objectif de permettre une reprise rapide de la fonctionnalité de la partie fracturée, et d’éviter les séquelles.</a:t>
            </a:r>
          </a:p>
          <a:p>
            <a:pPr marL="457200" lvl="1" indent="0">
              <a:buNone/>
            </a:pP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0BACD8B-FC5B-4DFA-9D4C-E15B47CF1AE1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5720" y="439503"/>
            <a:ext cx="655320" cy="11049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055366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1. Les fractures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3508" y="2204864"/>
            <a:ext cx="8856984" cy="4032447"/>
          </a:xfrm>
        </p:spPr>
        <p:txBody>
          <a:bodyPr>
            <a:normAutofit/>
          </a:bodyPr>
          <a:lstStyle/>
          <a:p>
            <a:r>
              <a:rPr lang="fr-FR" sz="2400" b="1" u="sng" dirty="0"/>
              <a:t>I. Surveillance du plâtre:</a:t>
            </a:r>
          </a:p>
          <a:p>
            <a:pPr marL="457200" lvl="1" indent="0">
              <a:buNone/>
            </a:pPr>
            <a:r>
              <a:rPr lang="fr-FR" sz="2800" dirty="0"/>
              <a:t>Importante afin de détecter une complication.</a:t>
            </a:r>
          </a:p>
          <a:p>
            <a:pPr marL="457200" lvl="1" indent="0">
              <a:buNone/>
            </a:pPr>
            <a:r>
              <a:rPr lang="fr-FR" sz="2800" dirty="0"/>
              <a:t>Un plâtre sèche en 48h, et une résine en environ 5h. Tant qu’il n’est pas sec, il reste fragile et risque de se déformer.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800" dirty="0"/>
              <a:t>Il doit sécher à l’air libre.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800" dirty="0"/>
              <a:t>Les extrémités (doigts, orteils) doivent rester colorées, chaudes et mobiles.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800" dirty="0"/>
              <a:t>La douleur doit disparaître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800" dirty="0"/>
              <a:t>Il faut surélever le membre plâtré pour diminuer l’œdème.</a:t>
            </a:r>
          </a:p>
          <a:p>
            <a:pPr marL="457200" lvl="1" indent="0">
              <a:buNone/>
            </a:pPr>
            <a:endParaRPr lang="fr-FR" dirty="0"/>
          </a:p>
          <a:p>
            <a:pPr marL="457200" lvl="1" indent="0">
              <a:buNone/>
            </a:pP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340DD35-9622-4C1E-9D07-A4085D260C40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2245" y="459532"/>
            <a:ext cx="655320" cy="11049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41016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1. Les fractures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1988840"/>
            <a:ext cx="8352928" cy="4104456"/>
          </a:xfrm>
        </p:spPr>
        <p:txBody>
          <a:bodyPr>
            <a:normAutofit fontScale="92500" lnSpcReduction="10000"/>
          </a:bodyPr>
          <a:lstStyle/>
          <a:p>
            <a:r>
              <a:rPr lang="fr-FR" sz="2600" b="1" u="sng" dirty="0"/>
              <a:t>J. Complications: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FR" sz="2600" b="1" i="1" dirty="0"/>
              <a:t>Précoces: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600" u="sng" dirty="0"/>
              <a:t>État de choc</a:t>
            </a:r>
            <a:r>
              <a:rPr lang="fr-FR" sz="2600" dirty="0"/>
              <a:t>, lié à la violence du traumatisme responsable de la fracture. (Fracture du fémur, du bassin, polytraumatisme).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600" u="sng" dirty="0"/>
              <a:t>Infection</a:t>
            </a:r>
            <a:r>
              <a:rPr lang="fr-FR" sz="2600" dirty="0"/>
              <a:t>. Redoutée car traitement difficile, long et nécessite   une prise en charge en milieu hospitalier. </a:t>
            </a:r>
          </a:p>
          <a:p>
            <a:pPr marL="594360" lvl="2" indent="0">
              <a:buNone/>
            </a:pPr>
            <a:r>
              <a:rPr lang="fr-FR" sz="2600" b="1" i="1" dirty="0"/>
              <a:t>		2 origines:</a:t>
            </a:r>
          </a:p>
          <a:p>
            <a:pPr lvl="4"/>
            <a:r>
              <a:rPr lang="fr-FR" sz="2600" dirty="0"/>
              <a:t>Provenant du milieu extérieur -&gt; fracture ouverte</a:t>
            </a:r>
          </a:p>
          <a:p>
            <a:pPr lvl="4"/>
            <a:r>
              <a:rPr lang="fr-FR" sz="2600" dirty="0"/>
              <a:t>Provenant de l’abord chirurgical lors de la réduction de la fracture ou de la mise en place d’un matériel d’ostéosynthèse (infection nosocomiale)</a:t>
            </a:r>
          </a:p>
          <a:p>
            <a:pPr lvl="1">
              <a:buFont typeface="Wingdings" panose="05000000000000000000" pitchFamily="2" charset="2"/>
              <a:buChar char="ü"/>
            </a:pP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843040A-CC8B-458A-9790-6D288E6246A8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440" y="459532"/>
            <a:ext cx="655320" cy="11049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27314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1. Les fractures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1916832"/>
            <a:ext cx="8352928" cy="4176463"/>
          </a:xfrm>
        </p:spPr>
        <p:txBody>
          <a:bodyPr>
            <a:normAutofit lnSpcReduction="10000"/>
          </a:bodyPr>
          <a:lstStyle/>
          <a:p>
            <a:r>
              <a:rPr lang="fr-FR" sz="2400" b="1" u="sng" dirty="0"/>
              <a:t>J. Complications: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FR" sz="2400" b="1" i="1" dirty="0"/>
              <a:t>Précoces: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800" u="sng" dirty="0"/>
              <a:t>Complications thromboemboliques</a:t>
            </a:r>
            <a:r>
              <a:rPr lang="fr-FR" sz="2800" dirty="0"/>
              <a:t>, lors de fracture des membres inférieurs, et lors de traitement entrainant une immobilisation de longue durée.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800" u="sng" dirty="0"/>
              <a:t>Complications locorégionales:</a:t>
            </a:r>
          </a:p>
          <a:p>
            <a:pPr lvl="3"/>
            <a:r>
              <a:rPr lang="fr-FR" sz="2800" dirty="0"/>
              <a:t>Lésions cutanées des parties molles (plaies, hématomes…)</a:t>
            </a:r>
          </a:p>
          <a:p>
            <a:pPr lvl="3"/>
            <a:r>
              <a:rPr lang="fr-FR" sz="2800" dirty="0"/>
              <a:t>Lésions vasculo-nerveuses (paralysie, hémorragie, ischémie)</a:t>
            </a:r>
          </a:p>
          <a:p>
            <a:pPr lvl="3"/>
            <a:r>
              <a:rPr lang="fr-FR" sz="2800" dirty="0"/>
              <a:t>Lésions articulaires</a:t>
            </a:r>
          </a:p>
          <a:p>
            <a:pPr lvl="1">
              <a:buFont typeface="Wingdings" panose="05000000000000000000" pitchFamily="2" charset="2"/>
              <a:buChar char="ü"/>
            </a:pP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B529C45-96F3-49B2-BC43-FBF761FE67C1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459532"/>
            <a:ext cx="655320" cy="11049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7770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1. Les fractures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7504" y="1871846"/>
            <a:ext cx="4824536" cy="4380349"/>
          </a:xfrm>
        </p:spPr>
        <p:txBody>
          <a:bodyPr>
            <a:normAutofit/>
          </a:bodyPr>
          <a:lstStyle/>
          <a:p>
            <a:r>
              <a:rPr lang="fr-FR" sz="2400" b="1" u="sng" dirty="0"/>
              <a:t>J. Complications:</a:t>
            </a:r>
          </a:p>
          <a:p>
            <a:pPr lvl="1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fr-FR" sz="2600" b="1" i="1" dirty="0"/>
              <a:t>Précoces: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800" u="sng" dirty="0"/>
              <a:t>Compressions sous plâtre: 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fr-FR" sz="2500" dirty="0"/>
              <a:t>l’œdème dû à la fracture augmente, et le plâtre devient trop étroit, provoquant une compression qui diminue la vascularisation du membre. (syndrome de VOLKMANN)</a:t>
            </a:r>
          </a:p>
          <a:p>
            <a:pPr marL="457200" lvl="1" indent="0">
              <a:buNone/>
            </a:pPr>
            <a:endParaRPr lang="fr-FR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1" y="1871846"/>
            <a:ext cx="3312368" cy="2481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6608" y="4509120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CFEA51B-63A7-4157-BDFD-36A62918E788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308213"/>
            <a:ext cx="655320" cy="11049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968459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1. Les fractures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39552" y="2996952"/>
            <a:ext cx="7704856" cy="1800200"/>
          </a:xfrm>
        </p:spPr>
        <p:txBody>
          <a:bodyPr>
            <a:normAutofit/>
          </a:bodyPr>
          <a:lstStyle/>
          <a:p>
            <a:r>
              <a:rPr lang="fr-FR" sz="2400" b="1" u="sng" dirty="0"/>
              <a:t>Complications: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FR" sz="2800" b="1" i="1" dirty="0"/>
              <a:t>Tardives: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fr-FR" sz="2500" dirty="0"/>
              <a:t>Décompensation d’une pathologie associée (diabète…)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fr-FR" sz="2500" dirty="0"/>
              <a:t>Complications dues au décubitus prolongé.</a:t>
            </a:r>
          </a:p>
          <a:p>
            <a:pPr marL="457200" lvl="1" indent="0">
              <a:buNone/>
            </a:pP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5E09F3E-8975-4E0D-9D7E-012E6D326C94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9594" y="459532"/>
            <a:ext cx="655320" cy="11049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2567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1. Les fractures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27664" y="2060848"/>
            <a:ext cx="7344816" cy="3672408"/>
          </a:xfrm>
        </p:spPr>
        <p:txBody>
          <a:bodyPr>
            <a:normAutofit/>
          </a:bodyPr>
          <a:lstStyle/>
          <a:p>
            <a:r>
              <a:rPr lang="fr-FR" sz="2400" b="1" u="sng" dirty="0"/>
              <a:t>Complications: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FR" sz="2000" b="1" i="1" dirty="0"/>
              <a:t>Tardives: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fr-FR" sz="2500" u="sng" dirty="0"/>
              <a:t>Déplacement sous plâtre</a:t>
            </a:r>
            <a:r>
              <a:rPr lang="fr-FR" sz="2500" dirty="0"/>
              <a:t>: </a:t>
            </a:r>
          </a:p>
          <a:p>
            <a:pPr lvl="3">
              <a:buFont typeface="Courier New" panose="02070309020205020404" pitchFamily="49" charset="0"/>
              <a:buChar char="o"/>
            </a:pPr>
            <a:r>
              <a:rPr lang="fr-FR" sz="2500" dirty="0"/>
              <a:t>le plâtre n’assure pas l’immobilisation totale de la fracture car l’œdème se résorbant, le plâtre devient trop grand. La consolidation n’est pas totale, il y a menace de déplacement secondaire des fragments osseux</a:t>
            </a:r>
          </a:p>
          <a:p>
            <a:pPr marL="457200" lvl="1" indent="0">
              <a:buNone/>
            </a:pP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60E6959-6B4C-4B00-AACE-2B67926F9A98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459532"/>
            <a:ext cx="655320" cy="11049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581364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1. Les fractures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39552" y="2132856"/>
            <a:ext cx="8352928" cy="3888432"/>
          </a:xfrm>
        </p:spPr>
        <p:txBody>
          <a:bodyPr>
            <a:normAutofit/>
          </a:bodyPr>
          <a:lstStyle/>
          <a:p>
            <a:r>
              <a:rPr lang="fr-FR" sz="2400" b="1" u="sng" dirty="0"/>
              <a:t>Complications: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FR" sz="2000" b="1" i="1" dirty="0"/>
              <a:t>Tardives: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fr-FR" sz="2500" u="sng" dirty="0"/>
              <a:t>Troubles de la consolidation:</a:t>
            </a:r>
          </a:p>
          <a:p>
            <a:pPr lvl="3"/>
            <a:r>
              <a:rPr lang="fr-FR" sz="2800" dirty="0"/>
              <a:t>Retard dans l’élaboration du cal</a:t>
            </a:r>
          </a:p>
          <a:p>
            <a:pPr lvl="3"/>
            <a:r>
              <a:rPr lang="fr-FR" sz="2800" dirty="0"/>
              <a:t>Formation d’un cal vicieux: formation d’un cal sur une fracture mal réduite =&gt; déformation</a:t>
            </a:r>
          </a:p>
          <a:p>
            <a:pPr lvl="3"/>
            <a:r>
              <a:rPr lang="fr-FR" sz="2800" dirty="0"/>
              <a:t>Pseudarthrose: absence de cal osseux mais persistance d’un cal fibreux provocant une douleur à la mobilisation (fracture du membre inférieur)</a:t>
            </a:r>
          </a:p>
          <a:p>
            <a:pPr marL="457200" lvl="1" indent="0">
              <a:buNone/>
            </a:pP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6D19343-0A0A-430B-AE72-30A60B7EB731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4983" y="459532"/>
            <a:ext cx="655320" cy="11049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62157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2. Rôles de l’AS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2420888"/>
            <a:ext cx="8352928" cy="3168352"/>
          </a:xfrm>
        </p:spPr>
        <p:txBody>
          <a:bodyPr>
            <a:normAutofit/>
          </a:bodyPr>
          <a:lstStyle/>
          <a:p>
            <a:r>
              <a:rPr lang="fr-FR" sz="2400" b="1" u="sng" dirty="0"/>
              <a:t>A. Préparation du patient.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800" dirty="0"/>
              <a:t>Retirer les bijoux (bracelets, bagues…), le vernis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800" dirty="0"/>
              <a:t>S’assurer de la propreté de la peau. Si nécessaire, nettoyer avec l’IDE en évitant de déplacer la fracture.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800" dirty="0"/>
              <a:t>Si AG, à jeun et préparer le patient comme pour une intervention.</a:t>
            </a:r>
          </a:p>
          <a:p>
            <a:pPr marL="457200" lvl="1" indent="0">
              <a:buNone/>
            </a:pP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8AE03BE-5352-4BB4-8CEB-4107BE7D8121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459532"/>
            <a:ext cx="655320" cy="11049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53178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2. Rôles de l’AS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7504" y="2204864"/>
            <a:ext cx="8352928" cy="3744416"/>
          </a:xfrm>
        </p:spPr>
        <p:txBody>
          <a:bodyPr>
            <a:normAutofit/>
          </a:bodyPr>
          <a:lstStyle/>
          <a:p>
            <a:r>
              <a:rPr lang="fr-FR" sz="2400" b="1" u="sng" dirty="0"/>
              <a:t>B. Pose du plâtre.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800" dirty="0"/>
              <a:t>Réalisée par médecin ou IDE.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800" dirty="0"/>
              <a:t>Le plâtre récent doit être déplacé avec les paumes des mains pour ne pas le déformer.</a:t>
            </a:r>
          </a:p>
          <a:p>
            <a:pPr marL="457200" lvl="1" indent="0">
              <a:buNone/>
            </a:pPr>
            <a:endParaRPr lang="fr-FR" sz="2000" b="1" u="sng" dirty="0"/>
          </a:p>
          <a:p>
            <a:pPr lvl="0"/>
            <a:r>
              <a:rPr lang="fr-FR" sz="2400" b="1" u="sng" dirty="0"/>
              <a:t>C. Surveillance du plâtre.</a:t>
            </a:r>
          </a:p>
          <a:p>
            <a:pPr marL="457200" lvl="1" indent="0">
              <a:buNone/>
            </a:pPr>
            <a:r>
              <a:rPr lang="fr-FR" sz="2800" dirty="0"/>
              <a:t>Est de la responsabilité de l’IDE, mais le sens de l’observation de l’AS permet d’attirer son attention au moindre doute.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152077B-8BCD-4C30-AB49-CF749EE86F53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459532"/>
            <a:ext cx="655320" cy="11049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78263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2. Rôles de l’AS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7504" y="1844824"/>
            <a:ext cx="4392488" cy="4320480"/>
          </a:xfrm>
        </p:spPr>
        <p:txBody>
          <a:bodyPr>
            <a:normAutofit fontScale="77500" lnSpcReduction="20000"/>
          </a:bodyPr>
          <a:lstStyle/>
          <a:p>
            <a:r>
              <a:rPr lang="fr-FR" sz="3100" b="1" u="sng" dirty="0"/>
              <a:t>D. Préparation du lit, installation.</a:t>
            </a:r>
          </a:p>
          <a:p>
            <a:endParaRPr lang="fr-FR" sz="3100" b="1" u="sng" dirty="0"/>
          </a:p>
          <a:p>
            <a:pPr>
              <a:buFont typeface="Wingdings" panose="05000000000000000000" pitchFamily="2" charset="2"/>
              <a:buChar char="ü"/>
            </a:pPr>
            <a:r>
              <a:rPr lang="fr-FR" sz="2800" dirty="0"/>
              <a:t>Le patient a souvent froid -&gt; choc, plâtre humide =&gt; fermer les fenêtres, chauffer la chambre, couvertures…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800" dirty="0"/>
              <a:t>Installer une potence pour faciliter les mouvements.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800" dirty="0"/>
              <a:t>Prévoir la pose d’un matelas anti-escarre si alitement prolongé.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800" dirty="0"/>
              <a:t>Préparer des oreillers pour surélever le membre plâtré + protection absorbante (plâtre humide)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800" dirty="0"/>
              <a:t>Préparer un arceau.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1603" y="3933056"/>
            <a:ext cx="1644324" cy="1524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4426544"/>
            <a:ext cx="1302392" cy="1738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10" y="1844824"/>
            <a:ext cx="2447925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3E933E6-5571-48FE-8C75-3C5CE273AE8C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3522" y="459532"/>
            <a:ext cx="655320" cy="11049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07740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2. Rôles de l’AS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7504" y="1844824"/>
            <a:ext cx="4392488" cy="4392488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70000"/>
              </a:lnSpc>
            </a:pPr>
            <a:r>
              <a:rPr lang="fr-FR" sz="2600" b="1" u="sng" dirty="0"/>
              <a:t>E. Accueil du patient.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800" dirty="0"/>
              <a:t>Le plâtre est humide et lourd et peut se déformer, il faut donc être 2 pour mobiliser le patient.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800" dirty="0"/>
              <a:t>Le membre plâtré est surélevé pour favoriser la circulation sanguine et éviter les œdèmes.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800" dirty="0"/>
              <a:t>Couvrir le patient , en laissant le plâtre à l’air libre pour qu’il sèche.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800" dirty="0"/>
              <a:t>Mettre l’arceau pour éviter le poids de la couverture et faciliter le séchage du plâtre.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844824"/>
            <a:ext cx="246697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9594" y="3814593"/>
            <a:ext cx="1847850" cy="246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D4E948C-D322-4FF2-BD5A-63B27D04541A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459532"/>
            <a:ext cx="655320" cy="11049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65381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2. Rôles de l’AS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75557" y="2204864"/>
            <a:ext cx="4536504" cy="3528392"/>
          </a:xfrm>
        </p:spPr>
        <p:txBody>
          <a:bodyPr>
            <a:normAutofit fontScale="85000" lnSpcReduction="20000"/>
          </a:bodyPr>
          <a:lstStyle/>
          <a:p>
            <a:r>
              <a:rPr lang="fr-FR" sz="2800" b="1" u="sng" dirty="0"/>
              <a:t>Accueil du patient.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800" dirty="0"/>
              <a:t>En cas d’AG, surveillance du réveil (nausée, perf…)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800" dirty="0"/>
              <a:t>Vérifier que le plâtre ne blesse pas le membre.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800" dirty="0"/>
              <a:t>Rassurer le patient.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800" dirty="0"/>
              <a:t>Lui expliquer la limitation de ses mouvements.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800" dirty="0"/>
              <a:t>Mettre sonnette, potence, table de nuit, … à portée de main.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382842"/>
            <a:ext cx="2376264" cy="3172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0CBA812-291B-42D3-969E-6C47166BEA5D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2300" y="548680"/>
            <a:ext cx="655320" cy="11049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54491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2. Rôles de l’AS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99592" y="2338282"/>
            <a:ext cx="7543800" cy="3466981"/>
          </a:xfrm>
        </p:spPr>
        <p:txBody>
          <a:bodyPr>
            <a:normAutofit fontScale="92500" lnSpcReduction="20000"/>
          </a:bodyPr>
          <a:lstStyle/>
          <a:p>
            <a:r>
              <a:rPr lang="fr-FR" sz="2600" b="1" u="sng" dirty="0"/>
              <a:t>F. Surveillance des extrémités pour dépister une compression.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800" dirty="0"/>
              <a:t>Surveiller la mobilité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800" dirty="0"/>
              <a:t>Surveiller la coloration (rose, non pâle ou violacée)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800" dirty="0"/>
              <a:t>Chaleur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800" dirty="0"/>
              <a:t>Sensibilité, sans engourdissement, ni fourmillement.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800" dirty="0"/>
              <a:t>Absence d’œdème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800" dirty="0"/>
              <a:t>Absence de douleur (le plâtre ne doit pas frotter, blesser, être douloureux)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1109B16-CEBC-4C8A-8D74-542174B2449D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459532"/>
            <a:ext cx="655320" cy="11049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36470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2. Rôles de l’AS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43608" y="2204864"/>
            <a:ext cx="7200800" cy="3816424"/>
          </a:xfrm>
        </p:spPr>
        <p:txBody>
          <a:bodyPr>
            <a:normAutofit/>
          </a:bodyPr>
          <a:lstStyle/>
          <a:p>
            <a:r>
              <a:rPr lang="fr-FR" sz="2400" b="1" u="sng" dirty="0"/>
              <a:t>G. Surveillance du plâtre.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800" dirty="0"/>
              <a:t>Propreté: le suintement d’une plaie sous plâtre (escarre par ex) tache le plâtre , qui a une odeur forte et mauvaise. -&gt; transmissions.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800" dirty="0"/>
              <a:t>Efficacité: ne doit pas être trop large (si diminution de l’œdème)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800" dirty="0"/>
              <a:t>Etat de la peau aux bord du plâtre : ni rouge, ni irrité.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589A3F7-8BF6-45B1-8427-4CC98FF4A4F4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59532"/>
            <a:ext cx="655320" cy="11049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01981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2. Rôles de l’AS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15616" y="2204864"/>
            <a:ext cx="6336704" cy="3384375"/>
          </a:xfrm>
        </p:spPr>
        <p:txBody>
          <a:bodyPr>
            <a:normAutofit fontScale="92500" lnSpcReduction="20000"/>
          </a:bodyPr>
          <a:lstStyle/>
          <a:p>
            <a:r>
              <a:rPr lang="fr-FR" sz="2600" b="1" u="sng" dirty="0"/>
              <a:t>H. Complications à détecter.</a:t>
            </a:r>
            <a:endParaRPr lang="fr-FR" sz="2600" dirty="0"/>
          </a:p>
          <a:p>
            <a:pPr>
              <a:buFont typeface="Wingdings" panose="05000000000000000000" pitchFamily="2" charset="2"/>
              <a:buChar char="ü"/>
            </a:pPr>
            <a:r>
              <a:rPr lang="fr-FR" sz="2800" dirty="0"/>
              <a:t>La compression: à tout endroit, mais surtout au niveau des saillies (hanches, chevilles, sacrum…).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650" dirty="0"/>
              <a:t>La compression peut être nerveuse ou vasculaire.   Elle entraine escarre, œdème, phlébite, paralysie.</a:t>
            </a:r>
          </a:p>
          <a:p>
            <a:pPr marL="0" indent="0">
              <a:buNone/>
            </a:pPr>
            <a:endParaRPr lang="fr-FR" sz="2800" dirty="0"/>
          </a:p>
          <a:p>
            <a:pPr>
              <a:buFont typeface="Wingdings" panose="05000000000000000000" pitchFamily="2" charset="2"/>
              <a:buChar char="ü"/>
            </a:pPr>
            <a:r>
              <a:rPr lang="fr-FR" sz="2800" dirty="0"/>
              <a:t>La phlébite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4472559-1A21-4C3F-BEA3-062BD3DE3797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8777" y="441295"/>
            <a:ext cx="655320" cy="11049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86776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2. Rôles de l’AS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89032" y="2276872"/>
            <a:ext cx="4824536" cy="3888432"/>
          </a:xfrm>
        </p:spPr>
        <p:txBody>
          <a:bodyPr>
            <a:normAutofit fontScale="92500" lnSpcReduction="20000"/>
          </a:bodyPr>
          <a:lstStyle/>
          <a:p>
            <a:r>
              <a:rPr lang="fr-FR" sz="2600" b="1" u="sng" dirty="0"/>
              <a:t>H. Complications à détecter.</a:t>
            </a:r>
            <a:endParaRPr lang="fr-FR" sz="2600" dirty="0"/>
          </a:p>
          <a:p>
            <a:pPr>
              <a:buFont typeface="Wingdings" panose="05000000000000000000" pitchFamily="2" charset="2"/>
              <a:buChar char="ü"/>
            </a:pPr>
            <a:r>
              <a:rPr lang="fr-FR" sz="2800" dirty="0"/>
              <a:t>L’atrophie musculaire.</a:t>
            </a:r>
          </a:p>
          <a:p>
            <a:pPr lvl="1"/>
            <a:r>
              <a:rPr lang="fr-FR" sz="2800" dirty="0"/>
              <a:t>Entretenir le tonus musculaire par mobilisation des extrémités et contraction des muscles (sur PM)</a:t>
            </a:r>
          </a:p>
          <a:p>
            <a:pPr lvl="1"/>
            <a:r>
              <a:rPr lang="fr-FR" sz="2800" dirty="0"/>
              <a:t>Prévenir les attitudes vicieuses</a:t>
            </a:r>
          </a:p>
          <a:p>
            <a:pPr lvl="1"/>
            <a:r>
              <a:rPr lang="fr-FR" sz="2800" dirty="0"/>
              <a:t>Dès que possible, encourager le patient à se mobiliser: béquillage sans appui et chaussures adaptées, sols secs, passage.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636912"/>
            <a:ext cx="2040632" cy="3049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D1B2B1E-9369-4DC4-9A55-0354DB053259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530598"/>
            <a:ext cx="655320" cy="11049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58839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2. Rôles de l’AS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3068960"/>
            <a:ext cx="8352928" cy="1728192"/>
          </a:xfrm>
        </p:spPr>
        <p:txBody>
          <a:bodyPr>
            <a:normAutofit/>
          </a:bodyPr>
          <a:lstStyle/>
          <a:p>
            <a:r>
              <a:rPr lang="fr-FR" sz="2400" b="1" u="sng" dirty="0"/>
              <a:t>H. Complications à détecter.</a:t>
            </a:r>
            <a:endParaRPr lang="fr-FR" sz="2400" dirty="0"/>
          </a:p>
          <a:p>
            <a:pPr>
              <a:buFont typeface="Wingdings" panose="05000000000000000000" pitchFamily="2" charset="2"/>
              <a:buChar char="ü"/>
            </a:pPr>
            <a:r>
              <a:rPr lang="fr-FR" sz="2800" dirty="0"/>
              <a:t>Les escarres de décubitus: mobilisation, rotation, observation rigoureuse de l’état de la peau, effleurages…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E8BAFDD-45A6-45B5-A7EF-D96292A6C61F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459532"/>
            <a:ext cx="655320" cy="11049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9115583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2. Rôles de l’AS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54440" y="2132856"/>
            <a:ext cx="7035120" cy="3841831"/>
          </a:xfrm>
        </p:spPr>
        <p:txBody>
          <a:bodyPr>
            <a:normAutofit fontScale="77500" lnSpcReduction="20000"/>
          </a:bodyPr>
          <a:lstStyle/>
          <a:p>
            <a:r>
              <a:rPr lang="fr-FR" sz="3100" b="1" u="sng" dirty="0"/>
              <a:t>I. Aide aux soins d’hygiène.</a:t>
            </a:r>
            <a:endParaRPr lang="fr-FR" sz="3100" dirty="0"/>
          </a:p>
          <a:p>
            <a:pPr>
              <a:buFont typeface="Wingdings" panose="05000000000000000000" pitchFamily="2" charset="2"/>
              <a:buChar char="ü"/>
            </a:pPr>
            <a:r>
              <a:rPr lang="fr-FR" sz="2800" dirty="0"/>
              <a:t>Aide pour soutenir le membre lors des déplacements, des mobilisations.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800" dirty="0"/>
              <a:t>Surélever le membre </a:t>
            </a:r>
            <a:r>
              <a:rPr lang="fr-FR" sz="2800" dirty="0" err="1"/>
              <a:t>inf</a:t>
            </a:r>
            <a:r>
              <a:rPr lang="fr-FR" sz="2800" dirty="0"/>
              <a:t> sur un tabouret, donner une écharpe pour le membre sup.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800" dirty="0"/>
              <a:t>Eviter de mouiller le plâtre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800" dirty="0"/>
              <a:t>Bien respecter le non appui: cannes anglaises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800" dirty="0"/>
              <a:t>Utiliser des vêtements faciles à enfiler.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650" dirty="0"/>
              <a:t>Quand le plâtre est sec, on peut mettre des vêtements dessus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800" dirty="0"/>
              <a:t>Tenir compte pour les soins de l’heure de passage du kiné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2BC23C9-26CE-4CFD-9BE0-1FBDCACFCAAF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9351" y="459532"/>
            <a:ext cx="655320" cy="11049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16660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2. Rôles de l’AS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77240" y="1737361"/>
            <a:ext cx="6963112" cy="4392488"/>
          </a:xfrm>
        </p:spPr>
        <p:txBody>
          <a:bodyPr>
            <a:normAutofit fontScale="85000" lnSpcReduction="20000"/>
          </a:bodyPr>
          <a:lstStyle/>
          <a:p>
            <a:r>
              <a:rPr lang="fr-FR" sz="2800" b="1" u="sng" dirty="0"/>
              <a:t>J. Aide aux repas.</a:t>
            </a:r>
            <a:endParaRPr lang="fr-FR" sz="2800" dirty="0"/>
          </a:p>
          <a:p>
            <a:pPr>
              <a:buFont typeface="Wingdings" panose="05000000000000000000" pitchFamily="2" charset="2"/>
              <a:buChar char="ü"/>
            </a:pPr>
            <a:r>
              <a:rPr lang="fr-FR" sz="2800" dirty="0"/>
              <a:t>Installation confortable.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800" dirty="0"/>
              <a:t>Membre sup 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650" dirty="0"/>
              <a:t>aide pour couper les aliments, ouvrir les pots…mais respecter au maximum l’autonomie.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800" dirty="0"/>
              <a:t>Membre </a:t>
            </a:r>
            <a:r>
              <a:rPr lang="fr-FR" sz="2800" dirty="0" err="1"/>
              <a:t>inf</a:t>
            </a:r>
            <a:r>
              <a:rPr lang="fr-FR" sz="2800" dirty="0"/>
              <a:t>: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650" dirty="0"/>
              <a:t>si repas pris au lit, se méfier des miettes irritantes et difficiles à retirer.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650" dirty="0"/>
              <a:t>Si repas pris au fauteuil, installer la jambe plâtrée en hauteur (chaise ou tabouret).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800" dirty="0"/>
              <a:t>Vérifier que le patient mange correctement en quantité et qualité.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650" dirty="0"/>
              <a:t>Proposer des protéines et du calcium.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BBE74E7-DCB6-4587-89A9-FD4CC7D09072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459532"/>
            <a:ext cx="655320" cy="11049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95150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2. Rôles de l’AS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2060848"/>
            <a:ext cx="8352928" cy="3672408"/>
          </a:xfrm>
        </p:spPr>
        <p:txBody>
          <a:bodyPr>
            <a:normAutofit lnSpcReduction="10000"/>
          </a:bodyPr>
          <a:lstStyle/>
          <a:p>
            <a:r>
              <a:rPr lang="fr-FR" sz="2400" b="1" u="sng" dirty="0"/>
              <a:t>K. Education à la santé.</a:t>
            </a:r>
            <a:endParaRPr lang="fr-FR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fr-FR" sz="2400" dirty="0"/>
              <a:t>Expliquer au patient qu’il ne doit pas se gratter sous le plâtre, pour éviter les lésions cutanées qui peuvent macérer et s’infecter sous le plâtre.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400" dirty="0"/>
              <a:t>Lui conseiller de surélever sa jambe ou la main le plus possible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400" dirty="0"/>
              <a:t>Préciser qu’il ne faut pas mouiller le plâtre (sac plastique 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400" dirty="0"/>
              <a:t>Préciser qu’il ne faut pas marcher avec le pied plâtré.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400" dirty="0"/>
              <a:t>Inciter à bouger régulièrement les doigts/orteils pour éviter la fonte des muscles et ankylose des articulations.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BA437D0-3A48-45F7-A971-23D26604F163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459532"/>
            <a:ext cx="655320" cy="11049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11876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9246EA-A5B1-4224-B9F1-DA55D59D7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Biblio et sitographie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B7A104D-79BC-4242-9E90-FC11B10F91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568" y="3212976"/>
            <a:ext cx="7543800" cy="1583266"/>
          </a:xfrm>
        </p:spPr>
        <p:txBody>
          <a:bodyPr/>
          <a:lstStyle/>
          <a:p>
            <a:r>
              <a:rPr lang="fr-FR" sz="2000" dirty="0"/>
              <a:t>« Réussir le diplôme aide soignant » Nathan, 2021</a:t>
            </a:r>
          </a:p>
          <a:p>
            <a:r>
              <a:rPr lang="fr-FR" sz="2000" dirty="0"/>
              <a:t>« Anatomie et physiologie » Elsevier MASSON, 2011</a:t>
            </a:r>
          </a:p>
          <a:p>
            <a:r>
              <a:rPr lang="fr-FR" sz="2000" dirty="0"/>
              <a:t>Site : « </a:t>
            </a:r>
            <a:r>
              <a:rPr lang="fr-FR" sz="2000" dirty="0" err="1"/>
              <a:t>Clinical</a:t>
            </a:r>
            <a:r>
              <a:rPr lang="fr-FR" sz="2000" dirty="0"/>
              <a:t> Key »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99426687"/>
      </p:ext>
    </p:extLst>
  </p:cSld>
  <p:clrMapOvr>
    <a:masterClrMapping/>
  </p:clrMapOvr>
</p:sld>
</file>

<file path=ppt/theme/theme1.xml><?xml version="1.0" encoding="utf-8"?>
<a:theme xmlns:a="http://schemas.openxmlformats.org/drawingml/2006/main" name="Rétrospective">
  <a:themeElements>
    <a:clrScheme name="Personnalisé 8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2E4F96"/>
      </a:accent1>
      <a:accent2>
        <a:srgbClr val="EEBB44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étrospectiv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étrospectiv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</TotalTime>
  <Words>2377</Words>
  <Application>Microsoft Office PowerPoint</Application>
  <PresentationFormat>Affichage à l'écran (4:3)</PresentationFormat>
  <Paragraphs>284</Paragraphs>
  <Slides>43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43</vt:i4>
      </vt:variant>
    </vt:vector>
  </HeadingPairs>
  <TitlesOfParts>
    <vt:vector size="50" baseType="lpstr">
      <vt:lpstr>Arial</vt:lpstr>
      <vt:lpstr>Calibri</vt:lpstr>
      <vt:lpstr>Calibri Light</vt:lpstr>
      <vt:lpstr>Courier New</vt:lpstr>
      <vt:lpstr>Trebuchet MS</vt:lpstr>
      <vt:lpstr>Wingdings</vt:lpstr>
      <vt:lpstr>Rétrospective</vt:lpstr>
      <vt:lpstr>TRAUMATOLOGIE, ORTHOPEDIE: fractures et contentions </vt:lpstr>
      <vt:lpstr>Plan</vt:lpstr>
      <vt:lpstr>1. Les fractures</vt:lpstr>
      <vt:lpstr>1. Les fractures</vt:lpstr>
      <vt:lpstr>1. Les fractures</vt:lpstr>
      <vt:lpstr>1. Les fractures</vt:lpstr>
      <vt:lpstr>1. Les fractures</vt:lpstr>
      <vt:lpstr>1. Les fractures</vt:lpstr>
      <vt:lpstr>1. Les fractures</vt:lpstr>
      <vt:lpstr>1. Les fractures</vt:lpstr>
      <vt:lpstr>1. Les fractures</vt:lpstr>
      <vt:lpstr>1. Les fractures</vt:lpstr>
      <vt:lpstr>1. Les fractures</vt:lpstr>
      <vt:lpstr>1. Les fractures</vt:lpstr>
      <vt:lpstr>1. Les fractures</vt:lpstr>
      <vt:lpstr>1. Les fractures</vt:lpstr>
      <vt:lpstr>1. Les fractures</vt:lpstr>
      <vt:lpstr>1. Les fractures</vt:lpstr>
      <vt:lpstr>1. Les fractures</vt:lpstr>
      <vt:lpstr>1. Les fractures</vt:lpstr>
      <vt:lpstr>1. Les fractures</vt:lpstr>
      <vt:lpstr>1. Les fractures</vt:lpstr>
      <vt:lpstr>1. Les fractures</vt:lpstr>
      <vt:lpstr>1. Les fractures</vt:lpstr>
      <vt:lpstr>1. Les fractures</vt:lpstr>
      <vt:lpstr>1. Les fractures</vt:lpstr>
      <vt:lpstr>1. Les fractures</vt:lpstr>
      <vt:lpstr>1. Les fractures</vt:lpstr>
      <vt:lpstr>1. Les fractures</vt:lpstr>
      <vt:lpstr>2. Rôles de l’AS</vt:lpstr>
      <vt:lpstr>2. Rôles de l’AS</vt:lpstr>
      <vt:lpstr>2. Rôles de l’AS</vt:lpstr>
      <vt:lpstr>2. Rôles de l’AS</vt:lpstr>
      <vt:lpstr>2. Rôles de l’AS</vt:lpstr>
      <vt:lpstr>2. Rôles de l’AS</vt:lpstr>
      <vt:lpstr>2. Rôles de l’AS</vt:lpstr>
      <vt:lpstr>2. Rôles de l’AS</vt:lpstr>
      <vt:lpstr>2. Rôles de l’AS</vt:lpstr>
      <vt:lpstr>2. Rôles de l’AS</vt:lpstr>
      <vt:lpstr>2. Rôles de l’AS</vt:lpstr>
      <vt:lpstr>2. Rôles de l’AS</vt:lpstr>
      <vt:lpstr>2. Rôles de l’AS</vt:lpstr>
      <vt:lpstr>Biblio et sitographie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TRAUMATOLOGIE, ORTHOPEDIE: fractures et contentions</dc:title>
  <dc:creator>Fabienne GARRIEN-MAIRE</dc:creator>
  <cp:lastModifiedBy>GARRIEN-MAIRE Fabienne (CHLP)</cp:lastModifiedBy>
  <cp:revision>15</cp:revision>
  <dcterms:created xsi:type="dcterms:W3CDTF">2023-11-09T14:16:52Z</dcterms:created>
  <dcterms:modified xsi:type="dcterms:W3CDTF">2025-10-14T13:50:51Z</dcterms:modified>
</cp:coreProperties>
</file>