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9"/>
  </p:notesMasterIdLst>
  <p:sldIdLst>
    <p:sldId id="339" r:id="rId2"/>
    <p:sldId id="257" r:id="rId3"/>
    <p:sldId id="290" r:id="rId4"/>
    <p:sldId id="295" r:id="rId5"/>
    <p:sldId id="333" r:id="rId6"/>
    <p:sldId id="292" r:id="rId7"/>
    <p:sldId id="285" r:id="rId8"/>
    <p:sldId id="293" r:id="rId9"/>
    <p:sldId id="278" r:id="rId10"/>
    <p:sldId id="330" r:id="rId11"/>
    <p:sldId id="277" r:id="rId12"/>
    <p:sldId id="279" r:id="rId13"/>
    <p:sldId id="280" r:id="rId14"/>
    <p:sldId id="281" r:id="rId15"/>
    <p:sldId id="283" r:id="rId16"/>
    <p:sldId id="282" r:id="rId17"/>
    <p:sldId id="287" r:id="rId18"/>
    <p:sldId id="286" r:id="rId19"/>
    <p:sldId id="334" r:id="rId20"/>
    <p:sldId id="288" r:id="rId21"/>
    <p:sldId id="289" r:id="rId22"/>
    <p:sldId id="294" r:id="rId23"/>
    <p:sldId id="297" r:id="rId24"/>
    <p:sldId id="258" r:id="rId25"/>
    <p:sldId id="318" r:id="rId26"/>
    <p:sldId id="291" r:id="rId27"/>
    <p:sldId id="298" r:id="rId28"/>
    <p:sldId id="319" r:id="rId29"/>
    <p:sldId id="300" r:id="rId30"/>
    <p:sldId id="320" r:id="rId31"/>
    <p:sldId id="301" r:id="rId32"/>
    <p:sldId id="303" r:id="rId33"/>
    <p:sldId id="302" r:id="rId34"/>
    <p:sldId id="304" r:id="rId35"/>
    <p:sldId id="305" r:id="rId36"/>
    <p:sldId id="306" r:id="rId37"/>
    <p:sldId id="321" r:id="rId38"/>
    <p:sldId id="335" r:id="rId39"/>
    <p:sldId id="322" r:id="rId40"/>
    <p:sldId id="337" r:id="rId41"/>
    <p:sldId id="324" r:id="rId42"/>
    <p:sldId id="338" r:id="rId43"/>
    <p:sldId id="325" r:id="rId44"/>
    <p:sldId id="327" r:id="rId45"/>
    <p:sldId id="308" r:id="rId46"/>
    <p:sldId id="309" r:id="rId47"/>
    <p:sldId id="310" r:id="rId48"/>
    <p:sldId id="307" r:id="rId49"/>
    <p:sldId id="336" r:id="rId50"/>
    <p:sldId id="326" r:id="rId51"/>
    <p:sldId id="311" r:id="rId52"/>
    <p:sldId id="315" r:id="rId53"/>
    <p:sldId id="312" r:id="rId54"/>
    <p:sldId id="313" r:id="rId55"/>
    <p:sldId id="314" r:id="rId56"/>
    <p:sldId id="316" r:id="rId57"/>
    <p:sldId id="317" r:id="rId5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350BD-710C-492A-B2B0-3A6A0CEF858C}" type="datetimeFigureOut">
              <a:rPr lang="fr-FR" smtClean="0"/>
              <a:t>19/09/2025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A7325-F797-4228-A1AD-85208427D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94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Artériosclérose durcissement des petites artérioles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530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u="sng" dirty="0"/>
              <a:t>Il existe trois types de prévention :</a:t>
            </a:r>
          </a:p>
          <a:p>
            <a:pPr marL="0" indent="0">
              <a:buNone/>
            </a:pPr>
            <a:r>
              <a:rPr lang="fr-FR" dirty="0"/>
              <a:t>La prévention primaire qui agit en amont de la maladie (vaccination, alimentation, activité physique=&gt; prévention individuelle</a:t>
            </a:r>
          </a:p>
          <a:p>
            <a:pPr marL="0" indent="0">
              <a:buNone/>
            </a:pPr>
            <a:r>
              <a:rPr lang="fr-FR" dirty="0"/>
              <a:t>La prévention secondaire qui agit à un stade précoce de l’évolution de la maladie (Dépistage/personne non malade mais ayant des facteurs de risque)</a:t>
            </a:r>
          </a:p>
          <a:p>
            <a:pPr marL="0" indent="0">
              <a:buNone/>
            </a:pPr>
            <a:r>
              <a:rPr lang="fr-FR" dirty="0"/>
              <a:t>La prévention tertiaire qui agit sur les complications et les risques de récidives (APA, ETP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7325-F797-4228-A1AD-85208427D80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96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F6B5-CD5D-4697-969E-C08BE6427537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36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2ACF1-A341-4812-BC63-B0863823CFB1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8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F707A-CBEE-4C48-9537-37F2A25D1674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26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08AD-70C4-4A33-8512-85341BB3F8B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9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CB67-7ACF-4006-8CC4-7D1C8646EBA2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8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351E9-9D43-428B-BB77-AD180D9616EF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38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ABC5-198A-498B-9DC4-C38017D8192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0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D137B5C-7769-4488-9D05-7E5918042ABF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6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704E-968C-4544-AAB8-D1CC99338DD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13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C545-F6D0-477B-9C50-05F55D1070C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6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BC9E-015D-4FD8-B517-12F397717ECA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7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018AF857-F69B-41CE-91A4-1E01AD61BDFB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06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pathologies cardio-vasculaires</a:t>
            </a:r>
            <a:br>
              <a:rPr lang="fr-FR" dirty="0"/>
            </a:br>
            <a:r>
              <a:rPr lang="fr-FR" dirty="0"/>
              <a:t>Rôles de l’AS</a:t>
            </a: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BLOC 2 module 4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dirty="0">
                <a:latin typeface="Calibri" panose="020F0502020204030204"/>
              </a:rPr>
              <a:t>FGM- </a:t>
            </a:r>
            <a:r>
              <a:rPr lang="en-US" dirty="0" err="1">
                <a:latin typeface="Calibri" panose="020F0502020204030204"/>
              </a:rPr>
              <a:t>Septembre</a:t>
            </a:r>
            <a:r>
              <a:rPr lang="en-US" dirty="0">
                <a:latin typeface="Calibri" panose="020F0502020204030204"/>
              </a:rPr>
              <a:t> 2025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01143" y="1059627"/>
            <a:ext cx="2097128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D7A433-E0C7-40AB-949B-CB11A4C7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0D4A-C008-4F7A-9565-7B35FD7162F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D5BEBC-2260-43C1-865F-0C9F9523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D124D8-D29C-4591-1C76-0955FED18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6825952" cy="1143000"/>
          </a:xfrm>
        </p:spPr>
        <p:txBody>
          <a:bodyPr>
            <a:normAutofit/>
          </a:bodyPr>
          <a:lstStyle/>
          <a:p>
            <a:r>
              <a:rPr lang="fr-FR" dirty="0"/>
              <a:t>EPIDEMIOLOGIE et GENERALITES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latin typeface="+mj-lt"/>
              </a:rPr>
              <a:t>Les maladies cardio-vasculaires sont la première cause de décès dans le monde et la deuxième cause de mortalité en France (140 000 morts/an) après la maladie cancéreuse.</a:t>
            </a:r>
          </a:p>
          <a:p>
            <a:pPr marL="0" indent="0">
              <a:buNone/>
            </a:pPr>
            <a:endParaRPr lang="fr-FR" sz="2800" dirty="0">
              <a:latin typeface="+mj-lt"/>
            </a:endParaRPr>
          </a:p>
          <a:p>
            <a:pPr marL="0" indent="0">
              <a:buNone/>
            </a:pPr>
            <a:r>
              <a:rPr lang="fr-FR" sz="2800" dirty="0">
                <a:latin typeface="+mj-lt"/>
              </a:rPr>
              <a:t>Peuvent être seules ou associées, invalidantes, et remettre en cause l’activité professionnelle.</a:t>
            </a:r>
          </a:p>
          <a:p>
            <a:pPr marL="0" indent="0">
              <a:buNone/>
            </a:pPr>
            <a:endParaRPr lang="fr-FR" sz="2800" dirty="0">
              <a:latin typeface="+mj-lt"/>
            </a:endParaRPr>
          </a:p>
          <a:p>
            <a:pPr marL="0" indent="0">
              <a:buNone/>
            </a:pPr>
            <a:r>
              <a:rPr lang="fr-FR" sz="2800" dirty="0">
                <a:latin typeface="+mj-lt"/>
              </a:rPr>
              <a:t>La plupart de ces maladies sont liées à l’athérosclérose due à la constitution d’athérome.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AEAEFB-9D60-454D-A307-08D3211B1BC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7667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2472-D72B-4C34-BA10-5CABD00A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4F7A-6AEF-4B36-9A3B-8447071DBE0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F771D8-317C-4620-B971-D10CDCF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B30DB6-1006-4D2F-A99E-91F07288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982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852936"/>
            <a:ext cx="8291264" cy="1512168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858D60-5CFC-47A1-A56E-5F8F45A9817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6064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684B70-D080-43C2-92BD-B3CF3D523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53C3-17CD-4DFE-A32D-636E84C2F6D2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0B0911-CC6B-4991-BB0F-CE3C1425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1C89C2-E862-48F5-AAE1-8A864B74C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5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810" y="1340768"/>
            <a:ext cx="4248472" cy="500553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sz="2800" b="1" u="sng" dirty="0">
                <a:solidFill>
                  <a:schemeClr val="accent1"/>
                </a:solidFill>
              </a:rPr>
              <a:t>Définition:</a:t>
            </a:r>
          </a:p>
          <a:p>
            <a:pPr marL="0" indent="0">
              <a:buNone/>
            </a:pPr>
            <a:r>
              <a:rPr lang="fr-FR" sz="2800" dirty="0"/>
              <a:t>L’athérosclérose est l’altération dégénérative des parois des artères. </a:t>
            </a:r>
            <a:r>
              <a:rPr lang="fr-FR" sz="2800" b="1" i="1" dirty="0">
                <a:solidFill>
                  <a:schemeClr val="accent1"/>
                </a:solidFill>
              </a:rPr>
              <a:t>Le plus souvent</a:t>
            </a:r>
          </a:p>
          <a:p>
            <a:pPr>
              <a:buFont typeface="Wingdings" pitchFamily="2" charset="2"/>
              <a:buChar char="ü"/>
            </a:pPr>
            <a:r>
              <a:rPr lang="fr-FR" sz="2800" dirty="0"/>
              <a:t>Des </a:t>
            </a:r>
            <a:r>
              <a:rPr lang="fr-FR" sz="2800" b="1" i="1" u="sng" dirty="0">
                <a:solidFill>
                  <a:schemeClr val="accent1"/>
                </a:solidFill>
              </a:rPr>
              <a:t>artères coronaires</a:t>
            </a:r>
            <a:r>
              <a:rPr lang="fr-FR" sz="2800" dirty="0">
                <a:solidFill>
                  <a:schemeClr val="accent1"/>
                </a:solidFill>
              </a:rPr>
              <a:t>,</a:t>
            </a:r>
            <a:r>
              <a:rPr lang="fr-FR" sz="2800" dirty="0"/>
              <a:t> celles qui nourrissent le cœur, pouvant entrainer un </a:t>
            </a:r>
            <a:r>
              <a:rPr lang="fr-FR" sz="2800" b="1" i="1" dirty="0"/>
              <a:t>infarctus (nécrose d’origine ischémique, du myocarde)</a:t>
            </a:r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762" y="2367372"/>
            <a:ext cx="475223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536CC6-C81B-4FFE-8C23-A9E64D54DBE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37" y="327819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A6CAF7-FF2E-404C-8571-8FA533DAC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B7EB-D58F-41DA-AC4C-B222C0B3A8BD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240ED4-52C3-486A-8EEE-6DD3917E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952B2D-40A1-45F7-8633-424603DD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81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988840"/>
            <a:ext cx="4505740" cy="446449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800" dirty="0"/>
              <a:t>De </a:t>
            </a:r>
            <a:r>
              <a:rPr lang="fr-FR" sz="2800" dirty="0">
                <a:solidFill>
                  <a:schemeClr val="accent1"/>
                </a:solidFill>
              </a:rPr>
              <a:t>l'artère </a:t>
            </a:r>
            <a:r>
              <a:rPr lang="fr-FR" sz="2800" b="1" i="1" u="sng" dirty="0">
                <a:solidFill>
                  <a:schemeClr val="accent1"/>
                </a:solidFill>
              </a:rPr>
              <a:t>pulmonaire</a:t>
            </a:r>
            <a:r>
              <a:rPr lang="fr-FR" sz="2800" dirty="0">
                <a:solidFill>
                  <a:schemeClr val="accent1"/>
                </a:solidFill>
              </a:rPr>
              <a:t> </a:t>
            </a:r>
            <a:r>
              <a:rPr lang="fr-FR" sz="2800" dirty="0"/>
              <a:t>ou de l'une de ses branches, pouvant entrainer une </a:t>
            </a:r>
            <a:r>
              <a:rPr lang="fr-FR" sz="2800" b="1" dirty="0"/>
              <a:t>embolie pulmonaire</a:t>
            </a:r>
            <a:r>
              <a:rPr lang="fr-FR" sz="28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  Elle provoque des dommages au    niveau du </a:t>
            </a:r>
            <a:r>
              <a:rPr lang="fr-FR" sz="2800" b="1" dirty="0"/>
              <a:t>poumon</a:t>
            </a:r>
            <a:r>
              <a:rPr lang="fr-FR" sz="2800" dirty="0"/>
              <a:t> atteint et la partie lésée ne peut plus fournir d'oxygène à l'organisme.</a:t>
            </a:r>
            <a:r>
              <a:rPr lang="fr-FR" sz="2800" b="1" dirty="0"/>
              <a:t> </a:t>
            </a: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492895"/>
            <a:ext cx="3687096" cy="29526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2F5FFD-500C-4BCC-8591-781D195597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26778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69C8F98-785A-45CE-A300-53A7FDC48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2C8B8-30A8-4705-B3A5-34CDC7D09B0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03653B43-F48B-4A93-A6D8-CD15866E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430D0EA-3273-45A1-8B37-7DA39BF4E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52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276872"/>
            <a:ext cx="3960440" cy="41764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3200" dirty="0"/>
              <a:t>Des </a:t>
            </a:r>
            <a:r>
              <a:rPr lang="fr-FR" sz="3200" b="1" i="1" u="sng" dirty="0">
                <a:solidFill>
                  <a:schemeClr val="accent1"/>
                </a:solidFill>
              </a:rPr>
              <a:t>artères carotides</a:t>
            </a:r>
            <a:r>
              <a:rPr lang="fr-FR" sz="3200" dirty="0">
                <a:solidFill>
                  <a:schemeClr val="accent1"/>
                </a:solidFill>
              </a:rPr>
              <a:t>, </a:t>
            </a:r>
            <a:r>
              <a:rPr lang="fr-FR" sz="3200" dirty="0"/>
              <a:t>pouvant entrainer un </a:t>
            </a:r>
            <a:r>
              <a:rPr lang="fr-FR" sz="3200" b="1" i="1" dirty="0"/>
              <a:t>accident vasculaire cérébral (AVC)</a:t>
            </a:r>
            <a:r>
              <a:rPr lang="fr-FR" sz="3200" dirty="0"/>
              <a:t>, et donc secondairement des </a:t>
            </a:r>
            <a:r>
              <a:rPr lang="fr-FR" sz="3200" b="1" i="1" dirty="0"/>
              <a:t>hémiplégies</a:t>
            </a:r>
            <a:r>
              <a:rPr lang="fr-FR" sz="32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248472" cy="452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B523A-12C8-4AB3-88C7-9E189E70A74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41315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F1923D-DEBB-42AE-B8A6-336EA16A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FABE-7FB4-4422-97E8-74A003CC2A97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D7C414-BC1E-4760-B356-10A4DE29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A0C83C-7735-4D15-BEE9-84072E04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27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519" y="1996394"/>
            <a:ext cx="4176464" cy="432048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800" dirty="0">
                <a:solidFill>
                  <a:schemeClr val="accent1"/>
                </a:solidFill>
              </a:rPr>
              <a:t>Des </a:t>
            </a:r>
            <a:r>
              <a:rPr lang="fr-FR" sz="2800" b="1" i="1" u="sng" dirty="0">
                <a:solidFill>
                  <a:schemeClr val="accent1"/>
                </a:solidFill>
              </a:rPr>
              <a:t>artères des membres inférieurs (artères fémorales)</a:t>
            </a:r>
            <a:r>
              <a:rPr lang="fr-FR" sz="2800" dirty="0">
                <a:solidFill>
                  <a:schemeClr val="accent1"/>
                </a:solidFill>
              </a:rPr>
              <a:t>, </a:t>
            </a:r>
            <a:r>
              <a:rPr lang="fr-FR" sz="2800" dirty="0"/>
              <a:t>pouvant entrainer </a:t>
            </a:r>
          </a:p>
          <a:p>
            <a:pPr marL="320040" lvl="1" indent="0">
              <a:buNone/>
            </a:pPr>
            <a:r>
              <a:rPr lang="fr-FR" sz="2800" dirty="0"/>
              <a:t>l’</a:t>
            </a:r>
            <a:r>
              <a:rPr lang="fr-FR" sz="2800" b="1" i="1" dirty="0">
                <a:solidFill>
                  <a:schemeClr val="accent1"/>
                </a:solidFill>
              </a:rPr>
              <a:t>artérite</a:t>
            </a:r>
            <a:r>
              <a:rPr lang="fr-FR" sz="2800" dirty="0"/>
              <a:t>: inflammation de la paroi de l’artère </a:t>
            </a:r>
          </a:p>
          <a:p>
            <a:pPr marL="320040" lvl="1" indent="0">
              <a:buNone/>
            </a:pPr>
            <a:r>
              <a:rPr lang="fr-FR" sz="2800" dirty="0"/>
              <a:t>( Artériopathie Obstructive des Membres Inférieurs =AOMI)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2896"/>
            <a:ext cx="4686987" cy="332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DFEB6A-CE5F-4849-8874-B04DE4B0367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167" y="27463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527537-DA44-40F4-BC29-E66F0C71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80F3-A83B-4CC2-9CC8-C4DE726A3D4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416F78-796A-4EAB-85C6-33E28EA4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D34E91-7DFA-4F79-B6E5-82631897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3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80928"/>
            <a:ext cx="2592288" cy="5040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b="1" i="1" dirty="0"/>
              <a:t>Toutes autres artères : HTA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3909814" cy="443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331877-372F-466D-A190-B0F45F353CA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7463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9F8B3-AE18-4BAF-A3AA-8D8F9CF22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8F1C-B085-4F5B-A05D-58990F413A31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85E4BA-1F09-45D8-A436-665FA740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15AE4C-5F35-4A06-B9CC-4CD62281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7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6893" y="2348880"/>
            <a:ext cx="4104456" cy="3717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La plaque </a:t>
            </a:r>
            <a:r>
              <a:rPr lang="fr-FR" sz="2800" b="1" i="1" u="sng" dirty="0">
                <a:solidFill>
                  <a:schemeClr val="accent1"/>
                </a:solidFill>
              </a:rPr>
              <a:t>d’athérome</a:t>
            </a:r>
            <a:r>
              <a:rPr lang="fr-FR" sz="2800" dirty="0"/>
              <a:t> est constituée par le dépôt de cholestérol sur la paroi interne de l’artère. Petit à petit l’artère se durcit =&gt;</a:t>
            </a:r>
            <a:r>
              <a:rPr lang="fr-FR" sz="2800" i="1" dirty="0"/>
              <a:t>athérosclérose</a:t>
            </a:r>
            <a:r>
              <a:rPr lang="fr-FR" sz="2800" dirty="0"/>
              <a:t>, son diamètre se rétrécit, la circulation sanguine se fait plus difficilement.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81" y="813164"/>
            <a:ext cx="2195022" cy="326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217" y="3916311"/>
            <a:ext cx="3117104" cy="242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928A2C-DFE0-4A90-A749-0E149A391FD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103" y="27463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62843-8D10-483E-A270-87A8FAA6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DFA5A-21D6-4990-88A1-7E7CA6CC1768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12D428-DD33-4C13-A86A-F5AC9C5CB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0E156D-17DB-4241-A57A-212E1E0B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62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420888"/>
            <a:ext cx="4680520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L’athérosclérose est fréquemment à l’origine de thrombose: obstruction complète du vaisseau par un caillot de sang, et anoxie des territoires qu’il irriguait.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996702"/>
            <a:ext cx="16383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23084"/>
            <a:ext cx="3481933" cy="270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7E6FD9-FAE5-4049-9825-CA171A91A20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EB4827-C7A4-4A85-AA1D-A00D3E0A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4D1DE-9EAA-4DDA-AFBC-B9D24A6526FB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1A377E-461C-4680-B1AE-9A71B8B5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A5DEC6-5B66-4F50-A589-6A7480F5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5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0100" y="2276872"/>
            <a:ext cx="75438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chemeClr val="accent1"/>
                </a:solidFill>
              </a:rPr>
              <a:t>Ceux sur lesquels on ne peut pas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Le sexe</a:t>
            </a:r>
            <a:r>
              <a:rPr lang="fr-FR" sz="1800" dirty="0"/>
              <a:t>: les hommes sont les plus touchés (hommes de plus de 45 ans, femmes de plus de 55 ans ou ménopausées)</a:t>
            </a:r>
          </a:p>
          <a:p>
            <a:pPr lvl="1">
              <a:buClr>
                <a:srgbClr val="9B2D1F"/>
              </a:buClr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Ménopause.</a:t>
            </a:r>
          </a:p>
          <a:p>
            <a:pPr marL="594360" lvl="2" indent="0">
              <a:buClr>
                <a:srgbClr val="9B2D1F"/>
              </a:buClr>
              <a:buNone/>
            </a:pPr>
            <a:r>
              <a:rPr lang="fr-FR" sz="2400" dirty="0">
                <a:solidFill>
                  <a:prstClr val="black"/>
                </a:solidFill>
              </a:rPr>
              <a:t>Du fait des changements hormonaux. Il y a peu de risque cardiovasculaire chez la femme de moins de 50 ans non ménopausée.</a:t>
            </a:r>
            <a:endParaRPr lang="fr-FR" sz="2400" dirty="0"/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L'âge</a:t>
            </a:r>
            <a:r>
              <a:rPr lang="fr-FR" sz="1800" dirty="0"/>
              <a:t>: + on est âgé, + le risque est grand.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Hérédité</a:t>
            </a:r>
            <a:r>
              <a:rPr lang="fr-FR" sz="1800" dirty="0"/>
              <a:t>: hypercholestérolémie et hypertension familiale.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1C950B-5CCB-4EBB-A462-FC1D5152BF6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27819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80A11D-593F-4B45-888B-CC654F89D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A0F7A-92F5-4316-A74F-F060D9606358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4CB1E-8484-4DDD-8FFB-7640B1888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3052D8-417E-4A16-83B1-FA49A174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5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2348880"/>
            <a:ext cx="7543800" cy="33123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chemeClr val="accent1"/>
                </a:solidFill>
              </a:rPr>
              <a:t>Ceux sur lesquels on peut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Hypercholestérolémie et hypertriglycéridémie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Taux de cholestérol normal: &lt;2 g/l. Limite: 2 à 2,5 g/l.</a:t>
            </a:r>
          </a:p>
          <a:p>
            <a:pPr marL="868680" lvl="3" indent="0">
              <a:buNone/>
            </a:pPr>
            <a:r>
              <a:rPr lang="fr-FR" sz="1800" dirty="0"/>
              <a:t>Trop élevé: &gt; 2,5 g/l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Taux de triglycérides trop élevé: &gt;1,4 g/l</a:t>
            </a:r>
          </a:p>
          <a:p>
            <a:pPr marL="320040" lvl="1" indent="0">
              <a:buNone/>
            </a:pPr>
            <a:endParaRPr lang="fr-FR" sz="1800" dirty="0"/>
          </a:p>
          <a:p>
            <a:pPr marL="320040" lvl="1" indent="0">
              <a:buNone/>
            </a:pPr>
            <a:r>
              <a:rPr lang="fr-FR" sz="1800" dirty="0"/>
              <a:t>On distingue 2 sortes de cholestérol: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HDL (« bon » cholestérol) circule et ne forme pas de plaques </a:t>
            </a:r>
            <a:r>
              <a:rPr lang="fr-FR" sz="1800" i="1" dirty="0"/>
              <a:t>d’athérome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i="1" dirty="0">
                <a:solidFill>
                  <a:schemeClr val="accent1"/>
                </a:solidFill>
              </a:rPr>
              <a:t>LDL (« mauvais » cholestérol), entre dans la composition des plaques d’athérome</a:t>
            </a:r>
            <a:r>
              <a:rPr lang="fr-FR" i="1" dirty="0">
                <a:solidFill>
                  <a:schemeClr val="accent1"/>
                </a:solidFill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6EAEE6-01EC-431E-A83F-38ADC642CAD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30588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A70A21-937C-4381-A529-BCD9818E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E1311-F7E3-4230-A688-F4BBE9E92F4D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888387-5FC7-479E-AF9E-C55681B99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3B4EE0-9582-4654-884D-A166E5462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9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2060848"/>
            <a:ext cx="75438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chemeClr val="accent1"/>
                </a:solidFill>
              </a:rPr>
              <a:t>Ceux sur lesquels on peut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Hypertension artérielle</a:t>
            </a:r>
          </a:p>
          <a:p>
            <a:pPr marL="320040" lvl="1" indent="0">
              <a:buNone/>
            </a:pPr>
            <a:r>
              <a:rPr lang="fr-FR" sz="1800" dirty="0"/>
              <a:t> Normale: 110, 120/80 mmHg, élevée: &gt; 140/90 mmHg.</a:t>
            </a:r>
          </a:p>
          <a:p>
            <a:pPr marL="320040" lvl="1" indent="0">
              <a:buNone/>
            </a:pPr>
            <a:r>
              <a:rPr lang="fr-FR" sz="1800" dirty="0"/>
              <a:t>Favorise la pénétration des graisses dans la paroi artérielle</a:t>
            </a:r>
          </a:p>
          <a:p>
            <a:pPr lvl="1">
              <a:buClr>
                <a:srgbClr val="9B2D1F"/>
              </a:buClr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Tabac </a:t>
            </a:r>
          </a:p>
          <a:p>
            <a:pPr marL="320040" lvl="1" indent="0">
              <a:buNone/>
            </a:pPr>
            <a:r>
              <a:rPr lang="fr-FR" sz="1800" dirty="0"/>
              <a:t>Les substances dégagées par la combustion entraînent une vasoconstriction et une </a:t>
            </a:r>
            <a:r>
              <a:rPr lang="fr-FR" sz="1800" dirty="0" err="1"/>
              <a:t>hyperagrégabilité</a:t>
            </a:r>
            <a:r>
              <a:rPr lang="fr-FR" sz="1800" dirty="0"/>
              <a:t> plaquettaire. </a:t>
            </a:r>
          </a:p>
          <a:p>
            <a:pPr marL="320040" lvl="1" indent="0">
              <a:buNone/>
            </a:pPr>
            <a:r>
              <a:rPr lang="fr-FR" sz="1800" dirty="0"/>
              <a:t>Le monoxyde de carbone provoque des lésions endothéliales =&gt; amorce de la plaque athéromateuse.</a:t>
            </a:r>
          </a:p>
          <a:p>
            <a:pPr marL="320040" lvl="1" indent="0">
              <a:buNone/>
            </a:pPr>
            <a:r>
              <a:rPr lang="fr-FR" sz="1800" dirty="0"/>
              <a:t>Le tabac entraine donc athérome et hypertension.</a:t>
            </a:r>
          </a:p>
          <a:p>
            <a:pPr marL="320040" lvl="1" indent="0">
              <a:buNone/>
            </a:pPr>
            <a:endParaRPr lang="fr-FR" dirty="0"/>
          </a:p>
          <a:p>
            <a:pPr marL="320040" lvl="1" indent="0">
              <a:buNone/>
            </a:pPr>
            <a:r>
              <a:rPr lang="fr-FR" sz="2200" b="1" dirty="0">
                <a:solidFill>
                  <a:srgbClr val="FF0000"/>
                </a:solidFill>
              </a:rPr>
              <a:t>L’association tabac + contraceptif œstrogénique = risques x 10.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F10722-E05B-4E16-A9AF-806872BDF32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39565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8DBC6B-B33C-4AC1-89F4-26B137FCA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6D3C-FC40-4029-B3F4-AF6C91C2DE41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B1099C-C5FB-4321-8F3B-83CFF544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435F24-509B-4FDD-93FA-5AD661D5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92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2204864"/>
            <a:ext cx="7772400" cy="35283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1800" dirty="0">
                <a:solidFill>
                  <a:schemeClr val="accent1"/>
                </a:solidFill>
              </a:rPr>
              <a:t>Ceux sur lesquels on peut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Contraception hormonale.</a:t>
            </a:r>
          </a:p>
          <a:p>
            <a:pPr marL="594360" lvl="2" indent="0">
              <a:buNone/>
            </a:pPr>
            <a:r>
              <a:rPr lang="fr-FR" sz="1800" dirty="0"/>
              <a:t>Facteur d’aggravation d’une HTA, + augmente la viscosité sanguine, donc le risque de thrombose veineuse</a:t>
            </a:r>
          </a:p>
          <a:p>
            <a:pPr lvl="1"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Diabète</a:t>
            </a:r>
          </a:p>
          <a:p>
            <a:pPr marL="594360" lvl="2" indent="0">
              <a:buNone/>
            </a:pPr>
            <a:r>
              <a:rPr lang="fr-FR" sz="1800" dirty="0"/>
              <a:t>Facteur d’aggravation et d’accélération du processus d’athérosclérose. Le risque n’est pas proportionnel au taux de glycémie.</a:t>
            </a:r>
          </a:p>
          <a:p>
            <a:pPr marL="594360" lvl="2" indent="0">
              <a:buNone/>
            </a:pPr>
            <a:endParaRPr lang="fr-FR" dirty="0"/>
          </a:p>
          <a:p>
            <a:pPr marL="594360" lvl="2" indent="0">
              <a:buNone/>
            </a:pPr>
            <a:r>
              <a:rPr lang="fr-FR" sz="2400" i="1" dirty="0"/>
              <a:t>Les 4 facteurs = hypercholestérolémie, HTA, tabac, diabète, sont indépendants les uns des autres, mais leurs effets se cumulent pour accroitre les risques.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715F71-E88C-455F-9E29-6A8118EA0D0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437857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991832-816B-46ED-BCC4-311E95B6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842A-70EB-4F6B-8098-0FDACADEF9B5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9196C1-5979-4AC9-BC89-628B3F0D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2739C8-73DB-40CB-ACF8-075E6C47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0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2000" dirty="0">
                <a:solidFill>
                  <a:schemeClr val="accent1"/>
                </a:solidFill>
              </a:rPr>
              <a:t>Ceux sur lesquels on peut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solidFill>
                  <a:schemeClr val="accent1"/>
                </a:solidFill>
              </a:rPr>
              <a:t>Obésité.</a:t>
            </a:r>
          </a:p>
          <a:p>
            <a:pPr marL="320040" lvl="1" indent="0">
              <a:buNone/>
            </a:pPr>
            <a:r>
              <a:rPr lang="fr-FR" sz="2000" dirty="0"/>
              <a:t>La personne obèse cumule souvent d’autres facteurs de risque: souvent HTA, hypercholestérolémie, hypertriglycéridémie, sédentarité, diabète…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solidFill>
                  <a:schemeClr val="accent1"/>
                </a:solidFill>
              </a:rPr>
              <a:t>Sédentarité.</a:t>
            </a:r>
          </a:p>
          <a:p>
            <a:pPr marL="320040" lvl="1" indent="0">
              <a:buNone/>
            </a:pPr>
            <a:r>
              <a:rPr lang="fr-FR" sz="2000" dirty="0"/>
              <a:t>Si l’on ne bouge pas, si le cœur n’est pas « stimulé », on favorise la formation des plaques, la surcharge pondérale, l’hypertension. </a:t>
            </a:r>
          </a:p>
          <a:p>
            <a:pPr marL="320040" lvl="1" indent="0">
              <a:buNone/>
            </a:pPr>
            <a:endParaRPr lang="fr-FR" sz="2000" dirty="0"/>
          </a:p>
          <a:p>
            <a:pPr marL="320040" lvl="1" indent="0">
              <a:buNone/>
            </a:pPr>
            <a:r>
              <a:rPr lang="fr-FR" sz="2000" i="1" dirty="0">
                <a:solidFill>
                  <a:schemeClr val="accent1"/>
                </a:solidFill>
              </a:rPr>
              <a:t>L’activité physique fait augmenter le « bon » cholestérol.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583708-88BF-460F-9D12-4183E5039B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938" y="27463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B19BF8-AD5A-4DCE-B9D4-517675175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3C44-CED2-4D18-8052-54B1E56D69FA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00CD9-6D3F-4AFF-83FB-AB481B713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9C85C-9685-4D8E-BF0F-AB3FCF6F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6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0100" y="2132856"/>
            <a:ext cx="75438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u="sng" dirty="0"/>
              <a:t>2. Facteurs de risque: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>
                <a:solidFill>
                  <a:schemeClr val="accent1"/>
                </a:solidFill>
              </a:rPr>
              <a:t>Ceux sur lesquels on peut agir.</a:t>
            </a:r>
          </a:p>
          <a:p>
            <a:pPr lvl="1">
              <a:buFont typeface="Wingdings" pitchFamily="2" charset="2"/>
              <a:buChar char="ü"/>
            </a:pPr>
            <a:r>
              <a:rPr lang="fr-FR" sz="2800" dirty="0">
                <a:solidFill>
                  <a:schemeClr val="accent1"/>
                </a:solidFill>
              </a:rPr>
              <a:t>Alcool.</a:t>
            </a:r>
          </a:p>
          <a:p>
            <a:pPr lvl="1">
              <a:buFont typeface="Wingdings" pitchFamily="2" charset="2"/>
              <a:buChar char="ü"/>
            </a:pPr>
            <a:r>
              <a:rPr lang="fr-FR" sz="2800" dirty="0">
                <a:solidFill>
                  <a:schemeClr val="accent1"/>
                </a:solidFill>
              </a:rPr>
              <a:t>Stress, et tension nerveuse, liés au mode de vie</a:t>
            </a:r>
            <a:r>
              <a:rPr lang="fr-FR" sz="2800" dirty="0"/>
              <a:t>.</a:t>
            </a:r>
          </a:p>
          <a:p>
            <a:pPr marL="320040" lvl="1" indent="0">
              <a:buNone/>
            </a:pPr>
            <a:endParaRPr lang="fr-FR" sz="2800" dirty="0"/>
          </a:p>
          <a:p>
            <a:pPr marL="320040" lvl="1" indent="0">
              <a:buNone/>
            </a:pPr>
            <a:r>
              <a:rPr lang="fr-FR" sz="2800" dirty="0"/>
              <a:t>Si plusieurs facteurs de risque, ils ne s’additionnent pas, ils se multiplient.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CB887B-FD5F-4012-875C-7ABCE485460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4290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EDCC10-2503-4D1F-8D69-262F4D513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B182D-6A1D-4282-8F8B-B39606F84002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B6808C-4F32-4290-BD97-133D5B096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626E1B-D3F2-4D75-87F7-7BCE31E2E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5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u="sng" dirty="0"/>
              <a:t>3</a:t>
            </a:r>
            <a:r>
              <a:rPr lang="fr-FR" sz="2000" u="sng" dirty="0"/>
              <a:t>. Prévention:</a:t>
            </a:r>
            <a:endParaRPr lang="fr-FR" sz="2000" dirty="0"/>
          </a:p>
          <a:p>
            <a:pPr>
              <a:buFont typeface="Wingdings" pitchFamily="2" charset="2"/>
              <a:buChar char="Ø"/>
            </a:pPr>
            <a:r>
              <a:rPr lang="fr-FR" sz="2000" b="1" dirty="0">
                <a:solidFill>
                  <a:schemeClr val="accent1"/>
                </a:solidFill>
              </a:rPr>
              <a:t>Primaire. </a:t>
            </a:r>
          </a:p>
          <a:p>
            <a:pPr marL="0" indent="0">
              <a:buNone/>
            </a:pPr>
            <a:r>
              <a:rPr lang="fr-FR" sz="2000" dirty="0"/>
              <a:t>C’est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/>
              <a:t>L’information des parents,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/>
              <a:t>L’éducation pour la santé en direction des enfants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/>
              <a:t>La formation des professionnels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/>
              <a:t>L’information des femmes enceintes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2001: Programme National Nutrition Santé, le PNNS 1</a:t>
            </a:r>
          </a:p>
          <a:p>
            <a:pPr marL="0" indent="0">
              <a:buNone/>
            </a:pPr>
            <a:r>
              <a:rPr lang="fr-FR" sz="2000" dirty="0"/>
              <a:t>PNNS 2: 2006, PNNS 3 : 2011 et actuellement PNNS 4 : 2019-2023</a:t>
            </a:r>
          </a:p>
          <a:p>
            <a:pPr marL="0" indent="0">
              <a:buNone/>
            </a:pPr>
            <a:endParaRPr lang="fr-FR" sz="2000" dirty="0"/>
          </a:p>
          <a:p>
            <a:pPr marL="32004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1D4FBC-035D-408B-BB90-1A16DFA71C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47667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EAAA6A-1FFF-4057-915A-E31BA915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2C48-74E1-4D8E-8D41-47E68D85403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3F924D-FDF1-4919-B4B9-1859F4F5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A86380-E047-4B35-AC27-8E9C579C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2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1096" y="1692207"/>
            <a:ext cx="7755200" cy="4777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u="sng" dirty="0">
                <a:latin typeface="+mj-lt"/>
              </a:rPr>
              <a:t>3. Prévention: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>
                <a:solidFill>
                  <a:schemeClr val="accent1"/>
                </a:solidFill>
                <a:latin typeface="+mj-lt"/>
              </a:rPr>
              <a:t>Primaire.</a:t>
            </a:r>
          </a:p>
          <a:p>
            <a:pPr marL="320040" lvl="1" indent="0">
              <a:buNone/>
            </a:pPr>
            <a:r>
              <a:rPr lang="fr-FR" sz="2400" dirty="0">
                <a:latin typeface="+mj-lt"/>
              </a:rPr>
              <a:t>Concerne tous les sujets, et pas seulement ceux à risque.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>
                <a:latin typeface="+mj-lt"/>
              </a:rPr>
              <a:t>Suppression du tabac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>
                <a:latin typeface="+mj-lt"/>
              </a:rPr>
              <a:t>Règles alimentaires (lutte contre l’obésité):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Diminution de la consommation des graisses, surtout des lipides saturés.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Réduction des sucres simples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Réduction du sel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Limitation des l’apport calorique en cas d’obésité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Diminution de la quantité d’alcool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>
                <a:latin typeface="+mj-lt"/>
              </a:rPr>
              <a:t>Augmentation de la consommation des fruits et légumes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B1E82A-BB50-4583-84BF-A9DFE552357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76" y="34290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1E38EC-908E-4872-9B95-C6E127CDA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B08B-7B6E-4AEF-BD3C-C9892DFC62C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BA3D1F-F252-4697-B53A-C25898BB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0AF39-868F-4F1D-A825-F51023961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1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u="sng" dirty="0">
                <a:latin typeface="+mj-lt"/>
              </a:rPr>
              <a:t>3. Prévention:</a:t>
            </a:r>
          </a:p>
          <a:p>
            <a:pPr>
              <a:buFont typeface="Wingdings" pitchFamily="2" charset="2"/>
              <a:buChar char="Ø"/>
            </a:pPr>
            <a:r>
              <a:rPr lang="fr-FR" sz="2800" b="1" dirty="0">
                <a:solidFill>
                  <a:schemeClr val="accent1"/>
                </a:solidFill>
                <a:latin typeface="+mj-lt"/>
              </a:rPr>
              <a:t>Primaire. </a:t>
            </a:r>
          </a:p>
          <a:p>
            <a:pPr marL="0" indent="0">
              <a:buNone/>
            </a:pPr>
            <a:r>
              <a:rPr lang="fr-FR" sz="2800" dirty="0">
                <a:latin typeface="+mj-lt"/>
              </a:rPr>
              <a:t>C’est:</a:t>
            </a:r>
          </a:p>
          <a:p>
            <a:pPr lvl="1">
              <a:buFont typeface="Wingdings" pitchFamily="2" charset="2"/>
              <a:buChar char="ü"/>
            </a:pPr>
            <a:r>
              <a:rPr lang="fr-FR" sz="2800" dirty="0">
                <a:latin typeface="+mj-lt"/>
              </a:rPr>
              <a:t>Exercice physique, 3 à 4 fois par semaine, + règles hygiéno-diététiques =&gt; perte de poids, régulation du stress.</a:t>
            </a:r>
          </a:p>
          <a:p>
            <a:pPr lvl="1">
              <a:buFont typeface="Wingdings" pitchFamily="2" charset="2"/>
              <a:buChar char="ü"/>
            </a:pPr>
            <a:r>
              <a:rPr lang="fr-FR" sz="2800" dirty="0">
                <a:latin typeface="+mj-lt"/>
              </a:rPr>
              <a:t>S’accompagne de nombreuses actions « journées du cœur », prévention, publicité…</a:t>
            </a:r>
          </a:p>
          <a:p>
            <a:pPr lvl="1">
              <a:buFont typeface="Wingdings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963C2E-A55D-426E-B127-8409AF27388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4447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7192A9-E003-46EB-A375-2E91636B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F6FD-BDA6-495C-9DE2-AC07C496F24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F6BDAE-81BD-4701-9ABE-F9E24A65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F395B8-3ECD-40A9-8BB0-D3E09411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55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5734"/>
            <a:ext cx="7899216" cy="43195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u="sng" dirty="0">
                <a:latin typeface="+mj-lt"/>
              </a:rPr>
              <a:t>3. Prévention:</a:t>
            </a:r>
          </a:p>
          <a:p>
            <a:pPr>
              <a:buFont typeface="Wingdings" pitchFamily="2" charset="2"/>
              <a:buChar char="Ø"/>
            </a:pPr>
            <a:r>
              <a:rPr lang="fr-FR" sz="2000" b="1" dirty="0">
                <a:solidFill>
                  <a:schemeClr val="accent1"/>
                </a:solidFill>
                <a:latin typeface="+mj-lt"/>
              </a:rPr>
              <a:t>Secondaire.</a:t>
            </a:r>
          </a:p>
          <a:p>
            <a:pPr marL="0" indent="0">
              <a:buNone/>
            </a:pPr>
            <a:r>
              <a:rPr lang="fr-FR" sz="2000" dirty="0">
                <a:latin typeface="+mj-lt"/>
              </a:rPr>
              <a:t>Concerne les personnes présentant déjà des symptômes ou une complication dus à l’athérosclérose. </a:t>
            </a:r>
          </a:p>
          <a:p>
            <a:pPr marL="0" indent="0">
              <a:buNone/>
            </a:pPr>
            <a:r>
              <a:rPr lang="fr-FR" sz="2000" dirty="0">
                <a:latin typeface="+mj-lt"/>
              </a:rPr>
              <a:t>Les objectifs sont plus stricts qu’en primaire.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latin typeface="+mj-lt"/>
              </a:rPr>
              <a:t>Prévention ciblée sur les facteurs de risque individuels de la personne: tabac, cholestérol pour les coronaires, HTA pour les artères cérébrales, diabète…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latin typeface="+mj-lt"/>
              </a:rPr>
              <a:t>Traitements médicamenteux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De l’hypertension, en fonction de la personne, de ses chiffres tensionnels habituels, et de ses autres facteurs de risque.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De l’hypercholestérolémie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latin typeface="+mj-lt"/>
              </a:rPr>
              <a:t>Adaptation de la contraception orale chez toute femme hypertendue, hypercholestérolémique ou tabagique.</a:t>
            </a:r>
          </a:p>
          <a:p>
            <a:pPr marL="32004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64A17E-5DF6-435E-9130-9B9400CA0FD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4447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B0E1E8-EE11-4A6F-A6E3-A1F9CF36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1CFE-FEAF-462E-98A6-224B6C94D137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032C28-EC4E-40F2-9834-40D41EAA3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E2EFC0-0581-4E49-B286-4A4ED0DB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2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L’athérosclérose et ses complications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5911" y="1908569"/>
            <a:ext cx="7772400" cy="4395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>
                <a:latin typeface="+mj-lt"/>
              </a:rPr>
              <a:t>3. Prévention:</a:t>
            </a:r>
          </a:p>
          <a:p>
            <a:pPr>
              <a:buFont typeface="Wingdings" pitchFamily="2" charset="2"/>
              <a:buChar char="Ø"/>
            </a:pPr>
            <a:r>
              <a:rPr lang="fr-FR" sz="2000" b="1" dirty="0">
                <a:solidFill>
                  <a:schemeClr val="accent1"/>
                </a:solidFill>
                <a:latin typeface="+mj-lt"/>
              </a:rPr>
              <a:t>Tertiaire.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latin typeface="+mj-lt"/>
              </a:rPr>
              <a:t>Pour permettre la réadaptation et la réinsertion sociale et familiale.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latin typeface="+mj-lt"/>
              </a:rPr>
              <a:t>Par différents moyens: hospitalisation à domicile, rééducation dans des centres spécialisés, reconversion professionnelle ou adaptation du poste de travail…</a:t>
            </a:r>
          </a:p>
          <a:p>
            <a:pPr lvl="1">
              <a:buFont typeface="Wingdings" pitchFamily="2" charset="2"/>
              <a:buChar char="ü"/>
            </a:pPr>
            <a:r>
              <a:rPr lang="fr-FR" sz="2000" dirty="0">
                <a:latin typeface="+mj-lt"/>
              </a:rPr>
              <a:t>Soutenue par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De nombreuses associations qui aident les malades (France AVC…)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Des mesures financières compensatrices (prise en charge à 100%), possibilité d’invalidité après une période de longue maladie…</a:t>
            </a:r>
          </a:p>
          <a:p>
            <a:pPr marL="320040" lvl="1" indent="0">
              <a:buNone/>
            </a:pPr>
            <a:r>
              <a:rPr lang="fr-FR" sz="2000" dirty="0">
                <a:latin typeface="+mj-lt"/>
              </a:rPr>
              <a:t>La réinsertion est toujours difficile, que ce soit dans la société ou dans la vie familiale où il y a souvent une surprotection.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FR" sz="2000" dirty="0">
                <a:latin typeface="+mj-lt"/>
              </a:rPr>
              <a:t>Pour lutter contre les récidives et complications : ETP</a:t>
            </a:r>
          </a:p>
          <a:p>
            <a:pPr lvl="1">
              <a:buFont typeface="Wingdings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72BE08-FE1A-4BF5-968E-C84B70FCB8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140" y="47667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517587-84B7-4989-A209-B4245CF0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8221E-3E53-4220-9898-17F2FC8E9A4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E1EB31-E817-43DB-9B27-71A9B236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D605B2-DE2B-4919-A8A2-0597627C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7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1" y="3032956"/>
            <a:ext cx="7772400" cy="792088"/>
          </a:xfrm>
        </p:spPr>
        <p:txBody>
          <a:bodyPr>
            <a:normAutofit/>
          </a:bodyPr>
          <a:lstStyle/>
          <a:p>
            <a:r>
              <a:rPr lang="fr-FR" sz="3200" dirty="0"/>
              <a:t>Les atteintes de l’appareil cardio-circulatoire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33FFD0-6205-4D38-B8A8-79C03D5276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624" y="40466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5C4681-3A37-451A-B099-5571531A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D56B-7397-4FCA-90EF-8AD0B513E33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616341-519F-455C-BF70-68E8407E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3ECCB9-7BAE-4E4B-BA4F-2F9D46F7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16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963987"/>
            <a:ext cx="7772400" cy="648072"/>
          </a:xfrm>
        </p:spPr>
        <p:txBody>
          <a:bodyPr>
            <a:normAutofit/>
          </a:bodyPr>
          <a:lstStyle/>
          <a:p>
            <a:r>
              <a:rPr lang="fr-FR" sz="3200" dirty="0"/>
              <a:t>Les atteintes de l’appareil cardio-circulatoire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584" y="2828836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Douleurs et hémorragie sont les principaux signes d’alerte.</a:t>
            </a:r>
          </a:p>
          <a:p>
            <a:endParaRPr lang="fr-FR" sz="2800" dirty="0"/>
          </a:p>
          <a:p>
            <a:r>
              <a:rPr lang="fr-FR" sz="2800" dirty="0"/>
              <a:t>Observation et transmission de ces signes peuvent faire gagner un temps précieux</a:t>
            </a:r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C4AB53-FC90-4CEB-9024-DE7FDB25202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788" y="218642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D9C6D4-528A-404A-A263-37B2994B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03FB-A745-4F55-96CC-14498209548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351725-CA6B-43C0-A93F-9B67010A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2056C3-7AE3-4B91-8A4C-3A0221189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626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I. L’infarctus du myocarde.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88840"/>
            <a:ext cx="2654424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800" dirty="0"/>
              <a:t>Nécrose d’origine ischémique, = par défaut d’oxygénation , du myocarde (d’une partie +/- importante du muscle cardiaque), due à l’arrêt brutal et permanent de son irrigation sanguine.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6847"/>
            <a:ext cx="3960440" cy="308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24" y="4437113"/>
            <a:ext cx="2489212" cy="19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2CE1B4-CC14-4C89-9973-77A2A20EE4A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788" y="248021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01E9D-88C1-4733-8BDD-0D5EA4CAA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92E-13BD-4499-8290-87598F2D8C3F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E25083-8BA4-48E1-BD7F-16F3BD24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1D8F16-5B51-4A34-BAC1-D0489BBF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57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I. L’infarctus du myocarde.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132856"/>
            <a:ext cx="2304256" cy="3886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Mécanisme:</a:t>
            </a:r>
          </a:p>
          <a:p>
            <a:pPr marL="0" indent="0">
              <a:buNone/>
            </a:pPr>
            <a:r>
              <a:rPr lang="fr-FR" sz="2000" dirty="0"/>
              <a:t>La plaque d’athérome entraine une diminution du diamètre de l’artère, ce qui provoque un ralentissement du débit sanguin, et la formation d’un thrombus qui obstrue totalement l’artère.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86904"/>
            <a:ext cx="3960440" cy="308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654424" cy="204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97EC9F-7559-437D-94A9-C4EAFA52E29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17859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949BA3-2E8D-47CD-A342-F42A0F41E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5AB83-07C8-4DA8-8615-B29671611EA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9DBC31-5B20-435A-93BE-C50B18869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CA3C7A-8CBB-4BCE-841B-C21E5B01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895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2536" y="1988840"/>
            <a:ext cx="3934721" cy="402281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b="1" dirty="0">
                <a:solidFill>
                  <a:schemeClr val="accent1"/>
                </a:solidFill>
              </a:rPr>
              <a:t>Les signes: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Douleur, constrictive, d’apparition brutale, qui peut être provoquée par un effort. Violente, intense et continue, non soulagée par des changements de position.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Située dans la région </a:t>
            </a:r>
            <a:r>
              <a:rPr lang="fr-FR" sz="2000" dirty="0" err="1"/>
              <a:t>rétro-stérnale</a:t>
            </a:r>
            <a:r>
              <a:rPr lang="fr-FR" sz="2000" dirty="0"/>
              <a:t> et qui peut  irradier vers la mâchoire </a:t>
            </a:r>
            <a:r>
              <a:rPr lang="fr-FR" sz="2000" dirty="0" err="1"/>
              <a:t>inf</a:t>
            </a:r>
            <a:r>
              <a:rPr lang="fr-FR" sz="2000" dirty="0"/>
              <a:t>, la nuque, le bras gauche jusqu’au poignet.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Peut provoquer quelques fois une sensation de gêne digestive.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21" y="1412776"/>
            <a:ext cx="321090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229200"/>
            <a:ext cx="3732415" cy="109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751" y="3284984"/>
            <a:ext cx="3934721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8ECF3B-5794-459A-9481-7C9E67A30E0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514" y="298865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69E864-1E36-4EB9-BBC4-4A89E8E1A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5C368-BD6D-401E-B71F-73323681D23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AB296-0622-4D87-9A0E-EFF1C58F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41ACF0-2C9E-4F12-BB0F-7438390B1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7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0120" y="1844824"/>
            <a:ext cx="4608512" cy="432048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dirty="0">
                <a:solidFill>
                  <a:schemeClr val="accent1"/>
                </a:solidFill>
              </a:rPr>
              <a:t>Les signes cliniques: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Sueurs abondantes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Pâleur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Nausées, éructation, quelquefois vomissements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Dyspnée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Angoisse, et sensation de mort imminente, qui peut se manifester par de l’agitation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Fatigue intense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Malaise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Chute de la tension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283" y="3933056"/>
            <a:ext cx="3807597" cy="160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084514-19C5-4FCF-9BC9-6E56AC9F7B1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5BA29-32D5-4206-BF88-2EEC5430C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EF15-00B0-42A6-A0EC-61F88241A3B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F11BF2-6FF7-4735-8F2B-32EB68B7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E39236-83C1-41A1-BF73-CAE6D95D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1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916832"/>
            <a:ext cx="1944216" cy="41764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Les signes spécifiques: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ECG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Marqueur biologique, la troponine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D’autres enzymes, CPK (Créatine phosphokinase) et LDH (lactate déshydrogénase) peuvent être augmentées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4"/>
            <a:ext cx="5865090" cy="283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076056" y="2187828"/>
            <a:ext cx="1525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Onde de </a:t>
            </a:r>
            <a:r>
              <a:rPr lang="fr-FR" dirty="0" err="1"/>
              <a:t>Pardee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1B70CC-035F-4272-A383-FC0D0783F5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3A611B-8504-4CFB-9406-2F9F801B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9B26-DE27-4C83-8FFC-51462CB42E9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5EFF3A2-105E-4941-9C7B-386E889D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CCCECDA-E6FE-4563-823F-F5F59A3C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8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8160" y="2348880"/>
            <a:ext cx="3285728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C’est une </a:t>
            </a:r>
            <a:r>
              <a:rPr lang="fr-FR" sz="1800" b="1" dirty="0">
                <a:solidFill>
                  <a:srgbClr val="FF0000"/>
                </a:solidFill>
              </a:rPr>
              <a:t>URGENCE VITALE !</a:t>
            </a:r>
          </a:p>
          <a:p>
            <a:pPr marL="0" indent="0">
              <a:buNone/>
            </a:pPr>
            <a:r>
              <a:rPr lang="fr-FR" sz="1800" dirty="0"/>
              <a:t>Plus l’infarctus est traité tôt, plus les risques sont limités.</a:t>
            </a:r>
          </a:p>
          <a:p>
            <a:pPr>
              <a:buFont typeface="Symbol"/>
              <a:buChar char="Þ"/>
            </a:pPr>
            <a:r>
              <a:rPr lang="fr-FR" sz="1800" dirty="0"/>
              <a:t>Transmission orale immédiate à l’IDE ou au médecin, puis transmissions écrites des signes observés, de l’heure, et de la personne prévenue.</a:t>
            </a:r>
          </a:p>
          <a:p>
            <a:pPr>
              <a:buFont typeface="Symbol"/>
              <a:buChar char="Þ"/>
            </a:pPr>
            <a:r>
              <a:rPr lang="fr-FR" sz="1800" dirty="0"/>
              <a:t> au domicile, appeler le </a:t>
            </a:r>
            <a:r>
              <a:rPr lang="fr-FR" sz="1800" dirty="0">
                <a:solidFill>
                  <a:srgbClr val="FF0000"/>
                </a:solidFill>
              </a:rPr>
              <a:t>15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38699"/>
            <a:ext cx="4906888" cy="468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8A3646-C98F-4214-AF38-E9A4CB07C96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459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FEA55F-23C4-4669-A763-BF7FC5C2A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B30F5-82F8-4CDC-A615-FDA8F2DB802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EA1731-C3F0-49F6-B900-677AA4E7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D44A30-AFDF-44FD-83FD-748FDF754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0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72816"/>
            <a:ext cx="4392488" cy="45365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1800" dirty="0">
                <a:solidFill>
                  <a:schemeClr val="accent1"/>
                </a:solidFill>
              </a:rPr>
              <a:t>Les traitements: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Prise d’antiagrégants plaquettaires et désobstruction de l’artère par une coronarographie et angioplastie, +/- pose d’un stent.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Des antalgiques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/>
              <a:t>O2</a:t>
            </a:r>
          </a:p>
          <a:p>
            <a:pPr marL="502920" indent="-457200">
              <a:buFont typeface="Wingdings" panose="05000000000000000000" pitchFamily="2" charset="2"/>
              <a:buChar char="ü"/>
            </a:pPr>
            <a:r>
              <a:rPr lang="fr-FR" sz="1800" dirty="0"/>
              <a:t>Les éléments de surveillance</a:t>
            </a:r>
          </a:p>
          <a:p>
            <a:pPr marL="777240" lvl="1" indent="-457200">
              <a:buFont typeface="Arial" panose="020B0604020202020204" pitchFamily="34" charset="0"/>
              <a:buChar char="•"/>
            </a:pPr>
            <a:r>
              <a:rPr lang="fr-FR" sz="1800" dirty="0"/>
              <a:t>ECG, Scope avec alarmes de fréquences hautes et basses programmées</a:t>
            </a:r>
          </a:p>
          <a:p>
            <a:pPr marL="777240" lvl="1" indent="-457200">
              <a:buFont typeface="Arial" panose="020B0604020202020204" pitchFamily="34" charset="0"/>
              <a:buChar char="•"/>
            </a:pPr>
            <a:r>
              <a:rPr lang="fr-FR" sz="1800" dirty="0"/>
              <a:t>Paramètres vitaux: TA,  pouls, EVA, Saturation, contrôle des perfusions, diurèse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20"/>
            <a:ext cx="367240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ECF737-CA55-4058-818A-FAA7D9DD03C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209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E6844D-0E78-41D5-9572-AD25A079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8C6D-4272-4F68-9F74-672AF39553B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D12C6F-58EE-4F3A-8814-14BB6A90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6BCCC4-4058-4FD0-99DD-005026C8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59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484784"/>
            <a:ext cx="7641693" cy="47448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chemeClr val="accent1"/>
                </a:solidFill>
              </a:rPr>
              <a:t>Rôle de l’AS en phase aiguë d’IM:</a:t>
            </a:r>
          </a:p>
          <a:p>
            <a:pPr marL="0" indent="0">
              <a:buNone/>
            </a:pPr>
            <a:r>
              <a:rPr lang="fr-FR" sz="2000" dirty="0"/>
              <a:t>La prise en charge doit être très rapide, car 50% des décès surviennent dans les quinze premières minutes.</a:t>
            </a:r>
          </a:p>
          <a:p>
            <a:pPr marL="0" indent="0">
              <a:buNone/>
            </a:pPr>
            <a:r>
              <a:rPr lang="fr-FR" sz="2000" dirty="0"/>
              <a:t>Repos strict pour le patient : aucune activité! </a:t>
            </a:r>
          </a:p>
          <a:p>
            <a:pPr marL="0" indent="0">
              <a:buNone/>
            </a:pPr>
            <a:r>
              <a:rPr lang="fr-FR" sz="2000" dirty="0"/>
              <a:t>D’où: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Installation confortable, position assis ou semi-assis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Installation des appareillages aux alentours (scopes, perfusions, pousse-seringues…), pour faciliter l’accès au patient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Surveillance des paramètres vitaux (TA, FC, coloration, douleur, T°C, conscience, SaO2), en collaboration avec l’IDE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Surveillance de l’oxygénothérapie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Surveillance du régime alimentaire prescrit (sans sel, sans graisse…)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Surveillance des effets secondaires possibles des traitements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7AF6D5-F73D-44B7-B50B-6DA882749A5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340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B18E32-2459-4A6B-9956-A0187F489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28F-FAE3-40C9-B53E-A860C94021A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9EC83D-F3BF-49A9-88F2-21CFC6616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0A0199-9391-4E18-922B-8E1B66A8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1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I. L’infarctus du myocarde.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88840"/>
            <a:ext cx="8802666" cy="38884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chemeClr val="accent1"/>
                </a:solidFill>
              </a:rPr>
              <a:t>Rôle de l’AS en phase aiguë d’IM: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Subvenir aux différents besoins du patient, qui ne peut se mobiliser =&gt;habillage, déshabillage, toilette, installation pour le repas, élimination (bassin, urinal)…</a:t>
            </a:r>
            <a:r>
              <a:rPr lang="fr-FR" sz="2800" dirty="0">
                <a:solidFill>
                  <a:schemeClr val="accent1"/>
                </a:solidFill>
              </a:rPr>
              <a:t>lever que sur PM, en présence de l’IDE (souvent le 4</a:t>
            </a:r>
            <a:r>
              <a:rPr lang="fr-FR" sz="2800" baseline="30000" dirty="0">
                <a:solidFill>
                  <a:schemeClr val="accent1"/>
                </a:solidFill>
              </a:rPr>
              <a:t>ème</a:t>
            </a:r>
            <a:r>
              <a:rPr lang="fr-FR" sz="2800" dirty="0">
                <a:solidFill>
                  <a:schemeClr val="accent1"/>
                </a:solidFill>
              </a:rPr>
              <a:t> jour)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Prévenir la constipation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Prévenir le risque d’escarre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En cas de nouvelle alerte, l’AS doit savoir décrire et transmettre de façon précise la douleur ressentie par le patient, et les signes associés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Faire les transmissions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AF14E8-33ED-4409-BBAC-34176DA032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194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CC9800-01D4-4D1D-A289-1B3842FA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DE53E-377E-4984-B44E-2DF77D472642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36582B8-D2BD-4FE6-A58E-CF292190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F2AE6A-2EE8-40CA-AEC1-8549577F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7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II. L’angor, ou angine de poitrine.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0869" y="1764148"/>
            <a:ext cx="7582261" cy="4545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>
                <a:solidFill>
                  <a:schemeClr val="accent1"/>
                </a:solidFill>
              </a:rPr>
              <a:t>Définition: 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/>
              <a:t>Affection cardiaque chronique, due à la dégénérescence d’une artère coronaire, ne permettant plus l’adaptation du cœur à l’effort.</a:t>
            </a:r>
          </a:p>
          <a:p>
            <a:pPr marL="274320" lvl="1" indent="0">
              <a:buNone/>
            </a:pPr>
            <a:r>
              <a:rPr lang="fr-FR" sz="2000" u="sng" dirty="0"/>
              <a:t>2 types: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Angor stable: douleur de poitrine à l’effort = angor d’effort, la douleur s’arrête dès que la personne est au repos.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Angor instable: douleurs de plus en plus fréquentes survenant pour des efforts moindre, ou au repos.</a:t>
            </a:r>
          </a:p>
          <a:p>
            <a:pPr marL="274320" lvl="1" indent="0">
              <a:buNone/>
            </a:pPr>
            <a:r>
              <a:rPr lang="fr-FR" sz="2000" u="sng" dirty="0">
                <a:solidFill>
                  <a:schemeClr val="accent1"/>
                </a:solidFill>
              </a:rPr>
              <a:t>Prise en charge:</a:t>
            </a:r>
          </a:p>
          <a:p>
            <a:pPr marL="274320" lvl="1" indent="0">
              <a:buNone/>
            </a:pPr>
            <a:r>
              <a:rPr lang="fr-FR" sz="2000" dirty="0"/>
              <a:t>Adaptation des soins à la capacité physique de la personne, et mise au repos si douleurs et/ou essoufflement.</a:t>
            </a:r>
          </a:p>
          <a:p>
            <a:pPr marL="274320" lvl="1" indent="0">
              <a:buNone/>
            </a:pPr>
            <a:r>
              <a:rPr lang="fr-FR" sz="2000" dirty="0"/>
              <a:t>Surveillance des signes liés à la pathologie et aux complications possibles (infarctus du myocarde).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D4CA77-6BBC-43BD-ACE7-89261DA59AC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20" y="20253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ACC941-CBD5-4D51-A121-A43677BB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200B-977B-4947-9D53-B4F53B3A28E4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0A36AB-CADB-4006-AD87-CCCC6A449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73F812-7855-4627-93BA-D5D70BF7C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7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III. L’artérite.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204864"/>
            <a:ext cx="268198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>
                <a:solidFill>
                  <a:schemeClr val="accent1"/>
                </a:solidFill>
              </a:rPr>
              <a:t>Définition: </a:t>
            </a:r>
            <a:r>
              <a:rPr lang="fr-FR" sz="2400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400" dirty="0"/>
              <a:t>Altération de la paroi interne de l’artère fémorale, provoquée par une plaque d’athérome, entrainant un ralentissement ou un arrêt de la circulation sanguine.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916832"/>
            <a:ext cx="5862919" cy="41610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CE23FB-97EE-4322-883D-DF0FA851718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194" y="33265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0573F99-115A-499F-AEFE-F7B30027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2E70-9CB7-49ED-94BB-CE11B3F3147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740DF53-88A8-4D06-9D21-A8BB0A25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95F6384E-280C-4BB6-9D87-5D3885F22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009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III. L’artérite.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>
                <a:solidFill>
                  <a:schemeClr val="accent1"/>
                </a:solidFill>
              </a:rPr>
              <a:t>Signes: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Douleur sourde (le patient ne sais pas « comment mettre ses jambes »), à type de crampe au mollet (-&gt; claudication obligeant à l’arrêt), aggravée par le froid, ressentie à la marche. La personne boite, s’arrête et la douleur disparaît, réduisant peu à peu le périmètre de marche, puis qui peut s’installer au repos.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Membre pâle, froid, marbré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Taches de nécrose aux extrémités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Fourmillement et perte de sensibilité</a:t>
            </a:r>
          </a:p>
          <a:p>
            <a:pPr marL="0" indent="0">
              <a:buNone/>
            </a:pPr>
            <a:endParaRPr lang="fr-FR" u="sng" dirty="0"/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AB0213-0F2B-44F0-B6DE-224C6DA111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2" y="33265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F453A7-1078-4620-AD15-A73ED8959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9717-B70F-406A-BA55-A99F22FAF958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C05E91-4572-4070-96FA-D9A53572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28DDA3-4142-45FF-9E9B-28687F658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7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III. L’artérite.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2132856"/>
            <a:ext cx="6858450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u="sng" dirty="0">
                <a:solidFill>
                  <a:schemeClr val="accent1"/>
                </a:solidFill>
              </a:rPr>
              <a:t>Prise en charge, et rôle de l’AS: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Surveillance des téguments et arceau sur la jambe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Respect des prescriptions: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800" dirty="0"/>
              <a:t>Surveillance du plateau si régime (</a:t>
            </a:r>
            <a:r>
              <a:rPr lang="fr-FR" sz="2800" dirty="0">
                <a:sym typeface="Wingdings"/>
              </a:rPr>
              <a:t> des graisses,  du sucre)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/>
              </a:rPr>
              <a:t>Surveillance du poids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8ADB46-B7E4-4AE1-A8B7-FFEA28703E4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33265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376233-E3FF-4CB5-8685-5E4EBF49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E2C20-BDDF-443C-9A2B-DBFB1F7F0B8A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09F219-392C-4AE1-8DAD-A20FB8F6A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0137E0-072A-4522-B3FB-ABFB4806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198568" cy="121022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667" y="2636912"/>
            <a:ext cx="8802666" cy="35283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600" dirty="0"/>
              <a:t>L’AVC est une défaillance de la circulation du sang au niveau du cerveau, qui entraine une souffrance de celui-ci. Il est du à l’obstruction ou à la rupture d’un vaisseau sanguin. Cela se traduit par des troubles neurologiques +/- invalidants, de façon définitive ou transitoire.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600" dirty="0"/>
              <a:t>Le début est brutal et le patient présente rapidement un déficit neurologique (troubles sensitifs, moteur, visuel)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6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600" dirty="0">
                <a:solidFill>
                  <a:srgbClr val="FF0000"/>
                </a:solidFill>
              </a:rPr>
              <a:t>C’est une urgence médicale qui nécessite un traitement immédiat.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EA618E-C7A8-495A-9084-724170DDCE3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540" y="315239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7DF1A1-1321-4A42-9DD3-1E65D179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F2AA-E671-4442-BBF2-0E97002814A2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8CC8E3-FC99-422C-A87E-5513A396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4B57FB-0CFE-45C1-B96E-7469EDA2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27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728701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700808"/>
            <a:ext cx="4698210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b="1" u="sng" dirty="0">
                <a:solidFill>
                  <a:schemeClr val="accent1"/>
                </a:solidFill>
              </a:rPr>
              <a:t>Les types d’AVC.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b="1" i="1" dirty="0">
                <a:solidFill>
                  <a:schemeClr val="accent1"/>
                </a:solidFill>
              </a:rPr>
              <a:t>AVC ischémique</a:t>
            </a:r>
            <a:r>
              <a:rPr lang="fr-FR" sz="2400" dirty="0"/>
              <a:t>: obstruction d’un vaisseau par un caillot qui entraine une diminution de la vascularisation cérébrale =&gt; ischémie, provoquant une nécrose du tissu cérébral non irrigué (= infarctus cérébral).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ü"/>
              <a:tabLst/>
              <a:defRPr/>
            </a:pPr>
            <a:r>
              <a:rPr lang="fr-FR" sz="2400" dirty="0"/>
              <a:t>Il peut arriver que l’obstruction d’une artère cérébrale ne soit que temporaire, et qu’elle se résorbe naturellement, sans laisser de séquelles, on parle d’AIT Accident Ischémique(V</a:t>
            </a:r>
            <a:r>
              <a:rPr lang="fr-FR" sz="2400" dirty="0" err="1"/>
              <a:t>asculaire</a:t>
            </a:r>
            <a:r>
              <a:rPr lang="fr-FR" sz="2400" dirty="0"/>
              <a:t>) Transitoire)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924944"/>
            <a:ext cx="3766322" cy="31683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D26A3F-34F1-451B-9EB4-1FF452C997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928" y="24308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85629CD-EE7C-472E-B048-C04EFC92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DEDC-93A4-41FB-B6BF-11EE04457048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A818A11-DC51-4088-A8BC-9AB6D19C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A2614B32-4EA4-45E3-BE77-BAD9BB73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35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3" y="1772816"/>
            <a:ext cx="6069505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i="1" u="sng" dirty="0">
                <a:solidFill>
                  <a:schemeClr val="accent1"/>
                </a:solidFill>
              </a:rPr>
              <a:t>Les principaux facteurs de risques:</a:t>
            </a:r>
          </a:p>
          <a:p>
            <a:pPr marL="0" indent="0">
              <a:buNone/>
            </a:pPr>
            <a:r>
              <a:rPr lang="fr-FR" sz="1600" dirty="0"/>
              <a:t>HTA, hypercholestérolémie, tabac, diabète, obésité, âge…</a:t>
            </a:r>
          </a:p>
          <a:p>
            <a:pPr marL="0" indent="0">
              <a:buNone/>
            </a:pPr>
            <a:r>
              <a:rPr lang="fr-FR" sz="1600" u="sng" dirty="0">
                <a:solidFill>
                  <a:schemeClr val="accent1"/>
                </a:solidFill>
              </a:rPr>
              <a:t>Symptômes:</a:t>
            </a:r>
          </a:p>
          <a:p>
            <a:pPr marL="0" indent="0">
              <a:buNone/>
            </a:pPr>
            <a:r>
              <a:rPr lang="fr-FR" sz="1600" dirty="0"/>
              <a:t>Ils différent en fonction de la zone cérébrale touchée.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Perte ou diminution de la force d’un bras, d’une jambe, de la moitié de la face (déviation de la bouche), de la totalité d’un côté du corps (hémiplégie).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Perte ou diminution de la sensibilité d’un bras, d’une jambe, de la face, ou de tout le côté du corps (hémiparésie).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Difficulté soudaine à trouver les mots ou à les exprimer, les phrases ou les mots sont incompréhensibles, impossibilité à déglutir…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Trouble de l’équilibre et de la locomotion, chute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Perte soudaine de la vision d’un œil ou vision trouble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/>
              <a:t>Céphalées intenses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319" y="1851204"/>
            <a:ext cx="2735946" cy="155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50" y="3403812"/>
            <a:ext cx="1393573" cy="28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7018F9-FE02-4263-A162-CEC82267926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44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817CFD-95B9-4016-9E04-0D8D91C35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94BF-D423-4641-B5DD-5BE9E58A3FBB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705E8D-7371-4061-8858-90AB14E6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B54572-268F-4ABC-B917-B57E9C052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4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944724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475" y="2225390"/>
            <a:ext cx="3978130" cy="28083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chemeClr val="accent1"/>
                </a:solidFill>
              </a:rPr>
              <a:t>Les types d’AVC.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i="1" dirty="0">
                <a:solidFill>
                  <a:schemeClr val="accent1"/>
                </a:solidFill>
              </a:rPr>
              <a:t>AVC hémorragique</a:t>
            </a:r>
            <a:r>
              <a:rPr lang="fr-FR" sz="2800" dirty="0"/>
              <a:t>: du à la rupture d’une artère là où se situe un anévrisme. Elle peut être causée par une hypertension, une tumeur cérébrale, des troubles de la coagulation.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2276871"/>
            <a:ext cx="3004783" cy="2527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4C73F8-3395-4607-991A-99428BBB7B5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44" y="39227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13148523-BAE1-4EB4-964C-124C89C0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6C32-FE69-49A1-92C8-8D5D90381A28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CE5B90A-5A4B-465F-A604-F98D8641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06C459C-1DB8-41DD-B763-2C21C68C2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26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669790" cy="441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E2D4B6-84FC-49AF-A0A7-08CBCBFECD8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105" y="293688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61F1932-48E5-431B-B6D5-BE3E7848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45C1B-D74B-458D-96C9-D136B7EB4F8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CE810B-2556-4E6B-9F5E-32D73495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A1E49F-2560-49C9-B00A-C11E4FDE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83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884675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700808"/>
            <a:ext cx="8208912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i="1" u="sng" dirty="0">
                <a:solidFill>
                  <a:schemeClr val="accent1"/>
                </a:solidFill>
              </a:rPr>
              <a:t>Traitements</a:t>
            </a:r>
            <a:r>
              <a:rPr lang="fr-FR" sz="2800" i="1" dirty="0">
                <a:solidFill>
                  <a:schemeClr val="accent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Thérapeutiques en fonction des symptômes et des causes de l’AVC.  La prise en charge rapide dans un service neurologique spécialisé (Unité Neuro-Vasculaire UNV) permet la mise en place de thérapeutiques et de soins adaptés au diagnostic, et un meilleur pronostic.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La rééducation post AVC.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Lutte contre les facteurs de risque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210C1F-F1C2-4827-8AD9-733ACD1662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44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DD365D-D9A2-4745-A2B8-070CF7F6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8154-CF93-460B-AA74-30EFC4C64EF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58B761-A0F0-4646-BA4F-33FF037A5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9C7AF1-B36D-4646-92B9-2AECAC42E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0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L’AVC (Accident Vasculaire Cérébral).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816" y="1453114"/>
            <a:ext cx="8031004" cy="4856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u="sng" dirty="0">
                <a:solidFill>
                  <a:schemeClr val="accent1"/>
                </a:solidFill>
              </a:rPr>
              <a:t>Rôle de l’AS</a:t>
            </a:r>
            <a:r>
              <a:rPr lang="fr-FR" sz="1800" b="1" dirty="0">
                <a:solidFill>
                  <a:schemeClr val="accent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Installation et mobilisation du patient.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Prévenir les positions vicieuses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Prévenir les risques d’escarre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Prévenir la douleur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Solliciter le patient selon ses capacités à participer à son installation et sa mobilisation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Stimuler les perceptions de la personne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/>
              <a:t>Établir une relation avec lui, lui permettre de s’exprimer, même s’il a des difficultés, et être à son écoute.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/>
              <a:t>Surveillance des constantes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/>
              <a:t>Transmettre à l’IDE et à l’équipe tous les éléments.</a:t>
            </a:r>
          </a:p>
          <a:p>
            <a:pPr marL="0" indent="0">
              <a:buNone/>
            </a:pPr>
            <a:r>
              <a:rPr lang="fr-FR" sz="1800" dirty="0"/>
              <a:t> </a:t>
            </a:r>
          </a:p>
          <a:p>
            <a:pPr marL="0" indent="0">
              <a:buNone/>
            </a:pPr>
            <a:r>
              <a:rPr lang="fr-FR" sz="1800" dirty="0"/>
              <a:t>Le patient atteint d’AVC se fatigue vite, il faut donc mesurer les efforts à lui demander.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9F8537-4CC0-4926-B75B-183E7E3D875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160" y="348215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14DB19-68BA-4CB1-9031-85D5BA17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D82D3-47FA-4C0E-B141-7FD54361AC1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1ECCFB-C60F-4694-9E88-0EDCFC91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A0773D-9230-4BBE-82BD-30FEB696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V. La phlébite.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6" y="908720"/>
            <a:ext cx="761227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CA8319-21C3-41FC-8CB8-F4F31D96B5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14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1586CD-DF3E-4DA8-9DF7-7C049C13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8EAAA-016C-4B7B-955C-65C91603184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EDC3DB-0ED1-4AF6-9A88-2FABE4F7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B8F9E8-9B8C-40C3-9DB3-4AF0ACDD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725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V. La phlébite.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484784"/>
            <a:ext cx="5850338" cy="5058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u="sng" dirty="0">
                <a:solidFill>
                  <a:schemeClr val="accent1"/>
                </a:solidFill>
              </a:rPr>
              <a:t>Définition:</a:t>
            </a:r>
          </a:p>
          <a:p>
            <a:pPr marL="0" indent="0">
              <a:buNone/>
            </a:pPr>
            <a:r>
              <a:rPr lang="fr-FR" dirty="0"/>
              <a:t>Inflammation d’une veine due à son obstruction par un caillot (atteignant le plus souvent les membres inférieurs). Le risque majeur est sa migration vers l’artère pulmonaire où il peut provoquer une embolie.</a:t>
            </a:r>
          </a:p>
          <a:p>
            <a:pPr marL="0" indent="0">
              <a:buNone/>
            </a:pPr>
            <a:r>
              <a:rPr lang="fr-FR" u="sng" dirty="0">
                <a:solidFill>
                  <a:schemeClr val="accent1"/>
                </a:solidFill>
              </a:rPr>
              <a:t>Les causes:</a:t>
            </a:r>
          </a:p>
          <a:p>
            <a:pPr marL="0" indent="0">
              <a:buNone/>
            </a:pPr>
            <a:r>
              <a:rPr lang="fr-FR" dirty="0"/>
              <a:t>Une stase sanguine du fait d’une mobilité réduite (alitement, plâtre…)</a:t>
            </a:r>
          </a:p>
          <a:p>
            <a:pPr marL="0" indent="0">
              <a:buNone/>
            </a:pPr>
            <a:r>
              <a:rPr lang="fr-FR" u="sng" dirty="0">
                <a:solidFill>
                  <a:schemeClr val="accent1"/>
                </a:solidFill>
              </a:rPr>
              <a:t>Les signes: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Douleur unilatérale, à type de « crampe du mollet », spontanée ou provoquée par la marche ou à la palpation du mollet.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Signes inflammatoires: rougeur, chaleur, œdème du mollet ou de la cheville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Augmentation légère de la température, et dissociation des courbes pouls/température: température normale,  pouls accéléré.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Tachycardie=augmentation de la fréquence cardiaque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Peau tendue, luisante, œdématiée, avec hyperesthésie cutanée.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Angoisse, agitation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96952"/>
            <a:ext cx="2353444" cy="161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15AE9D-4035-4999-B23D-F06B3C63D5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80935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C1D2F0-7305-4C9A-8511-9376895B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FA56-16BF-45C2-B2AF-CB0FE157E45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0074-D755-4D8B-B9CD-C05A676F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6A723B-3BC1-4ACC-8AC9-73C78521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La phlébite.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667" y="1556792"/>
            <a:ext cx="8793821" cy="43045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b="1" u="sng" dirty="0">
                <a:solidFill>
                  <a:schemeClr val="accent1"/>
                </a:solidFill>
              </a:rPr>
              <a:t>Prise en charge, et rôle de l’AS: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Le patient est souvent anxieux: le rassurer (oralement, par son attitude professionnelle…)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Sur PM.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1800" dirty="0"/>
              <a:t>Repos strict au lit: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Veiller à l’installation: arceau sur les jambes, potence…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Éviter de faire bouger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Assurer les soins d’hygiène et de confort. Attention pendant la toilette de ne pas frotter les mollets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Prévenir les troubles du décubitus (constipation, escarres)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Donner au patient la possibilité  de communiquer, de se recréer, d’autant plus qu’il est anxieux.</a:t>
            </a:r>
          </a:p>
          <a:p>
            <a:pPr marL="891540" lvl="2" indent="-342900">
              <a:buFont typeface="Wingdings" panose="05000000000000000000" pitchFamily="2" charset="2"/>
              <a:buChar char="Ø"/>
            </a:pPr>
            <a:r>
              <a:rPr lang="fr-FR" sz="1800" dirty="0"/>
              <a:t>Veiller à la sécurité: sonnette, évaluation de l’état du mollet, dépistage des signes d’embolie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A7C595-9773-4211-91B1-55CD1FCEAE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2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21C55A-E478-4B64-837B-AFBB481B6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7CCE0-4A02-4860-9178-227EA0A5FAC5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01535A-0067-430D-9C0D-02BD0099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7D6784-A7D5-4437-B6B5-DAA7CD257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IV. La phlébite.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667" y="1928056"/>
            <a:ext cx="8802666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sz="2000" u="sng" dirty="0">
                <a:solidFill>
                  <a:schemeClr val="accent1"/>
                </a:solidFill>
              </a:rPr>
              <a:t>Prise en charge, et rôle de l’AS: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Sur PM.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000" dirty="0" err="1"/>
              <a:t>Ttt</a:t>
            </a:r>
            <a:r>
              <a:rPr lang="fr-FR" sz="2000" dirty="0"/>
              <a:t> </a:t>
            </a:r>
            <a:r>
              <a:rPr lang="fr-FR" sz="2000" dirty="0" err="1"/>
              <a:t>anti-coagulant</a:t>
            </a:r>
            <a:r>
              <a:rPr lang="fr-FR" sz="2000" dirty="0"/>
              <a:t> par voie veineuse (héparine), </a:t>
            </a:r>
            <a:r>
              <a:rPr lang="fr-FR" sz="2000" dirty="0" err="1"/>
              <a:t>sous-cut</a:t>
            </a:r>
            <a:r>
              <a:rPr lang="fr-FR" sz="2000" dirty="0"/>
              <a:t>, puis </a:t>
            </a:r>
            <a:r>
              <a:rPr lang="fr-FR" sz="2000" dirty="0" err="1"/>
              <a:t>cpr</a:t>
            </a:r>
            <a:r>
              <a:rPr lang="fr-FR" sz="2000" dirty="0"/>
              <a:t>. (AVK) =&gt; dépistage des saignements dus aux anticoagulants: saignement des gencives, ecchymoses, hématomes, épistaxis…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Port de bas ou de bandes à varices =&gt; vérifier leur état de propreté, leur bonne position.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/>
              <a:t>Assister l’IDE lors du 1</a:t>
            </a:r>
            <a:r>
              <a:rPr lang="fr-FR" sz="2000" baseline="30000" dirty="0"/>
              <a:t>er</a:t>
            </a:r>
            <a:r>
              <a:rPr lang="fr-FR" sz="2000" dirty="0"/>
              <a:t> lever (sur PM)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/>
              <a:t>Donner avec l’équipe des conseils adaptés: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Pas d’exposition au soleil, pas de bain chaud, ne pas croiser les jambes, éviter les stations debout prolongées, éviter de piétiner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Surélever ses jambes, marcher, nager, porter bas ou chaussettes de contention.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D2D4C4-0462-4D00-B88A-32B91BB1AF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28693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E0579D-3CA2-44E0-98C6-A51738C86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CF9BB-9844-45BC-925C-E614347C9EF7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ED4392-30E0-4517-BA5D-7070FF43F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E67063-A5FC-4AD3-AF02-3864DC8DF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9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VI. L’embolie pulmonaire.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403" y="2132856"/>
            <a:ext cx="3811525" cy="3939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i="1" u="sng" dirty="0">
                <a:solidFill>
                  <a:schemeClr val="accent1"/>
                </a:solidFill>
              </a:rPr>
              <a:t>Définition </a:t>
            </a:r>
          </a:p>
          <a:p>
            <a:pPr marL="0" indent="0">
              <a:buNone/>
            </a:pPr>
            <a:r>
              <a:rPr lang="fr-FR" sz="2000" dirty="0"/>
              <a:t>Obstruction brutale d’une des  artères pulmonaires par un embole = caillot ayant migré depuis une veine périphérique, le plus souvent des membres inférieurs. </a:t>
            </a:r>
          </a:p>
          <a:p>
            <a:pPr marL="0" indent="0">
              <a:buNone/>
            </a:pPr>
            <a:r>
              <a:rPr lang="fr-FR" sz="2000" dirty="0"/>
              <a:t>Se produit surtout chez les opérés, les femmes qui viennent d’accoucher, chez les personnes alitées et chez les personnes porteuses d’un plâtre.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362" y="1834759"/>
            <a:ext cx="4693101" cy="37544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8F5B37-7A55-4748-BAD1-8AECE6FBDC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999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5CDDF20-5DC2-47DC-B948-6DE74226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9353A-8DBA-4436-BC7A-F6387AAE098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F766F05-19D8-41AC-990E-6046EE92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777B417-D9D0-44F4-A214-BDA919D66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6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VI. L’embolie pulmonaire.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93218"/>
            <a:ext cx="8352928" cy="4488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chemeClr val="accent1"/>
                </a:solidFill>
              </a:rPr>
              <a:t>Les signes: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Douleur brutale, unilatérale, à type de point de côté situé à la base du thorax =&gt; « coup de poignard en bas des côtes », localisée toujours au même endroit, sans irradiation.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Tachypnée=augmentation de la fréquence respiratoire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Cyanose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Angoisse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Malaise général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Toux sèche, avec des crachats de sang rouge ou noirâtre (=hémoptysie)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5A5824-E1B6-4E97-AFAE-2EF7EF8BE9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DCE8BE-F4F2-4B53-8399-4CF357C4B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D096B-2891-4C5A-9E54-18A98F8A15AE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B97F68-64A7-4271-A6CD-7AE16F77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6964BA-ED5B-4524-B724-7507E7C5B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7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VI. L’embolie pulmonaire.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844824"/>
            <a:ext cx="8802666" cy="4464496"/>
          </a:xfrm>
        </p:spPr>
        <p:txBody>
          <a:bodyPr>
            <a:normAutofit lnSpcReduction="10000"/>
          </a:bodyPr>
          <a:lstStyle/>
          <a:p>
            <a:pPr marL="0" lvl="0" indent="0">
              <a:buClr>
                <a:srgbClr val="D34817"/>
              </a:buClr>
              <a:buNone/>
            </a:pPr>
            <a:r>
              <a:rPr lang="fr-FR" sz="2000" i="1" u="sng" dirty="0">
                <a:solidFill>
                  <a:schemeClr val="accent1"/>
                </a:solidFill>
              </a:rPr>
              <a:t>Traitement :</a:t>
            </a: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prstClr val="black"/>
                </a:solidFill>
              </a:rPr>
              <a:t>Oxygénothérapie</a:t>
            </a: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prstClr val="black"/>
                </a:solidFill>
              </a:rPr>
              <a:t>Anticoagulant (héparine)</a:t>
            </a:r>
          </a:p>
          <a:p>
            <a:pPr lvl="0">
              <a:buClr>
                <a:srgbClr val="D34817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prstClr val="black"/>
                </a:solidFill>
              </a:rPr>
              <a:t>Repos strict au lit jusqu’à l’efficacité du </a:t>
            </a:r>
            <a:r>
              <a:rPr lang="fr-FR" sz="2000" dirty="0" err="1">
                <a:solidFill>
                  <a:prstClr val="black"/>
                </a:solidFill>
              </a:rPr>
              <a:t>ttt</a:t>
            </a:r>
            <a:r>
              <a:rPr lang="fr-FR" sz="2000" dirty="0">
                <a:solidFill>
                  <a:prstClr val="black"/>
                </a:solidFill>
              </a:rPr>
              <a:t> anticoagulant (environ 24 h)</a:t>
            </a:r>
            <a:endParaRPr lang="fr-FR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fr-FR" sz="1800" b="1" u="sng" dirty="0">
                <a:solidFill>
                  <a:schemeClr val="accent1"/>
                </a:solidFill>
              </a:rPr>
              <a:t>Prise en charge, et rôle de l’AS:</a:t>
            </a:r>
          </a:p>
          <a:p>
            <a:pPr marL="0" indent="0">
              <a:buNone/>
            </a:pPr>
            <a:r>
              <a:rPr lang="fr-FR" sz="1800" dirty="0"/>
              <a:t>C’est une urgence!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Transmission orale immédiate à l’IDE ou au médecin, puis transmission écrite des signes observés, de l’heure, et de la personne prévenue.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Installer la personne au repos, ½ assis.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Mesurer les paramètres vitaux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Si hémoptysie (rejet de sang par la bouche), conserver le crachat pour le montrer au médecin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Rassurer la personne, être à son écoute, et l’aider dans les besoins de la vie quotidienne.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656A08-FDFF-4D92-B213-EF09914C210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52EA25-A4AE-4357-917C-AEE42904F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F14E-2647-4D60-BEE8-FF8B13D10E96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4035FF-476A-4069-8C3D-B51A4C3E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801A2-88F0-41E6-AE21-6C8AEE8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0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844824"/>
            <a:ext cx="5058250" cy="4680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1900" dirty="0"/>
              <a:t>Ecoulement de sang provoqué par la rupture d’un vaisseau.</a:t>
            </a:r>
          </a:p>
          <a:p>
            <a:pPr marL="0" indent="0">
              <a:buNone/>
            </a:pPr>
            <a:r>
              <a:rPr lang="fr-FR" sz="1900" b="1" dirty="0"/>
              <a:t>Différents types d’hémorragie:</a:t>
            </a:r>
          </a:p>
          <a:p>
            <a:pPr marL="0" indent="0">
              <a:buNone/>
            </a:pPr>
            <a:endParaRPr lang="fr-FR" sz="1900" b="1" dirty="0"/>
          </a:p>
          <a:p>
            <a:pPr marL="0" indent="0">
              <a:buNone/>
            </a:pPr>
            <a:r>
              <a:rPr lang="fr-FR" sz="1900" b="1" dirty="0"/>
              <a:t>Hémorragie interne </a:t>
            </a:r>
            <a:r>
              <a:rPr lang="fr-FR" sz="1900" dirty="0"/>
              <a:t>: le sang s’écoule à l’intérieur du corps (hémorragie cérébrale par exemple).</a:t>
            </a:r>
          </a:p>
          <a:p>
            <a:pPr marL="0" indent="0">
              <a:buNone/>
            </a:pPr>
            <a:endParaRPr lang="fr-FR" sz="1900" b="1" dirty="0"/>
          </a:p>
          <a:p>
            <a:pPr marL="0" indent="0">
              <a:buNone/>
            </a:pPr>
            <a:r>
              <a:rPr lang="fr-FR" sz="1900" b="1" dirty="0"/>
              <a:t>Hémorragie externe </a:t>
            </a:r>
            <a:r>
              <a:rPr lang="fr-FR" sz="1900" dirty="0"/>
              <a:t>: le sang s’écoule par une blessure, une effraction de la peau, une plaie.</a:t>
            </a:r>
          </a:p>
          <a:p>
            <a:pPr marL="0" indent="0">
              <a:buNone/>
            </a:pPr>
            <a:endParaRPr lang="fr-FR" sz="1900" dirty="0"/>
          </a:p>
          <a:p>
            <a:pPr marL="0" indent="0">
              <a:buNone/>
            </a:pPr>
            <a:r>
              <a:rPr lang="fr-FR" sz="1900" b="1" dirty="0"/>
              <a:t>Hémorragie extériorisée </a:t>
            </a:r>
            <a:r>
              <a:rPr lang="fr-FR" sz="1900" dirty="0"/>
              <a:t>: le sang se trouve à l’intérieur du corps mais s’écoule par les orifices naturels.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1"/>
                </a:solidFill>
              </a:rPr>
              <a:t>Épistaxis : saignement de nez.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1"/>
                </a:solidFill>
              </a:rPr>
              <a:t>Otorragie : de l’oreille.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1"/>
                </a:solidFill>
              </a:rPr>
              <a:t>Gingivorragie: des gencives.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1"/>
                </a:solidFill>
              </a:rPr>
              <a:t>Hématémèse : vomissements de sang.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1"/>
                </a:solidFill>
              </a:rPr>
              <a:t>Hématurie : sang dans les urines…….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77281"/>
            <a:ext cx="2725737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89040"/>
            <a:ext cx="16224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FFBDC-EB88-4551-819B-A20091E213F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46B9FC-16C8-4037-8D8C-70AE25AAF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0D2AD-0924-4707-B56A-2E58C71C095F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03FC4D-60EE-42A5-9248-EE9D2F4C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E639D6-C505-438F-959D-0453F2CB4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5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916832"/>
            <a:ext cx="8946682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dirty="0"/>
              <a:t>Ecoulement de sang provoqué par la rupture d’un vaisseau.</a:t>
            </a:r>
          </a:p>
          <a:p>
            <a:pPr marL="0" indent="0">
              <a:buNone/>
            </a:pPr>
            <a:r>
              <a:rPr lang="fr-FR" sz="1800" u="sng" dirty="0">
                <a:solidFill>
                  <a:schemeClr val="accent1"/>
                </a:solidFill>
              </a:rPr>
              <a:t>1. Hémorragie interne.</a:t>
            </a:r>
          </a:p>
          <a:p>
            <a:pPr marL="0" indent="0">
              <a:buNone/>
            </a:pPr>
            <a:r>
              <a:rPr lang="fr-FR" sz="1800" dirty="0"/>
              <a:t>L’hémorragie peut être importante suivant l’organe en cause et l’apparition chronique ou aiguë du saignement.</a:t>
            </a:r>
          </a:p>
          <a:p>
            <a:pPr marL="0" indent="0">
              <a:buNone/>
            </a:pPr>
            <a:r>
              <a:rPr lang="fr-FR" sz="1800" u="sng" dirty="0"/>
              <a:t>Les signes: signes d’état de choc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Douleur , pâleur, sueurs abondante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TA≤ 70 </a:t>
            </a:r>
            <a:r>
              <a:rPr lang="fr-FR" sz="1800" dirty="0" err="1"/>
              <a:t>mmhg</a:t>
            </a:r>
            <a:endParaRPr lang="fr-FR" sz="18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Tachycardie: pouls≥120/mn, filant, mal frappé, peu perceptible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Respiration rapide et superficielle: polypnée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Sensation de malaise général, agitation, angoisse, obnubilation, perte de connaissance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Sensation de soif intense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Extrémités froides, cyanosées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DBBBC6-D800-4DE2-8307-3F654319492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0100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1A084E-A0A5-4EB4-9062-EE0AD0ED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037E-735D-4ADE-BA49-05E28B87F369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0FCC5D-F0C9-4B91-9046-F24677B33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B5F9E6-FF71-487B-9648-B3DEDAD8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58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84784"/>
            <a:ext cx="8784976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>
                <a:solidFill>
                  <a:schemeClr val="accent1"/>
                </a:solidFill>
              </a:rPr>
              <a:t>1. Hémorragie interne.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b="1" u="sng" dirty="0">
                <a:solidFill>
                  <a:schemeClr val="accent1"/>
                </a:solidFill>
              </a:rPr>
              <a:t>Prise en charge, et rôle de l’AS: savoir reconnaître et dépister l’état de choc.</a:t>
            </a:r>
          </a:p>
          <a:p>
            <a:pPr marL="0" indent="0">
              <a:buNone/>
            </a:pPr>
            <a:r>
              <a:rPr lang="fr-FR" dirty="0"/>
              <a:t>C’est une urgence!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Allonger en décubitus dorsal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Surélever les jambes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Couvrir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/>
              <a:t>Surveiller </a:t>
            </a:r>
            <a:r>
              <a:rPr lang="el-GR" sz="2400" dirty="0">
                <a:latin typeface="Times New Roman"/>
                <a:cs typeface="Times New Roman"/>
              </a:rPr>
              <a:t>Π</a:t>
            </a:r>
            <a:r>
              <a:rPr lang="fr-FR" sz="2400" dirty="0">
                <a:latin typeface="Perpetua" panose="02020502060401020303" pitchFamily="18" charset="0"/>
                <a:cs typeface="Times New Roman"/>
              </a:rPr>
              <a:t>, TA, T°, diurèse, fréquence respiratoire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latin typeface="Perpetua" panose="02020502060401020303" pitchFamily="18" charset="0"/>
                <a:cs typeface="Times New Roman"/>
              </a:rPr>
              <a:t>Ne pas bouger le patient, éviter les transports inutiles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latin typeface="Perpetua" panose="02020502060401020303" pitchFamily="18" charset="0"/>
                <a:cs typeface="Times New Roman"/>
              </a:rPr>
              <a:t>Rassurer par paroles mais aussi par comportement (pas d’affolement, ni de précipitation, attitude calme et décidée)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dirty="0">
                <a:latin typeface="Perpetua" panose="02020502060401020303" pitchFamily="18" charset="0"/>
                <a:cs typeface="Times New Roman"/>
              </a:rPr>
              <a:t>Prévenir pour prise en charge médicale et </a:t>
            </a:r>
            <a:r>
              <a:rPr lang="fr-FR" sz="2400" dirty="0" err="1">
                <a:latin typeface="Perpetua" panose="02020502060401020303" pitchFamily="18" charset="0"/>
                <a:cs typeface="Times New Roman"/>
              </a:rPr>
              <a:t>chir</a:t>
            </a:r>
            <a:r>
              <a:rPr lang="fr-FR" sz="2400" dirty="0">
                <a:latin typeface="Perpetua" panose="02020502060401020303" pitchFamily="18" charset="0"/>
                <a:cs typeface="Times New Roman"/>
              </a:rPr>
              <a:t> au BO</a:t>
            </a:r>
            <a:endParaRPr lang="fr-FR" sz="2400" dirty="0">
              <a:latin typeface="Perpetua" panose="02020502060401020303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B07037-515A-49B5-A362-388BBE37E22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1AF2D7-22A4-41CB-B2E1-3984B445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80528-FC3E-4C0B-B2B7-359DBA650BE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1AD3B8-2D0D-4430-AE3F-32A6289B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1AEC3F-601C-46CF-9E58-D4441C59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7279" y="1772816"/>
            <a:ext cx="5994354" cy="4536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600" u="sng" dirty="0">
                <a:solidFill>
                  <a:schemeClr val="accent1"/>
                </a:solidFill>
              </a:rPr>
              <a:t>2. Hémorragie externe.</a:t>
            </a:r>
          </a:p>
          <a:p>
            <a:pPr marL="0" indent="0">
              <a:buNone/>
            </a:pPr>
            <a:r>
              <a:rPr lang="fr-FR" sz="1800" dirty="0"/>
              <a:t>Ecoulement sanguin à l’extérieur du corps.</a:t>
            </a:r>
          </a:p>
          <a:p>
            <a:pPr marL="0" indent="0">
              <a:buNone/>
            </a:pPr>
            <a:r>
              <a:rPr lang="fr-FR" sz="1800" dirty="0">
                <a:solidFill>
                  <a:schemeClr val="accent1"/>
                </a:solidFill>
              </a:rPr>
              <a:t>Si l’écoulement est saccadé et le sang rouge vif: c’est une artère</a:t>
            </a:r>
          </a:p>
          <a:p>
            <a:pPr marL="0" indent="0">
              <a:buNone/>
            </a:pPr>
            <a:r>
              <a:rPr lang="fr-FR" sz="1800" dirty="0">
                <a:solidFill>
                  <a:schemeClr val="accent1"/>
                </a:solidFill>
              </a:rPr>
              <a:t>Si l’écoulement se fait en nappe, et le sang rouge sombre: c’est une veine.</a:t>
            </a:r>
          </a:p>
          <a:p>
            <a:pPr marL="0" indent="0">
              <a:buNone/>
            </a:pPr>
            <a:r>
              <a:rPr lang="fr-FR" sz="1800" b="1" u="sng" dirty="0"/>
              <a:t>Prise en charge, et rôle de l’AS: </a:t>
            </a:r>
            <a:r>
              <a:rPr lang="fr-FR" sz="1800" dirty="0"/>
              <a:t>C’est une urgence!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Allonger en décubitus dorsal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Evaluer l’importance du saignement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Couvrir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Comprimer la plaie (mains protégées par gants à usage unique), avec un pansement propre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/>
              <a:t>Prévenir, faire prévenir les secours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>
                <a:cs typeface="Times New Roman"/>
              </a:rPr>
              <a:t>Rassurer par paroles mais aussi par comportement, surveiller l’état de conscience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24574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2454C8-815B-4CD0-96D0-FBB54B0F05E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20" y="332656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15542F-8069-4EA7-B67B-7C90FB3F7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3D0F-EB7A-430A-8087-EB80B0EE5EF0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39CD46-5368-4E10-8B96-02C31216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14BB90-EF82-4DFA-81D3-FE3E0B2BB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3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772816"/>
            <a:ext cx="8730658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>
                <a:solidFill>
                  <a:schemeClr val="accent1"/>
                </a:solidFill>
              </a:rPr>
              <a:t>3. Hémorragie extériorisées.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Épistaxis : saignement de nez.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Otorragie : de l’oreille.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Hématémèse : vomissements de sang d’origine digestive (rouge foncé).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Hémoptysie: crachat de sang d’origine pulmonaire (rouge, aéré, spumeux= qui ressemble à de l’écume)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Rectorragie: évacuation par l’anus de sang rouge provenant du rectum (d’origine basse)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Méléna: évacuation par l’anus de sang noir digéré (origine digestive haute)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Hématurie : sang dans les urines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Métrorragie: perte de sang par le vagin, en dehors des règles…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E50848-FE5C-429B-A89F-6A9F45486D6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475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96ECFC-15CE-491A-97F8-EA7DCFD49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A3B1-2D2F-412F-A320-544CAA67AB7F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F0A6B4-13CE-4BCE-B6F9-F1EF5471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F5788E-8FDA-4127-B435-7732780A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35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844824"/>
            <a:ext cx="5634314" cy="4392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200" u="sng" dirty="0">
                <a:solidFill>
                  <a:schemeClr val="accent1"/>
                </a:solidFill>
              </a:rPr>
              <a:t>3. Hémorragie extériorisées.</a:t>
            </a:r>
          </a:p>
          <a:p>
            <a:pPr marL="0" indent="0">
              <a:buNone/>
            </a:pPr>
            <a:r>
              <a:rPr lang="fr-FR" b="1" u="sng" dirty="0">
                <a:solidFill>
                  <a:schemeClr val="accent1"/>
                </a:solidFill>
              </a:rPr>
              <a:t>Prise en charge:</a:t>
            </a:r>
            <a:endParaRPr lang="fr-FR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altLang="fr-FR" b="1" u="sng" dirty="0">
                <a:solidFill>
                  <a:srgbClr val="000000"/>
                </a:solidFill>
                <a:latin typeface="Perpetua" panose="02020502060401020303" pitchFamily="18" charset="0"/>
              </a:rPr>
              <a:t>En cas de saignements de nez ou épistaxis: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fr-FR" alt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la victime doit être assise avec la tête penchée en avant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fr-FR" alt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Elle doit se moucher.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fr-FR" alt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Puis comprimer les 2 narines pendant 10 minutes.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000000"/>
                </a:solidFill>
                <a:latin typeface="Perpetua" panose="02020502060401020303" pitchFamily="18" charset="0"/>
              </a:rPr>
              <a:t>En cas de gingivorragie: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Faire des bains de bouche à l’eau tiède ou froide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Attention au brossage des dents. Si besoin , les remplace par des soins de bouche doux et prudents.</a:t>
            </a:r>
          </a:p>
          <a:p>
            <a:pPr marL="1143000" lvl="2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</a:pPr>
            <a:r>
              <a:rPr 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Les signaler au médecin si </a:t>
            </a:r>
            <a:r>
              <a:rPr lang="fr-FR" sz="2400" dirty="0" err="1">
                <a:solidFill>
                  <a:srgbClr val="000000"/>
                </a:solidFill>
                <a:latin typeface="Perpetua" panose="02020502060401020303" pitchFamily="18" charset="0"/>
              </a:rPr>
              <a:t>ttt</a:t>
            </a:r>
            <a:r>
              <a:rPr lang="fr-FR" sz="2400" dirty="0">
                <a:solidFill>
                  <a:srgbClr val="000000"/>
                </a:solidFill>
                <a:latin typeface="Perpetua" panose="02020502060401020303" pitchFamily="18" charset="0"/>
              </a:rPr>
              <a:t> anticoagulant.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66" y="2510274"/>
            <a:ext cx="2067278" cy="207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31C448-F2B9-4541-BCCD-4C753A71BCF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80" y="35627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CB5EE8-9A87-40F9-9432-6DE6A04D6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208B5-372D-4CD0-BBC0-DAC06CB2FE0C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0D50EC-C293-4064-83B8-0100674E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70945F-CDC8-44ED-858A-30FA63D47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0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008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696464"/>
                </a:solidFill>
              </a:rPr>
              <a:t>VII. Les saignements.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814" y="1772816"/>
            <a:ext cx="5634314" cy="43204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3. </a:t>
            </a:r>
            <a:r>
              <a:rPr lang="fr-FR" sz="2400" u="sng" dirty="0">
                <a:solidFill>
                  <a:schemeClr val="accent1"/>
                </a:solidFill>
              </a:rPr>
              <a:t>Autres saignements.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i="1" dirty="0">
                <a:solidFill>
                  <a:schemeClr val="accent1"/>
                </a:solidFill>
              </a:rPr>
              <a:t>Ecchymose</a:t>
            </a:r>
            <a:r>
              <a:rPr lang="fr-FR" sz="2400" dirty="0"/>
              <a:t>: tache bleutée due à une infiltration de sang dans le tissu sous-cutané. Provoquée par un coup, une fragilité capillaire, un </a:t>
            </a:r>
            <a:r>
              <a:rPr lang="fr-FR" sz="2400" dirty="0" err="1"/>
              <a:t>ttt</a:t>
            </a:r>
            <a:r>
              <a:rPr lang="fr-FR" sz="2400" dirty="0"/>
              <a:t> anticoagulant.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400" i="1" dirty="0">
                <a:solidFill>
                  <a:schemeClr val="accent1"/>
                </a:solidFill>
              </a:rPr>
              <a:t>Hématome: </a:t>
            </a:r>
            <a:r>
              <a:rPr lang="fr-FR" sz="2400" dirty="0"/>
              <a:t>collection de sang dans un tissu, muscle ou articulation. Provoque une coloration au niveau des tissus profonds, un gonflement +/- important, généralement douloureux. Il se résorbe seul ou avec traitement ( ponction, pansement alcoolisé, pommade…)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95" y="1980431"/>
            <a:ext cx="2624138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95" y="4442631"/>
            <a:ext cx="2800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7B57B2-DAD9-4041-994F-2BAE45D99F0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90" y="188640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22C66D-1D73-4E23-AC27-E7EE6D0F1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383C-CCD7-456C-BF96-02E5FE003333}" type="datetime3">
              <a:rPr lang="en-US" smtClean="0"/>
              <a:t>19 September 2025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2CC985-A850-4EAC-A6BE-4EC318FD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FGM- Septembre 2025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A92FD3-4C4B-4EB4-9D8B-97AC024F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0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3738</TotalTime>
  <Words>4238</Words>
  <Application>Microsoft Office PowerPoint</Application>
  <PresentationFormat>Affichage à l'écran (4:3)</PresentationFormat>
  <Paragraphs>576</Paragraphs>
  <Slides>57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6" baseType="lpstr">
      <vt:lpstr>Arial</vt:lpstr>
      <vt:lpstr>Calibri</vt:lpstr>
      <vt:lpstr>Calibri Light</vt:lpstr>
      <vt:lpstr>Perpetua</vt:lpstr>
      <vt:lpstr>Symbol</vt:lpstr>
      <vt:lpstr>Times New Roman</vt:lpstr>
      <vt:lpstr>Trebuchet MS</vt:lpstr>
      <vt:lpstr>Wingdings</vt:lpstr>
      <vt:lpstr>Rétrospective</vt:lpstr>
      <vt:lpstr>Les pathologies cardio-vasculaires Rôles de l’AS</vt:lpstr>
      <vt:lpstr>EPIDEMIOLOGIE et GENERALITES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L’athérosclérose et ses complications</vt:lpstr>
      <vt:lpstr>Les atteintes de l’appareil cardio-circulatoire</vt:lpstr>
      <vt:lpstr>Les atteintes de l’appareil cardio-circulatoire</vt:lpstr>
      <vt:lpstr>I. L’infarctus du myocarde.</vt:lpstr>
      <vt:lpstr>I. L’infarctus du myocarde.</vt:lpstr>
      <vt:lpstr>I. L’infarctus du myocarde.</vt:lpstr>
      <vt:lpstr>I. L’infarctus du myocarde.</vt:lpstr>
      <vt:lpstr>I. L’infarctus du myocarde.</vt:lpstr>
      <vt:lpstr>I. L’infarctus du myocarde.</vt:lpstr>
      <vt:lpstr>I. L’infarctus du myocarde.</vt:lpstr>
      <vt:lpstr>I. L’infarctus du myocarde.</vt:lpstr>
      <vt:lpstr>I. L’infarctus du myocarde.</vt:lpstr>
      <vt:lpstr>II. L’angor, ou angine de poitrine.</vt:lpstr>
      <vt:lpstr>III. L’artérite.</vt:lpstr>
      <vt:lpstr>III. L’artérite.</vt:lpstr>
      <vt:lpstr>III. L’artérite.</vt:lpstr>
      <vt:lpstr>V. L’AVC (Accident Vasculaire Cérébral).</vt:lpstr>
      <vt:lpstr>IV. L’AVC (Accident Vasculaire Cérébral).</vt:lpstr>
      <vt:lpstr>IV. L’AVC (Accident Vasculaire Cérébral).</vt:lpstr>
      <vt:lpstr>IV. L’AVC (Accident Vasculaire Cérébral).</vt:lpstr>
      <vt:lpstr>IV. L’AVC (Accident Vasculaire Cérébral).</vt:lpstr>
      <vt:lpstr>IV. L’AVC (Accident Vasculaire Cérébral).</vt:lpstr>
      <vt:lpstr>IV. L’AVC (Accident Vasculaire Cérébral).</vt:lpstr>
      <vt:lpstr>V. La phlébite.</vt:lpstr>
      <vt:lpstr>V. La phlébite.</vt:lpstr>
      <vt:lpstr>IV. La phlébite.</vt:lpstr>
      <vt:lpstr>IV. La phlébite.</vt:lpstr>
      <vt:lpstr>VI. L’embolie pulmonaire.</vt:lpstr>
      <vt:lpstr>VI. L’embolie pulmonaire.</vt:lpstr>
      <vt:lpstr>VI. L’embolie pulmonaire.</vt:lpstr>
      <vt:lpstr>VII. Les saignements.</vt:lpstr>
      <vt:lpstr>VII. Les saignements.</vt:lpstr>
      <vt:lpstr>VII. Les saignements.</vt:lpstr>
      <vt:lpstr>VII. Les saignements.</vt:lpstr>
      <vt:lpstr>VIII. Les saignements.</vt:lpstr>
      <vt:lpstr>VII. Les saignements.</vt:lpstr>
      <vt:lpstr>VII. Les saignements.</vt:lpstr>
    </vt:vector>
  </TitlesOfParts>
  <Company>CH Louis Pasteur Dole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L’appareil cardio-vasculaire</dc:title>
  <dc:creator>cesu-cads-01</dc:creator>
  <cp:lastModifiedBy>Salle de cours n°3 - Compte Elève</cp:lastModifiedBy>
  <cp:revision>233</cp:revision>
  <cp:lastPrinted>2023-11-02T10:36:52Z</cp:lastPrinted>
  <dcterms:created xsi:type="dcterms:W3CDTF">2017-09-12T12:16:44Z</dcterms:created>
  <dcterms:modified xsi:type="dcterms:W3CDTF">2025-09-19T09:46:54Z</dcterms:modified>
</cp:coreProperties>
</file>