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20"/>
  </p:notesMasterIdLst>
  <p:sldIdLst>
    <p:sldId id="256" r:id="rId2"/>
    <p:sldId id="258" r:id="rId3"/>
    <p:sldId id="257" r:id="rId4"/>
    <p:sldId id="260" r:id="rId5"/>
    <p:sldId id="259" r:id="rId6"/>
    <p:sldId id="268" r:id="rId7"/>
    <p:sldId id="262" r:id="rId8"/>
    <p:sldId id="273" r:id="rId9"/>
    <p:sldId id="272" r:id="rId10"/>
    <p:sldId id="264" r:id="rId11"/>
    <p:sldId id="265" r:id="rId12"/>
    <p:sldId id="266" r:id="rId13"/>
    <p:sldId id="263" r:id="rId14"/>
    <p:sldId id="269" r:id="rId15"/>
    <p:sldId id="270" r:id="rId16"/>
    <p:sldId id="267" r:id="rId17"/>
    <p:sldId id="261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4F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9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11938-85A3-4B3B-926A-14456CF12DF6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DFEAB-3222-4FE0-A36C-ECA8E2115C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0606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8B577-001A-4B92-929F-B91EA408D08F}" type="datetime1">
              <a:rPr lang="en-US" smtClean="0"/>
              <a:t>8/25/2025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74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331C-6439-46F2-8717-8E63BF77DCF2}" type="datetime1">
              <a:rPr lang="en-US" smtClean="0"/>
              <a:t>8/25/2025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24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2149-C38E-4B51-A87C-8502CA179B01}" type="datetime1">
              <a:rPr lang="en-US" smtClean="0"/>
              <a:t>8/25/2025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69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C06B1-8D4F-498F-B92C-372FD453BCC5}" type="datetime1">
              <a:rPr lang="en-US" smtClean="0"/>
              <a:t>8/25/2025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956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77AD-259D-4E76-96EC-5BC01915B6D3}" type="datetime1">
              <a:rPr lang="en-US" smtClean="0"/>
              <a:t>8/25/2025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90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8A7E9-6137-487F-AFA7-4B3BB424E0A8}" type="datetime1">
              <a:rPr lang="en-US" smtClean="0"/>
              <a:t>8/25/2025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702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46B6-2BCD-45B0-9DCC-3B18FA3CCA47}" type="datetime1">
              <a:rPr lang="en-US" smtClean="0"/>
              <a:t>8/25/2025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83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E006047-2A8E-42DC-97C5-FDE4C6D057DB}" type="datetime1">
              <a:rPr lang="en-US" smtClean="0"/>
              <a:t>8/25/2025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969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4EC9-91CC-40F4-B244-6037FC9CC2B6}" type="datetime1">
              <a:rPr lang="en-US" smtClean="0"/>
              <a:t>8/25/2025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719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0A3B-2FB4-41F8-9F6E-B377C8351B65}" type="datetime1">
              <a:rPr lang="en-US" smtClean="0"/>
              <a:t>8/25/2025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2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629B1-895D-4CB6-9E81-4930B8CA9266}" type="datetime1">
              <a:rPr lang="en-US" smtClean="0"/>
              <a:t>8/25/2025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199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222DD9B-FD11-4237-9F94-F4041B824994}" type="datetime1">
              <a:rPr lang="en-US" smtClean="0"/>
              <a:t>8/25/2025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282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E27C3-03AB-4025-AB38-19B6F609C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1259380"/>
            <a:ext cx="10294620" cy="3065732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Trebuchet MS" panose="020B0603020202020204" pitchFamily="34" charset="0"/>
              </a:rPr>
              <a:t>Rentrée des Apprenants </a:t>
            </a:r>
            <a:br>
              <a:rPr lang="fr-FR" dirty="0">
                <a:latin typeface="Trebuchet MS" panose="020B0603020202020204" pitchFamily="34" charset="0"/>
              </a:rPr>
            </a:br>
            <a:endParaRPr lang="fr-FR" dirty="0">
              <a:latin typeface="Trebuchet MS" panose="020B0603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91DA90-2A6A-4517-88BC-FB65914A7E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Formation AIDE-SOIGNANTE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3E685E-0E97-413F-AB35-5E443B9A3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GARRIEN-MAIRE Fabienne et GUINCHARD SABRINA- CSF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ADD290-5821-4B1A-948E-8F3F3998AFB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2330" r="37500" b="40525"/>
          <a:stretch/>
        </p:blipFill>
        <p:spPr bwMode="auto">
          <a:xfrm>
            <a:off x="534857" y="269836"/>
            <a:ext cx="2796171" cy="1143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7912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B6E6CC-D65A-4DF6-9D4F-BF66DF14F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4E7BA5-98E8-41D8-B0C6-E90630637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pic>
        <p:nvPicPr>
          <p:cNvPr id="1028" name="Picture 4" descr="Bienvenue Images – Parcourir 1,122,536 le catalogue de photos, vecteurs ...">
            <a:extLst>
              <a:ext uri="{FF2B5EF4-FFF2-40B4-BE49-F238E27FC236}">
                <a16:creationId xmlns:a16="http://schemas.microsoft.com/office/drawing/2014/main" id="{AB970B09-B196-44F1-9F2C-8D0FEC20B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220" y="880844"/>
            <a:ext cx="6858000" cy="314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303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BD939-D6EB-422C-A623-DA89ACB3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PROGRAMME DE LA JOURNEE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2B0FB5-EB75-48BC-B7FC-13A8F9641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b="1" u="sng" dirty="0"/>
              <a:t>Matin 8h30/12h: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Accueil des formatrices et de la directrice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Présentation de la structure et de l’équipe pédagogique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Présentation des règles de fonctionnement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Visite des locaux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Tour de table</a:t>
            </a:r>
          </a:p>
          <a:p>
            <a:pPr marL="201168" lvl="1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b="1" u="sng" dirty="0"/>
              <a:t>Après-midi 13h30/17h00: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Intervention de France Travail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Prétest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Présentation de référentiel AS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Questions diverses</a:t>
            </a: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8AF6D70-7DD5-4982-A912-BF73CBF0F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DB4801-D0BA-430C-AE70-975822E72F4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2330" r="37500" b="40525"/>
          <a:stretch/>
        </p:blipFill>
        <p:spPr bwMode="auto">
          <a:xfrm>
            <a:off x="484057" y="178230"/>
            <a:ext cx="2144843" cy="8106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42165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970F7-FA0A-4A46-8672-D4CFF83EB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L’IFP Jura-Nord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BD11446-7BFB-40D9-BC02-EE1EEF74F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82DCB25-009C-48F9-AE50-736BA7232A0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6185" y="1878347"/>
            <a:ext cx="4315286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462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2C930F-D66E-44E9-AC96-DCAC46E88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61776"/>
            <a:ext cx="10244488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b="1" dirty="0">
                <a:latin typeface="Calibri" panose="020F0502020204030204" pitchFamily="34" charset="0"/>
              </a:rPr>
              <a:t>Formation théorique et clinique, en alternance </a:t>
            </a:r>
            <a:r>
              <a:rPr lang="fr-FR" dirty="0">
                <a:latin typeface="Calibri" panose="020F0502020204030204" pitchFamily="34" charset="0"/>
              </a:rPr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u="sng" dirty="0">
                <a:latin typeface="Calibri" panose="020F0502020204030204" pitchFamily="34" charset="0"/>
              </a:rPr>
              <a:t>Cursus complet </a:t>
            </a:r>
            <a:r>
              <a:rPr lang="fr-FR" dirty="0">
                <a:latin typeface="Calibri" panose="020F0502020204030204" pitchFamily="34" charset="0"/>
              </a:rPr>
              <a:t>: 1540 h = 44 semaines</a:t>
            </a:r>
            <a:br>
              <a:rPr lang="fr-FR" dirty="0">
                <a:latin typeface="Calibri" panose="020F0502020204030204" pitchFamily="34" charset="0"/>
              </a:rPr>
            </a:br>
            <a:r>
              <a:rPr lang="fr-FR" b="1" dirty="0">
                <a:latin typeface="Calibri" panose="020F0502020204030204" pitchFamily="34" charset="0"/>
              </a:rPr>
              <a:t>	</a:t>
            </a:r>
            <a:r>
              <a:rPr lang="fr-FR" dirty="0">
                <a:latin typeface="Calibri" panose="020F0502020204030204" pitchFamily="34" charset="0"/>
              </a:rPr>
              <a:t>- 22 semaines de formation théorique et pratique comprenant CM, TD, TP et TPG</a:t>
            </a:r>
            <a:br>
              <a:rPr lang="fr-FR" dirty="0">
                <a:latin typeface="Calibri" panose="020F0502020204030204" pitchFamily="34" charset="0"/>
              </a:rPr>
            </a:br>
            <a:r>
              <a:rPr lang="fr-FR" dirty="0">
                <a:latin typeface="Calibri" panose="020F0502020204030204" pitchFamily="34" charset="0"/>
              </a:rPr>
              <a:t>	- 22 semaines formation clinique</a:t>
            </a:r>
          </a:p>
          <a:p>
            <a:pPr marL="0" indent="0">
              <a:buNone/>
            </a:pPr>
            <a:r>
              <a:rPr lang="fr-FR" dirty="0">
                <a:latin typeface="Calibri" panose="020F0502020204030204" pitchFamily="34" charset="0"/>
              </a:rPr>
              <a:t>                                               + 3 semaines de congé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u="sng" dirty="0">
                <a:latin typeface="Calibri" panose="020F0502020204030204" pitchFamily="34" charset="0"/>
              </a:rPr>
              <a:t>Cursus SAPAT </a:t>
            </a:r>
            <a:r>
              <a:rPr lang="fr-FR" dirty="0">
                <a:latin typeface="Calibri" panose="020F0502020204030204" pitchFamily="34" charset="0"/>
              </a:rPr>
              <a:t>: 1001 h =  511 h de formation théorique et pratique et 490 h de formation clinique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u="sng" dirty="0">
                <a:latin typeface="Calibri" panose="020F0502020204030204" pitchFamily="34" charset="0"/>
              </a:rPr>
              <a:t>Cursus ASSP </a:t>
            </a:r>
            <a:r>
              <a:rPr lang="fr-FR" dirty="0">
                <a:latin typeface="Calibri" panose="020F0502020204030204" pitchFamily="34" charset="0"/>
              </a:rPr>
              <a:t>: 721 h = 371 h de formation théorique et pratique et 350 h de formation clinique</a:t>
            </a:r>
          </a:p>
          <a:p>
            <a:pPr marL="0" indent="0">
              <a:buNone/>
            </a:pPr>
            <a:endParaRPr lang="fr-FR" dirty="0">
              <a:latin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pic>
        <p:nvPicPr>
          <p:cNvPr id="2050" name="Picture 2" descr="Résultat d’images pour théorie et pratique">
            <a:extLst>
              <a:ext uri="{FF2B5EF4-FFF2-40B4-BE49-F238E27FC236}">
                <a16:creationId xmlns:a16="http://schemas.microsoft.com/office/drawing/2014/main" id="{38FFE3A7-5F14-4BA7-BF36-865BBB385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746" y="2127920"/>
            <a:ext cx="1581150" cy="149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595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2C930F-D66E-44E9-AC96-DCAC46E88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61776"/>
            <a:ext cx="10244488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b="1" dirty="0">
                <a:latin typeface="Calibri" panose="020F0502020204030204" pitchFamily="34" charset="0"/>
              </a:rPr>
              <a:t>Formation théorique et clinique, en alternance </a:t>
            </a:r>
            <a:r>
              <a:rPr lang="fr-FR" dirty="0">
                <a:latin typeface="Calibri" panose="020F0502020204030204" pitchFamily="34" charset="0"/>
              </a:rPr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u="sng" dirty="0">
                <a:latin typeface="Calibri" panose="020F0502020204030204" pitchFamily="34" charset="0"/>
              </a:rPr>
              <a:t>Formation par la voie de l’apprentissage</a:t>
            </a:r>
            <a:r>
              <a:rPr lang="fr-FR" dirty="0">
                <a:latin typeface="Calibri" panose="020F0502020204030204" pitchFamily="34" charset="0"/>
              </a:rPr>
              <a:t>: alternance entre plusieurs périodes d’activité professionnelle réalisée chez l’employeur et des périodes de formation à l’institut et en milieu professionnel. 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dirty="0">
              <a:latin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pic>
        <p:nvPicPr>
          <p:cNvPr id="9220" name="Picture 4" descr="Résultat d’images pour Apprentissage AU Travail Image">
            <a:extLst>
              <a:ext uri="{FF2B5EF4-FFF2-40B4-BE49-F238E27FC236}">
                <a16:creationId xmlns:a16="http://schemas.microsoft.com/office/drawing/2014/main" id="{C8F7C674-E9C8-465A-8CBE-AE99F4414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546" y="3873456"/>
            <a:ext cx="16573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132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pic>
        <p:nvPicPr>
          <p:cNvPr id="6" name="Espace réservé du contenu 5" descr="https://www.ifsi08.fr/media/formation/aideSoignant/2021-tableau1-grand.png">
            <a:extLst>
              <a:ext uri="{FF2B5EF4-FFF2-40B4-BE49-F238E27FC236}">
                <a16:creationId xmlns:a16="http://schemas.microsoft.com/office/drawing/2014/main" id="{CA3EC025-1E5F-44D1-823D-4A4D4F33020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028" y="1846263"/>
            <a:ext cx="7709482" cy="4302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1544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6DD3E7E-891E-4D92-837A-AFC3871FD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/>
              <a:t>API</a:t>
            </a:r>
          </a:p>
          <a:p>
            <a:r>
              <a:rPr lang="fr-FR" dirty="0"/>
              <a:t>35h00 dans les trois premiers mois de formation</a:t>
            </a:r>
          </a:p>
          <a:p>
            <a:r>
              <a:rPr lang="fr-FR" dirty="0"/>
              <a:t>- positionnement de l’apprenant en lien avec les attendus en terme d’écriture/lecture/compréhension, arithmétique, relations humaines, organisation et outils informatique</a:t>
            </a:r>
          </a:p>
          <a:p>
            <a:r>
              <a:rPr lang="fr-FR" dirty="0"/>
              <a:t>- entretien avec l’apprenant à partir du positionnement</a:t>
            </a:r>
          </a:p>
          <a:p>
            <a:r>
              <a:rPr lang="fr-FR" dirty="0"/>
              <a:t>- accompagnement à l’explicitation du projet professionnel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35h00 d’API complémentaire pour les cursus ASSP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5478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C066C2E-1D76-43F3-A659-5339050F4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/>
              <a:t>Formation au numérique en santé</a:t>
            </a:r>
          </a:p>
          <a:p>
            <a:r>
              <a:rPr lang="fr-FR" dirty="0"/>
              <a:t>18 heures pour tous les cursus.</a:t>
            </a:r>
          </a:p>
          <a:p>
            <a:r>
              <a:rPr lang="fr-FR" dirty="0"/>
              <a:t>La formation au numérique en santé est intégrée dans les modules de formation.</a:t>
            </a:r>
          </a:p>
          <a:p>
            <a:r>
              <a:rPr lang="fr-FR" dirty="0"/>
              <a:t>5 compétences à valider: données en santé, cybersécurité en santé, communication en santé, outils numérique en santé, télésanté.</a:t>
            </a:r>
          </a:p>
          <a:p>
            <a:r>
              <a:rPr lang="fr-FR" dirty="0"/>
              <a:t>Attestation de validation de la formation au numérique en santé. 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97BE76-77B8-4A7E-9A44-9E3FD734D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9117" y="4014657"/>
            <a:ext cx="20193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981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18CFCFE-06CE-4B1E-9597-8397F35B0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27747"/>
            <a:ext cx="10058400" cy="46361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b="1" dirty="0">
                <a:latin typeface="Calibri" panose="020F0502020204030204" pitchFamily="34" charset="0"/>
              </a:rPr>
              <a:t> Les stages</a:t>
            </a:r>
            <a:r>
              <a:rPr lang="fr-FR" dirty="0">
                <a:latin typeface="Calibri" panose="020F0502020204030204" pitchFamily="34" charset="0"/>
              </a:rPr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u="sng" dirty="0">
                <a:latin typeface="Calibri" panose="020F0502020204030204" pitchFamily="34" charset="0"/>
              </a:rPr>
              <a:t>Cursus complet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</a:rPr>
              <a:t>4 périodes de stages :</a:t>
            </a:r>
            <a:br>
              <a:rPr lang="fr-FR" dirty="0">
                <a:latin typeface="Calibri" panose="020F0502020204030204" pitchFamily="34" charset="0"/>
              </a:rPr>
            </a:br>
            <a:r>
              <a:rPr lang="fr-FR" dirty="0">
                <a:latin typeface="Calibri" panose="020F0502020204030204" pitchFamily="34" charset="0"/>
              </a:rPr>
              <a:t>	- 3 stages de 5 semaines : accompagnement, projet de vie, collaboration, soins personnalisés, prévention des risques, raisonnement clinique interprofessionnel.</a:t>
            </a:r>
            <a:br>
              <a:rPr lang="fr-FR" dirty="0">
                <a:latin typeface="Calibri" panose="020F0502020204030204" pitchFamily="34" charset="0"/>
              </a:rPr>
            </a:br>
            <a:r>
              <a:rPr lang="fr-FR" dirty="0">
                <a:latin typeface="Calibri" panose="020F0502020204030204" pitchFamily="34" charset="0"/>
              </a:rPr>
              <a:t>	- 1 stage de 7 semaines (non fractionnable) : projet professionnel, renforcement de compétences.</a:t>
            </a:r>
          </a:p>
          <a:p>
            <a:pPr marL="0" indent="0">
              <a:buNone/>
            </a:pPr>
            <a:endParaRPr lang="fr-FR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</a:rPr>
              <a:t>Au moins une période clinique doit être effectuée auprès de personnes en situation de handicap physique ou psychique et une période auprès de personnes âgées.</a:t>
            </a:r>
          </a:p>
          <a:p>
            <a:pPr marL="0" indent="0">
              <a:buNone/>
            </a:pPr>
            <a:endParaRPr lang="fr-FR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838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18CFCFE-06CE-4B1E-9597-8397F35B0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27747"/>
            <a:ext cx="10058400" cy="46361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b="1" dirty="0">
                <a:latin typeface="Calibri" panose="020F0502020204030204" pitchFamily="34" charset="0"/>
              </a:rPr>
              <a:t> Les stages</a:t>
            </a:r>
            <a:r>
              <a:rPr lang="fr-FR" dirty="0">
                <a:latin typeface="Calibri" panose="020F0502020204030204" pitchFamily="34" charset="0"/>
              </a:rPr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u="sng" dirty="0">
                <a:latin typeface="Calibri" panose="020F0502020204030204" pitchFamily="34" charset="0"/>
              </a:rPr>
              <a:t>Cursus SAPAT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</a:rPr>
              <a:t>3 périodes de stages :</a:t>
            </a:r>
            <a:br>
              <a:rPr lang="fr-FR" dirty="0">
                <a:latin typeface="Calibri" panose="020F0502020204030204" pitchFamily="34" charset="0"/>
              </a:rPr>
            </a:br>
            <a:r>
              <a:rPr lang="fr-FR" dirty="0">
                <a:latin typeface="Calibri" panose="020F0502020204030204" pitchFamily="34" charset="0"/>
              </a:rPr>
              <a:t>	- 2 stages de 5 semaines : collaboration, soins personnalisés, prévention des risques, raisonnement clinique interprofessionnel.</a:t>
            </a:r>
            <a:br>
              <a:rPr lang="fr-FR" dirty="0">
                <a:latin typeface="Calibri" panose="020F0502020204030204" pitchFamily="34" charset="0"/>
              </a:rPr>
            </a:br>
            <a:r>
              <a:rPr lang="fr-FR" dirty="0">
                <a:latin typeface="Calibri" panose="020F0502020204030204" pitchFamily="34" charset="0"/>
              </a:rPr>
              <a:t>	- 1 stage de 4 semaines : collaboration, soins personnalisés, prévention des risques, raisonnement clinique interprofessionnel.</a:t>
            </a:r>
            <a:br>
              <a:rPr lang="fr-FR" dirty="0">
                <a:latin typeface="Calibri" panose="020F0502020204030204" pitchFamily="34" charset="0"/>
              </a:rPr>
            </a:br>
            <a:endParaRPr lang="fr-FR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</a:rPr>
              <a:t>Au moins une période clinique doit être effectuée auprès de personnes en situation de handicap physique ou psychique et une période auprès de personnes âgées.</a:t>
            </a:r>
          </a:p>
          <a:p>
            <a:pPr marL="0" indent="0">
              <a:buNone/>
            </a:pPr>
            <a:endParaRPr lang="fr-FR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556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18CFCFE-06CE-4B1E-9597-8397F35B0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27747"/>
            <a:ext cx="10058400" cy="46361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b="1" dirty="0">
                <a:latin typeface="Calibri" panose="020F0502020204030204" pitchFamily="34" charset="0"/>
              </a:rPr>
              <a:t> Les stages</a:t>
            </a:r>
            <a:r>
              <a:rPr lang="fr-FR" dirty="0">
                <a:latin typeface="Calibri" panose="020F0502020204030204" pitchFamily="34" charset="0"/>
              </a:rPr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u="sng" dirty="0">
                <a:latin typeface="Calibri" panose="020F0502020204030204" pitchFamily="34" charset="0"/>
              </a:rPr>
              <a:t>Cursus ASSP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</a:rPr>
              <a:t>2 périodes de stages :</a:t>
            </a:r>
            <a:br>
              <a:rPr lang="fr-FR" dirty="0">
                <a:latin typeface="Calibri" panose="020F0502020204030204" pitchFamily="34" charset="0"/>
              </a:rPr>
            </a:br>
            <a:r>
              <a:rPr lang="fr-FR" dirty="0">
                <a:latin typeface="Calibri" panose="020F0502020204030204" pitchFamily="34" charset="0"/>
              </a:rPr>
              <a:t>	- 2 stages de 5 semaines : collaboration, soins personnalisés, prévention des risques, raisonnement clinique interprofessionnel.</a:t>
            </a:r>
            <a:br>
              <a:rPr lang="fr-FR" dirty="0">
                <a:latin typeface="Calibri" panose="020F0502020204030204" pitchFamily="34" charset="0"/>
              </a:rPr>
            </a:br>
            <a:r>
              <a:rPr lang="fr-FR" dirty="0">
                <a:latin typeface="Calibri" panose="020F0502020204030204" pitchFamily="34" charset="0"/>
              </a:rPr>
              <a:t>	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</a:rPr>
              <a:t>Contexte de prise en soins en rééducation réadaptation, soins de suite, soins de courte durée.</a:t>
            </a:r>
          </a:p>
          <a:p>
            <a:pPr marL="0" indent="0">
              <a:buNone/>
            </a:pPr>
            <a:endParaRPr lang="fr-FR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993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18CFCFE-06CE-4B1E-9597-8397F35B0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609" y="1427747"/>
            <a:ext cx="10058400" cy="347850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fr-FR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b="1" dirty="0">
                <a:latin typeface="Calibri" panose="020F0502020204030204" pitchFamily="34" charset="0"/>
              </a:rPr>
              <a:t> Les stages</a:t>
            </a:r>
            <a:r>
              <a:rPr lang="fr-FR" sz="2200" dirty="0">
                <a:latin typeface="Calibri" panose="020F0502020204030204" pitchFamily="34" charset="0"/>
              </a:rPr>
              <a:t>: </a:t>
            </a:r>
            <a:endParaRPr lang="fr-FR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fr-FR" dirty="0">
                <a:latin typeface="Calibri" panose="020F0502020204030204" pitchFamily="34" charset="0"/>
              </a:rPr>
              <a:t>1 expérience de nuit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</a:rPr>
              <a:t> 1 expérience de weekend :     </a:t>
            </a:r>
          </a:p>
          <a:p>
            <a:pPr marL="0" indent="0">
              <a:buNone/>
            </a:pPr>
            <a:r>
              <a:rPr lang="fr-FR" dirty="0">
                <a:latin typeface="Calibri" panose="020F0502020204030204" pitchFamily="34" charset="0"/>
              </a:rPr>
              <a:t>                   </a:t>
            </a:r>
          </a:p>
          <a:p>
            <a:pPr marL="0" indent="0">
              <a:buNone/>
            </a:pPr>
            <a:r>
              <a:rPr lang="fr-FR" dirty="0">
                <a:latin typeface="Calibri" panose="020F0502020204030204" pitchFamily="34" charset="0"/>
              </a:rPr>
              <a:t>                       pour les stagiaires issus de la formation professionnelle (France Travail), uniquement le samedi.</a:t>
            </a:r>
          </a:p>
          <a:p>
            <a:pPr marL="0" indent="0">
              <a:buNone/>
            </a:pPr>
            <a:endParaRPr lang="fr-FR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</a:rPr>
              <a:t> 1 fiche d’évaluation de stage</a:t>
            </a:r>
            <a:endParaRPr lang="fr-FR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fr-FR" dirty="0">
                <a:latin typeface="Calibri" panose="020F0502020204030204" pitchFamily="34" charset="0"/>
              </a:rPr>
              <a:t>1 portfolio. 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7174" name="Picture 6" descr="Résultat d’images pour panneau attention">
            <a:extLst>
              <a:ext uri="{FF2B5EF4-FFF2-40B4-BE49-F238E27FC236}">
                <a16:creationId xmlns:a16="http://schemas.microsoft.com/office/drawing/2014/main" id="{991ACBB9-2CD8-49E1-BC3C-9802EF288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876" y="3167000"/>
            <a:ext cx="850231" cy="63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489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18CFCFE-06CE-4B1E-9597-8397F35B0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609" y="1427747"/>
            <a:ext cx="10058400" cy="42264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b="1" dirty="0">
                <a:latin typeface="Calibri" panose="020F0502020204030204" pitchFamily="34" charset="0"/>
              </a:rPr>
              <a:t> Les absences</a:t>
            </a:r>
            <a:r>
              <a:rPr lang="fr-FR" sz="2200" dirty="0">
                <a:latin typeface="Calibri" panose="020F0502020204030204" pitchFamily="34" charset="0"/>
              </a:rPr>
              <a:t>: </a:t>
            </a:r>
            <a:endParaRPr lang="fr-FR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/>
              <a:t>« La participation de l’élève aux enseignements et aux stages est obligatoire durant toute la formation. </a:t>
            </a:r>
          </a:p>
          <a:p>
            <a:pPr marL="0" indent="0">
              <a:buNone/>
            </a:pPr>
            <a:r>
              <a:rPr lang="fr-FR" dirty="0"/>
              <a:t>Toute absence doit être justifiée par un certificat médical ou toute autre preuve attestant de l’impossibilité d’être présent à ces enseignements. »</a:t>
            </a:r>
          </a:p>
          <a:p>
            <a:pPr marL="0" indent="0">
              <a:buNone/>
            </a:pPr>
            <a:r>
              <a:rPr lang="fr-FR" dirty="0"/>
              <a:t>Les absences (à l’IFP et en stage) doivent être &lt; 5% de la durée totale de la formation: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complet: 11 jours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SAPAT: 7 jours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ASSP: 5 jours </a:t>
            </a:r>
          </a:p>
        </p:txBody>
      </p:sp>
    </p:spTree>
    <p:extLst>
      <p:ext uri="{BB962C8B-B14F-4D97-AF65-F5344CB8AC3E}">
        <p14:creationId xmlns:p14="http://schemas.microsoft.com/office/powerpoint/2010/main" val="1292373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18CFCFE-06CE-4B1E-9597-8397F35B0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938" y="1427747"/>
            <a:ext cx="10058400" cy="3478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b="1" dirty="0">
                <a:latin typeface="Calibri" panose="020F0502020204030204" pitchFamily="34" charset="0"/>
              </a:rPr>
              <a:t> Les épreuves d’évaluation</a:t>
            </a:r>
            <a:r>
              <a:rPr lang="fr-FR" sz="2200" dirty="0">
                <a:latin typeface="Calibri" panose="020F0502020204030204" pitchFamily="34" charset="0"/>
              </a:rPr>
              <a:t>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>
                <a:latin typeface="Calibri" panose="020F0502020204030204" pitchFamily="34" charset="0"/>
              </a:rPr>
              <a:t>évaluation de chaque module avec obtention d’une note &gt; 10/20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>
                <a:latin typeface="Calibri" panose="020F0502020204030204" pitchFamily="34" charset="0"/>
              </a:rPr>
              <a:t>1 session de rattrapage pour chaque module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>
                <a:latin typeface="Calibri" panose="020F0502020204030204" pitchFamily="34" charset="0"/>
              </a:rPr>
              <a:t>compensation des notes à l’intérieur d’un bloc si notes &gt; 8/20</a:t>
            </a:r>
          </a:p>
          <a:p>
            <a:pPr marL="0" indent="0">
              <a:buNone/>
            </a:pPr>
            <a:endParaRPr lang="fr-FR" sz="1800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1800" dirty="0">
                <a:latin typeface="Calibri" panose="020F0502020204030204" pitchFamily="34" charset="0"/>
              </a:rPr>
              <a:t>validation des compétences à chaque stage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1266" name="Picture 2" descr="Résultat d’images pour épreuves écrites dessin">
            <a:extLst>
              <a:ext uri="{FF2B5EF4-FFF2-40B4-BE49-F238E27FC236}">
                <a16:creationId xmlns:a16="http://schemas.microsoft.com/office/drawing/2014/main" id="{FC1E91CC-D250-49D3-9876-F023FB1AB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413" y="2087157"/>
            <a:ext cx="28289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Résultat d’images pour élève infirmier encadrement en stage">
            <a:extLst>
              <a:ext uri="{FF2B5EF4-FFF2-40B4-BE49-F238E27FC236}">
                <a16:creationId xmlns:a16="http://schemas.microsoft.com/office/drawing/2014/main" id="{05AE4A79-EB57-4430-9E7B-46FB437F1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289" y="4389276"/>
            <a:ext cx="217170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645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18CFCFE-06CE-4B1E-9597-8397F35B0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609" y="1427747"/>
            <a:ext cx="10058400" cy="40105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b="1" dirty="0">
                <a:latin typeface="Calibri" panose="020F0502020204030204" pitchFamily="34" charset="0"/>
              </a:rPr>
              <a:t> La CVAR</a:t>
            </a:r>
            <a:r>
              <a:rPr lang="fr-FR" sz="2200" dirty="0">
                <a:latin typeface="Calibri" panose="020F0502020204030204" pitchFamily="34" charset="0"/>
              </a:rPr>
              <a:t>:  </a:t>
            </a:r>
            <a:r>
              <a:rPr lang="fr-FR" dirty="0">
                <a:latin typeface="Calibri" panose="020F0502020204030204" pitchFamily="34" charset="0"/>
              </a:rPr>
              <a:t>Commission de Validation de l’Acquisition des Résultats</a:t>
            </a:r>
          </a:p>
          <a:p>
            <a:pPr marL="0" indent="0">
              <a:buNone/>
            </a:pPr>
            <a:r>
              <a:rPr lang="fr-FR" dirty="0">
                <a:latin typeface="Calibri" panose="020F0502020204030204" pitchFamily="34" charset="0"/>
              </a:rPr>
              <a:t>Se prononce sur la validation ou non de l’acquisition des compétences en milieu professionnel à partir des appréciations réalisées par les encadrants de stage sur l’ensemble des périodes en milieux professionnels.</a:t>
            </a:r>
          </a:p>
          <a:p>
            <a:pPr marL="0" indent="0">
              <a:buNone/>
            </a:pPr>
            <a:r>
              <a:rPr lang="fr-FR" dirty="0">
                <a:latin typeface="Calibri" panose="020F0502020204030204" pitchFamily="34" charset="0"/>
              </a:rPr>
              <a:t>Sa mission consiste aussi à vérifier le parcours scolaire de l’élève. </a:t>
            </a:r>
          </a:p>
          <a:p>
            <a:pPr marL="0" indent="0">
              <a:buNone/>
            </a:pPr>
            <a:r>
              <a:rPr lang="fr-FR" dirty="0">
                <a:latin typeface="Calibri" panose="020F0502020204030204" pitchFamily="34" charset="0"/>
              </a:rPr>
              <a:t>Présidée par le directeur de l’institut de formation, elle se compose de 2 formateurs permanents et de 2 encadrants de stage de même filière que la formation concernée (ou un de la même filière et l’autre infirmier).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7768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23F4-2CB9-461B-A685-B7765AE2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référentiel AS: arrêté du 10 juin 2021 modifié par l’arrêté du 9 juin 2023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2C930F-D66E-44E9-AC96-DCAC46E88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244488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b="1" dirty="0">
                <a:latin typeface="Calibri" panose="020F0502020204030204" pitchFamily="34" charset="0"/>
              </a:rPr>
              <a:t>Certification d’un diplôme de niveau IV </a:t>
            </a:r>
            <a:endParaRPr lang="fr-FR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dirty="0">
                <a:latin typeface="Calibri" panose="020F0502020204030204" pitchFamily="34" charset="0"/>
              </a:rPr>
              <a:t>Obtention du DE AS par la validation de l’ensemble des blocs de compétence acquis en formation théorique et en milieu professionnel.</a:t>
            </a:r>
          </a:p>
          <a:p>
            <a:pPr marL="0" indent="0">
              <a:buNone/>
            </a:pPr>
            <a:endParaRPr lang="fr-FR" dirty="0">
              <a:latin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055FA-52D2-4C26-B2BE-98ED259F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  <p:pic>
        <p:nvPicPr>
          <p:cNvPr id="3074" name="Picture 2" descr="Résultat d’images pour diplôme">
            <a:extLst>
              <a:ext uri="{FF2B5EF4-FFF2-40B4-BE49-F238E27FC236}">
                <a16:creationId xmlns:a16="http://schemas.microsoft.com/office/drawing/2014/main" id="{F0920B6F-CBEC-48D1-BE1D-2EFC3FAB3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446" y="3592690"/>
            <a:ext cx="24955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242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291B80-9206-41F8-8C56-698084783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Bibliographie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CFC933-627D-4FCF-82FA-AAD7E9A0A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Arrêté du 10 juin 2021 (Légifrance)</a:t>
            </a:r>
          </a:p>
          <a:p>
            <a:r>
              <a:rPr lang="fr-FR" dirty="0"/>
              <a:t>Arrêté du 9 juin 2023 (Légifrance)</a:t>
            </a: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41544D-F1E1-40E4-AA53-6981F1BC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GARRIEN-MAIRE Fabienne et GUINCHARD SABRINA- CSF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927425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Personnalisé 8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2E4F96"/>
      </a:accent1>
      <a:accent2>
        <a:srgbClr val="EEBB44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</TotalTime>
  <Words>1142</Words>
  <Application>Microsoft Office PowerPoint</Application>
  <PresentationFormat>Grand écran</PresentationFormat>
  <Paragraphs>116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Trebuchet MS</vt:lpstr>
      <vt:lpstr>Wingdings</vt:lpstr>
      <vt:lpstr>Rétrospective</vt:lpstr>
      <vt:lpstr>Rentrée des Apprenants  </vt:lpstr>
      <vt:lpstr>Présentation PowerPoint</vt:lpstr>
      <vt:lpstr>PROGRAMME DE LA JOURNEE</vt:lpstr>
      <vt:lpstr>L’IFP Jura-Nord </vt:lpstr>
      <vt:lpstr>Le référentiel AS: arrêté du 10 juin 2021 modifié par l’arrêté du 9 juin 2023</vt:lpstr>
      <vt:lpstr>Le référentiel AS: arrêté du 10 juin 2021 modifié par l’arrêté du 9 juin 2023</vt:lpstr>
      <vt:lpstr>Le référentiel AS: arrêté du 10 juin 2021 modifié par l’arrêté du 9 juin 2023</vt:lpstr>
      <vt:lpstr>Le référentiel AS: arrêté du 10 juin 2021 modifié par l’arrêté du 9 juin 2023</vt:lpstr>
      <vt:lpstr>Le référentiel AS: arrêté du 10 juin 2021 modifié par l’arrêté du 9 juin 2023</vt:lpstr>
      <vt:lpstr>Le référentiel AS: arrêté du 10 juin 2021 modifié par l’arrêté du 9 juin 2023</vt:lpstr>
      <vt:lpstr>Le référentiel AS: arrêté du 10 juin 2021 modifié par l’arrêté du 9 juin 2023</vt:lpstr>
      <vt:lpstr>Le référentiel AS: arrêté du 10 juin 2021 modifié par l’arrêté du 9 juin 2023</vt:lpstr>
      <vt:lpstr>Le référentiel AS: arrêté du 10 juin 2021 modifié par l’arrêté du 9 juin 2023</vt:lpstr>
      <vt:lpstr>Le référentiel AS: arrêté du 10 juin 2021 modifié par l’arrêté du 9 juin 2023</vt:lpstr>
      <vt:lpstr>Le référentiel AS: arrêté du 10 juin 2021 modifié par l’arrêté du 9 juin 2023</vt:lpstr>
      <vt:lpstr>Le référentiel AS: arrêté du 10 juin 2021 modifié par l’arrêté du 9 juin 2023</vt:lpstr>
      <vt:lpstr>Le référentiel AS: arrêté du 10 juin 2021 modifié par l’arrêté du 9 juin 2023</vt:lpstr>
      <vt:lpstr>Bibliographie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CHLP</dc:title>
  <dc:creator>FERNANDES Charlotte</dc:creator>
  <cp:lastModifiedBy>Sabrina GUINCHARD</cp:lastModifiedBy>
  <cp:revision>67</cp:revision>
  <dcterms:created xsi:type="dcterms:W3CDTF">2022-01-07T15:32:55Z</dcterms:created>
  <dcterms:modified xsi:type="dcterms:W3CDTF">2025-08-25T15:10:14Z</dcterms:modified>
</cp:coreProperties>
</file>