
<file path=[Content_Types].xml><?xml version="1.0" encoding="utf-8"?>
<Types xmlns="http://schemas.openxmlformats.org/package/2006/content-types">
  <Default Extension="tmp"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84" r:id="rId2"/>
    <p:sldId id="282" r:id="rId3"/>
    <p:sldId id="283" r:id="rId4"/>
    <p:sldId id="257" r:id="rId5"/>
    <p:sldId id="259" r:id="rId6"/>
    <p:sldId id="258" r:id="rId7"/>
    <p:sldId id="260" r:id="rId8"/>
    <p:sldId id="267" r:id="rId9"/>
    <p:sldId id="272" r:id="rId10"/>
    <p:sldId id="261" r:id="rId11"/>
    <p:sldId id="262" r:id="rId12"/>
    <p:sldId id="263" r:id="rId13"/>
    <p:sldId id="264" r:id="rId14"/>
    <p:sldId id="265" r:id="rId15"/>
    <p:sldId id="266" r:id="rId16"/>
    <p:sldId id="268" r:id="rId17"/>
    <p:sldId id="269" r:id="rId18"/>
    <p:sldId id="271" r:id="rId19"/>
    <p:sldId id="277" r:id="rId20"/>
    <p:sldId id="275" r:id="rId21"/>
    <p:sldId id="276" r:id="rId22"/>
    <p:sldId id="274" r:id="rId23"/>
    <p:sldId id="278" r:id="rId24"/>
    <p:sldId id="279" r:id="rId25"/>
    <p:sldId id="280" r:id="rId26"/>
    <p:sldId id="281" r:id="rId2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F901E4F-46B7-479B-A233-50E8F4C1BF7E}" type="datetimeFigureOut">
              <a:rPr lang="fr-FR" smtClean="0"/>
              <a:t>08/07/2026</a:t>
            </a:fld>
            <a:endParaRPr lang="fr-FR"/>
          </a:p>
        </p:txBody>
      </p:sp>
      <p:sp>
        <p:nvSpPr>
          <p:cNvPr id="4" name="Espace réservé de l'image des diapositives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06585EA1-D8E0-4651-96D1-241BA2B97F0A}" type="slidenum">
              <a:rPr lang="fr-FR" smtClean="0"/>
              <a:t>‹N°›</a:t>
            </a:fld>
            <a:endParaRPr lang="fr-FR"/>
          </a:p>
        </p:txBody>
      </p:sp>
    </p:spTree>
    <p:extLst>
      <p:ext uri="{BB962C8B-B14F-4D97-AF65-F5344CB8AC3E}">
        <p14:creationId xmlns:p14="http://schemas.microsoft.com/office/powerpoint/2010/main" val="2682558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ECC13B4-1C39-4607-BB7C-34BEA4D146C1}" type="datetime1">
              <a:rPr lang="en-US" smtClean="0"/>
              <a:t>7/8/2026</a:t>
            </a:fld>
            <a:endParaRPr lang="en-US" dirty="0"/>
          </a:p>
        </p:txBody>
      </p:sp>
      <p:sp>
        <p:nvSpPr>
          <p:cNvPr id="5" name="Footer Placeholder 4"/>
          <p:cNvSpPr>
            <a:spLocks noGrp="1"/>
          </p:cNvSpPr>
          <p:nvPr>
            <p:ph type="ftr" sz="quarter" idx="11"/>
          </p:nvPr>
        </p:nvSpPr>
        <p:spPr/>
        <p:txBody>
          <a:bodyPr/>
          <a:lstStyle/>
          <a:p>
            <a:r>
              <a:rPr lang="en-US"/>
              <a:t>Fabienne GARRIEN-MAIRE- 2026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609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C0C5AAE-47A5-48D9-B32E-C6040AFA523C}" type="datetime1">
              <a:rPr lang="en-US" smtClean="0"/>
              <a:t>7/8/2026</a:t>
            </a:fld>
            <a:endParaRPr lang="en-US" dirty="0"/>
          </a:p>
        </p:txBody>
      </p:sp>
      <p:sp>
        <p:nvSpPr>
          <p:cNvPr id="5" name="Footer Placeholder 4"/>
          <p:cNvSpPr>
            <a:spLocks noGrp="1"/>
          </p:cNvSpPr>
          <p:nvPr>
            <p:ph type="ftr" sz="quarter" idx="11"/>
          </p:nvPr>
        </p:nvSpPr>
        <p:spPr/>
        <p:txBody>
          <a:bodyPr/>
          <a:lstStyle/>
          <a:p>
            <a:r>
              <a:rPr lang="en-US"/>
              <a:t>Fabienne GARRIEN-MAIRE- 2026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pic>
        <p:nvPicPr>
          <p:cNvPr id="7" name="Image 6" descr=" ">
            <a:extLst>
              <a:ext uri="{FF2B5EF4-FFF2-40B4-BE49-F238E27FC236}">
                <a16:creationId xmlns:a16="http://schemas.microsoft.com/office/drawing/2014/main" id="{E251DD04-3C1C-47B4-8DF3-2249ACC0FC2E}"/>
              </a:ext>
            </a:extLst>
          </p:cNvPr>
          <p:cNvPicPr/>
          <p:nvPr/>
        </p:nvPicPr>
        <p:blipFill rotWithShape="1">
          <a:blip r:embed="rId2">
            <a:extLst>
              <a:ext uri="{28A0092B-C50C-407E-A947-70E740481C1C}">
                <a14:useLocalDpi xmlns:a14="http://schemas.microsoft.com/office/drawing/2010/main" val="0"/>
              </a:ext>
            </a:extLst>
          </a:blip>
          <a:srcRect b="43104"/>
          <a:stretch/>
        </p:blipFill>
        <p:spPr bwMode="auto">
          <a:xfrm>
            <a:off x="7553217" y="626393"/>
            <a:ext cx="521494" cy="6286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0071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CF353CA4-7DCC-4D30-89B9-360864845048}" type="datetime1">
              <a:rPr lang="en-US" smtClean="0"/>
              <a:t>7/8/2026</a:t>
            </a:fld>
            <a:endParaRPr lang="en-US" dirty="0"/>
          </a:p>
        </p:txBody>
      </p:sp>
      <p:sp>
        <p:nvSpPr>
          <p:cNvPr id="5" name="Footer Placeholder 4"/>
          <p:cNvSpPr>
            <a:spLocks noGrp="1"/>
          </p:cNvSpPr>
          <p:nvPr>
            <p:ph type="ftr" sz="quarter" idx="11"/>
          </p:nvPr>
        </p:nvSpPr>
        <p:spPr/>
        <p:txBody>
          <a:bodyPr/>
          <a:lstStyle/>
          <a:p>
            <a:r>
              <a:rPr lang="en-US"/>
              <a:t>Fabienne GARRIEN-MAIRE- 2026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8368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50B3299-EA89-4790-A72F-240D21144CB6}" type="datetime1">
              <a:rPr lang="en-US" smtClean="0"/>
              <a:t>7/8/2026</a:t>
            </a:fld>
            <a:endParaRPr lang="en-US" dirty="0"/>
          </a:p>
        </p:txBody>
      </p:sp>
      <p:sp>
        <p:nvSpPr>
          <p:cNvPr id="6" name="Footer Placeholder 5"/>
          <p:cNvSpPr>
            <a:spLocks noGrp="1"/>
          </p:cNvSpPr>
          <p:nvPr>
            <p:ph type="ftr" sz="quarter" idx="11"/>
          </p:nvPr>
        </p:nvSpPr>
        <p:spPr/>
        <p:txBody>
          <a:bodyPr/>
          <a:lstStyle/>
          <a:p>
            <a:r>
              <a:rPr lang="en-US"/>
              <a:t>Fabienne GARRIEN-MAIRE- 2026</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038124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82296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4663440" y="2582334"/>
            <a:ext cx="370332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74D74A5-02CB-426E-8CF8-782540152C7E}" type="datetime1">
              <a:rPr lang="en-US" smtClean="0"/>
              <a:t>7/8/2026</a:t>
            </a:fld>
            <a:endParaRPr lang="en-US" dirty="0"/>
          </a:p>
        </p:txBody>
      </p:sp>
      <p:sp>
        <p:nvSpPr>
          <p:cNvPr id="8" name="Footer Placeholder 7"/>
          <p:cNvSpPr>
            <a:spLocks noGrp="1"/>
          </p:cNvSpPr>
          <p:nvPr>
            <p:ph type="ftr" sz="quarter" idx="11"/>
          </p:nvPr>
        </p:nvSpPr>
        <p:spPr/>
        <p:txBody>
          <a:bodyPr/>
          <a:lstStyle/>
          <a:p>
            <a:r>
              <a:rPr lang="en-US"/>
              <a:t>Fabienne GARRIEN-MAIRE- 2026</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82682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4F315C3-98B8-42F8-A3A4-EA8B48F36F4B}" type="datetime1">
              <a:rPr lang="en-US" smtClean="0"/>
              <a:t>7/8/2026</a:t>
            </a:fld>
            <a:endParaRPr lang="en-US" dirty="0"/>
          </a:p>
        </p:txBody>
      </p:sp>
      <p:sp>
        <p:nvSpPr>
          <p:cNvPr id="4" name="Footer Placeholder 3"/>
          <p:cNvSpPr>
            <a:spLocks noGrp="1"/>
          </p:cNvSpPr>
          <p:nvPr>
            <p:ph type="ftr" sz="quarter" idx="11"/>
          </p:nvPr>
        </p:nvSpPr>
        <p:spPr/>
        <p:txBody>
          <a:bodyPr/>
          <a:lstStyle/>
          <a:p>
            <a:r>
              <a:rPr lang="en-US"/>
              <a:t>Fabienne GARRIEN-MAIRE- 2026</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429301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7DA8565-F594-4AF7-924F-F91EBD763A24}" type="datetime1">
              <a:rPr lang="en-US" smtClean="0"/>
              <a:t>7/8/2026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Fabienne GARRIEN-MAIRE- 2026</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983473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AFC49F6-940E-4C56-A17C-5CE0C82FE564}" type="datetime1">
              <a:rPr lang="en-US" smtClean="0"/>
              <a:t>7/8/2026</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US"/>
              <a:t>Fabienne GARRIEN-MAIRE- 2026</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3681126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r-FR"/>
              <a:t>Modifier les styles du texte du masque</a:t>
            </a:r>
          </a:p>
        </p:txBody>
      </p:sp>
      <p:sp>
        <p:nvSpPr>
          <p:cNvPr id="5" name="Date Placeholder 4"/>
          <p:cNvSpPr>
            <a:spLocks noGrp="1"/>
          </p:cNvSpPr>
          <p:nvPr>
            <p:ph type="dt" sz="half" idx="10"/>
          </p:nvPr>
        </p:nvSpPr>
        <p:spPr/>
        <p:txBody>
          <a:bodyPr/>
          <a:lstStyle/>
          <a:p>
            <a:fld id="{9EB6B2AE-920D-4387-96AC-731CBE3E6A8F}" type="datetime1">
              <a:rPr lang="en-US" smtClean="0"/>
              <a:t>7/8/2026</a:t>
            </a:fld>
            <a:endParaRPr lang="en-US" dirty="0"/>
          </a:p>
        </p:txBody>
      </p:sp>
      <p:sp>
        <p:nvSpPr>
          <p:cNvPr id="6" name="Footer Placeholder 5"/>
          <p:cNvSpPr>
            <a:spLocks noGrp="1"/>
          </p:cNvSpPr>
          <p:nvPr>
            <p:ph type="ftr" sz="quarter" idx="11"/>
          </p:nvPr>
        </p:nvSpPr>
        <p:spPr/>
        <p:txBody>
          <a:bodyPr/>
          <a:lstStyle/>
          <a:p>
            <a:r>
              <a:rPr lang="en-US"/>
              <a:t>Fabienne GARRIEN-MAIRE- 2026</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1931950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2885CEE-C86A-4BFE-A933-A12BA476A7B4}" type="datetime1">
              <a:rPr lang="en-US" smtClean="0"/>
              <a:t>7/8/2026</a:t>
            </a:fld>
            <a:endParaRPr lang="en-US" dirty="0"/>
          </a:p>
        </p:txBody>
      </p:sp>
      <p:sp>
        <p:nvSpPr>
          <p:cNvPr id="5" name="Footer Placeholder 4"/>
          <p:cNvSpPr>
            <a:spLocks noGrp="1"/>
          </p:cNvSpPr>
          <p:nvPr>
            <p:ph type="ftr" sz="quarter" idx="11"/>
          </p:nvPr>
        </p:nvSpPr>
        <p:spPr/>
        <p:txBody>
          <a:bodyPr/>
          <a:lstStyle/>
          <a:p>
            <a:r>
              <a:rPr lang="en-US"/>
              <a:t>Fabienne GARRIEN-MAIRE- 2026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649933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C3BFE88-4BF2-4E48-BC45-61E0AE6613B4}" type="datetime1">
              <a:rPr lang="en-US" smtClean="0"/>
              <a:t>7/8/2026</a:t>
            </a:fld>
            <a:endParaRPr lang="en-US" dirty="0"/>
          </a:p>
        </p:txBody>
      </p:sp>
      <p:sp>
        <p:nvSpPr>
          <p:cNvPr id="5" name="Footer Placeholder 4"/>
          <p:cNvSpPr>
            <a:spLocks noGrp="1"/>
          </p:cNvSpPr>
          <p:nvPr>
            <p:ph type="ftr" sz="quarter" idx="11"/>
          </p:nvPr>
        </p:nvSpPr>
        <p:spPr/>
        <p:txBody>
          <a:bodyPr/>
          <a:lstStyle/>
          <a:p>
            <a:r>
              <a:rPr lang="en-US"/>
              <a:t>Fabienne GARRIEN-MAIRE- 2026</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843836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74F41413-03F4-4202-95B7-4C3AE67CC39E}" type="datetime1">
              <a:rPr lang="en-US" smtClean="0"/>
              <a:t>7/8/2026</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Fabienne GARRIEN-MAIRE- 2026</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69E57DC2-970A-4B3E-BB1C-7A09969E49DF}" type="slidenum">
              <a:rPr lang="en-US" smtClean="0"/>
              <a:pPr/>
              <a:t>‹N°›</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6630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france-assos-sante.org/2017/11/10/jai-attrape-une-infection-a-lhopital-temoignag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E27C3-03AB-4025-AB38-19B6F609C193}"/>
              </a:ext>
            </a:extLst>
          </p:cNvPr>
          <p:cNvSpPr>
            <a:spLocks noGrp="1"/>
          </p:cNvSpPr>
          <p:nvPr>
            <p:ph type="ctrTitle"/>
          </p:nvPr>
        </p:nvSpPr>
        <p:spPr/>
        <p:txBody>
          <a:bodyPr/>
          <a:lstStyle/>
          <a:p>
            <a:r>
              <a:rPr lang="fr-FR" dirty="0">
                <a:latin typeface="Trebuchet MS" panose="020B0603020202020204" pitchFamily="34" charset="0"/>
              </a:rPr>
              <a:t>Les infections associées aux soins</a:t>
            </a:r>
            <a:br>
              <a:rPr lang="fr-FR" dirty="0">
                <a:latin typeface="Trebuchet MS" panose="020B0603020202020204" pitchFamily="34" charset="0"/>
              </a:rPr>
            </a:br>
            <a:endParaRPr lang="fr-FR" dirty="0">
              <a:latin typeface="Trebuchet MS" panose="020B0603020202020204" pitchFamily="34" charset="0"/>
            </a:endParaRPr>
          </a:p>
        </p:txBody>
      </p:sp>
      <p:sp>
        <p:nvSpPr>
          <p:cNvPr id="3" name="Sous-titre 2">
            <a:extLst>
              <a:ext uri="{FF2B5EF4-FFF2-40B4-BE49-F238E27FC236}">
                <a16:creationId xmlns:a16="http://schemas.microsoft.com/office/drawing/2014/main" id="{6991DA90-2A6A-4517-88BC-FB65914A7EF8}"/>
              </a:ext>
            </a:extLst>
          </p:cNvPr>
          <p:cNvSpPr>
            <a:spLocks noGrp="1"/>
          </p:cNvSpPr>
          <p:nvPr>
            <p:ph type="subTitle" idx="1"/>
          </p:nvPr>
        </p:nvSpPr>
        <p:spPr/>
        <p:txBody>
          <a:bodyPr/>
          <a:lstStyle/>
          <a:p>
            <a:r>
              <a:rPr lang="fr-FR" dirty="0">
                <a:solidFill>
                  <a:schemeClr val="tx1"/>
                </a:solidFill>
              </a:rPr>
              <a:t>Bloc 4 module 8</a:t>
            </a:r>
          </a:p>
          <a:p>
            <a:endParaRPr lang="fr-FR" dirty="0">
              <a:solidFill>
                <a:schemeClr val="tx1"/>
              </a:solidFill>
            </a:endParaRPr>
          </a:p>
        </p:txBody>
      </p:sp>
      <p:sp>
        <p:nvSpPr>
          <p:cNvPr id="4" name="Espace réservé du pied de page 3">
            <a:extLst>
              <a:ext uri="{FF2B5EF4-FFF2-40B4-BE49-F238E27FC236}">
                <a16:creationId xmlns:a16="http://schemas.microsoft.com/office/drawing/2014/main" id="{593E685E-0E97-413F-AB35-5E443B9A350D}"/>
              </a:ext>
            </a:extLst>
          </p:cNvPr>
          <p:cNvSpPr>
            <a:spLocks noGrp="1"/>
          </p:cNvSpPr>
          <p:nvPr>
            <p:ph type="ftr" sz="quarter" idx="11"/>
          </p:nvPr>
        </p:nvSpPr>
        <p:spPr/>
        <p:txBody>
          <a:bodyPr/>
          <a:lstStyle/>
          <a:p>
            <a:pPr defTabSz="342900"/>
            <a:r>
              <a:rPr lang="en-US">
                <a:latin typeface="Calibri" panose="020F0502020204030204"/>
              </a:rPr>
              <a:t>Fabienne GARRIEN-MAIRE- 2026</a:t>
            </a:r>
            <a:endParaRPr lang="en-US" dirty="0">
              <a:latin typeface="Calibri" panose="020F0502020204030204"/>
            </a:endParaRPr>
          </a:p>
        </p:txBody>
      </p:sp>
      <p:pic>
        <p:nvPicPr>
          <p:cNvPr id="6" name="Image 5">
            <a:extLst>
              <a:ext uri="{FF2B5EF4-FFF2-40B4-BE49-F238E27FC236}">
                <a16:creationId xmlns:a16="http://schemas.microsoft.com/office/drawing/2014/main" id="{B5ADD290-5821-4B1A-948E-8F3F3998AFB0}"/>
              </a:ext>
            </a:extLst>
          </p:cNvPr>
          <p:cNvPicPr/>
          <p:nvPr/>
        </p:nvPicPr>
        <p:blipFill rotWithShape="1">
          <a:blip r:embed="rId2" cstate="print">
            <a:extLst>
              <a:ext uri="{28A0092B-C50C-407E-A947-70E740481C1C}">
                <a14:useLocalDpi xmlns:a14="http://schemas.microsoft.com/office/drawing/2010/main" val="0"/>
              </a:ext>
            </a:extLst>
          </a:blip>
          <a:srcRect l="22652" t="32330" r="37500" b="40525"/>
          <a:stretch/>
        </p:blipFill>
        <p:spPr bwMode="auto">
          <a:xfrm>
            <a:off x="401143" y="1059627"/>
            <a:ext cx="2097128" cy="857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791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1978243"/>
            <a:ext cx="7543800" cy="1450757"/>
          </a:xfrm>
        </p:spPr>
        <p:txBody>
          <a:bodyPr>
            <a:normAutofit fontScale="90000"/>
          </a:bodyPr>
          <a:lstStyle/>
          <a:p>
            <a:r>
              <a:rPr lang="fr-FR" dirty="0"/>
              <a:t>Une infection nosocomiale, </a:t>
            </a:r>
            <a:br>
              <a:rPr lang="fr-FR" dirty="0"/>
            </a:br>
            <a:r>
              <a:rPr lang="fr-FR" dirty="0"/>
              <a:t>c’est quoi?</a:t>
            </a:r>
            <a:br>
              <a:rPr lang="fr-FR" dirty="0"/>
            </a:br>
            <a:endParaRPr lang="fr-FR" dirty="0"/>
          </a:p>
        </p:txBody>
      </p:sp>
      <p:sp>
        <p:nvSpPr>
          <p:cNvPr id="3" name="Espace réservé du pied de page 2">
            <a:extLst>
              <a:ext uri="{FF2B5EF4-FFF2-40B4-BE49-F238E27FC236}">
                <a16:creationId xmlns:a16="http://schemas.microsoft.com/office/drawing/2014/main" id="{28090D12-93B2-4884-B128-FD3CF32BCA37}"/>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4148223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Vidéo « </a:t>
            </a:r>
            <a:r>
              <a:rPr lang="fr-FR" dirty="0" err="1"/>
              <a:t>youtube</a:t>
            </a:r>
            <a:r>
              <a:rPr lang="fr-FR" dirty="0"/>
              <a:t> »</a:t>
            </a:r>
          </a:p>
          <a:p>
            <a:pPr marL="82296" indent="0">
              <a:buNone/>
            </a:pPr>
            <a:r>
              <a:rPr lang="fr-FR" i="1" dirty="0"/>
              <a:t>Infections nosocomiales: la malédiction de l’hôpital</a:t>
            </a:r>
          </a:p>
          <a:p>
            <a:pPr marL="82296" indent="0">
              <a:buNone/>
            </a:pPr>
            <a:r>
              <a:rPr lang="fr-FR" dirty="0"/>
              <a:t>https://www.youtube.com/watch?v=VJYjpYYfNtU</a:t>
            </a:r>
          </a:p>
          <a:p>
            <a:pPr marL="82296" indent="0">
              <a:buNone/>
            </a:pPr>
            <a:r>
              <a:rPr lang="fr-FR" sz="1600" dirty="0">
                <a:solidFill>
                  <a:srgbClr val="00B0F0"/>
                </a:solidFill>
              </a:rPr>
              <a:t>Apporte la vision des victimes. Reportage principalement tourné en Suisse</a:t>
            </a:r>
          </a:p>
          <a:p>
            <a:pPr marL="82296" indent="0">
              <a:buNone/>
            </a:pPr>
            <a:endParaRPr lang="fr-FR" sz="1600" dirty="0"/>
          </a:p>
          <a:p>
            <a:pPr>
              <a:buFont typeface="Arial" panose="020B0604020202020204" pitchFamily="34" charset="0"/>
              <a:buChar char="•"/>
            </a:pPr>
            <a:r>
              <a:rPr lang="fr-FR" sz="2400" dirty="0">
                <a:hlinkClick r:id="rId2">
                  <a:extLst>
                    <a:ext uri="{A12FA001-AC4F-418D-AE19-62706E023703}">
                      <ahyp:hlinkClr xmlns:ahyp="http://schemas.microsoft.com/office/drawing/2018/hyperlinkcolor" val="tx"/>
                    </a:ext>
                  </a:extLst>
                </a:hlinkClick>
              </a:rPr>
              <a:t>https://www.france-assos-sante.org/2017/11/10/jai-attrape-une-infection-a-lhopital-temoignages/</a:t>
            </a:r>
            <a:r>
              <a:rPr lang="fr-FR" sz="2400" dirty="0"/>
              <a:t> </a:t>
            </a:r>
          </a:p>
        </p:txBody>
      </p:sp>
      <p:sp>
        <p:nvSpPr>
          <p:cNvPr id="4" name="Espace réservé du pied de page 3">
            <a:extLst>
              <a:ext uri="{FF2B5EF4-FFF2-40B4-BE49-F238E27FC236}">
                <a16:creationId xmlns:a16="http://schemas.microsoft.com/office/drawing/2014/main" id="{9C96C6CB-77B8-4D7A-AA71-8B364537C946}"/>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475921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DEFINITION.</a:t>
            </a:r>
          </a:p>
        </p:txBody>
      </p:sp>
      <p:sp>
        <p:nvSpPr>
          <p:cNvPr id="3" name="Espace réservé du contenu 2"/>
          <p:cNvSpPr>
            <a:spLocks noGrp="1"/>
          </p:cNvSpPr>
          <p:nvPr>
            <p:ph idx="1"/>
          </p:nvPr>
        </p:nvSpPr>
        <p:spPr/>
        <p:txBody>
          <a:bodyPr>
            <a:normAutofit/>
          </a:bodyPr>
          <a:lstStyle/>
          <a:p>
            <a:r>
              <a:rPr lang="fr-FR" sz="2800" dirty="0"/>
              <a:t>Une infection est dite associée aux soins (IAS), si elle survient au cours (ou à la suite) d’une prise en charge d’un patient, ET si elle n’était ni présente, ni en incubation au début de la prise en charge.</a:t>
            </a:r>
          </a:p>
          <a:p>
            <a:r>
              <a:rPr lang="fr-FR" sz="2800" dirty="0"/>
              <a:t>Lorsque l’état infectieux au début de la prise en charge n’est pas connu, un délai d’au moins 48h après l’admission, ou supérieur à la période d’incubation est accepté pour définir une IAS.</a:t>
            </a:r>
          </a:p>
        </p:txBody>
      </p:sp>
      <p:sp>
        <p:nvSpPr>
          <p:cNvPr id="4" name="Espace réservé du pied de page 3">
            <a:extLst>
              <a:ext uri="{FF2B5EF4-FFF2-40B4-BE49-F238E27FC236}">
                <a16:creationId xmlns:a16="http://schemas.microsoft.com/office/drawing/2014/main" id="{32FBB321-5D89-4772-AB28-B8E6D45D32DC}"/>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202320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DEFINITION.</a:t>
            </a:r>
          </a:p>
        </p:txBody>
      </p:sp>
      <p:sp>
        <p:nvSpPr>
          <p:cNvPr id="3" name="Espace réservé du contenu 2"/>
          <p:cNvSpPr>
            <a:spLocks noGrp="1"/>
          </p:cNvSpPr>
          <p:nvPr>
            <p:ph idx="1"/>
          </p:nvPr>
        </p:nvSpPr>
        <p:spPr/>
        <p:txBody>
          <a:bodyPr>
            <a:noAutofit/>
          </a:bodyPr>
          <a:lstStyle/>
          <a:p>
            <a:r>
              <a:rPr lang="fr-FR" sz="2800" dirty="0"/>
              <a:t>Une infection à distance de la prise en charge peut être considérée comme associée aux soins. En effet, en cas d’intervention chirurgicale, une infection du site opératoire est dite nosocomiale si elle survient dans les 30 jours suivant l’intervention, même si le patient est rentré entre-temps chez lui.</a:t>
            </a:r>
          </a:p>
          <a:p>
            <a:r>
              <a:rPr lang="fr-FR" sz="2800" dirty="0"/>
              <a:t>De même, une infection est nosocomiale si elle se déclare dans l’année qui suit la pose d’une prothèse ou d’un implant.</a:t>
            </a:r>
          </a:p>
        </p:txBody>
      </p:sp>
      <p:sp>
        <p:nvSpPr>
          <p:cNvPr id="4" name="Espace réservé du pied de page 3">
            <a:extLst>
              <a:ext uri="{FF2B5EF4-FFF2-40B4-BE49-F238E27FC236}">
                <a16:creationId xmlns:a16="http://schemas.microsoft.com/office/drawing/2014/main" id="{4F066E52-7EE4-4B2F-97FD-5A53138596D1}"/>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1794313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DEFINITION.</a:t>
            </a:r>
          </a:p>
        </p:txBody>
      </p:sp>
      <p:sp>
        <p:nvSpPr>
          <p:cNvPr id="3" name="Espace réservé du contenu 2"/>
          <p:cNvSpPr>
            <a:spLocks noGrp="1"/>
          </p:cNvSpPr>
          <p:nvPr>
            <p:ph idx="1"/>
          </p:nvPr>
        </p:nvSpPr>
        <p:spPr>
          <a:xfrm>
            <a:off x="822960" y="1845734"/>
            <a:ext cx="7349440" cy="4463586"/>
          </a:xfrm>
        </p:spPr>
        <p:txBody>
          <a:bodyPr>
            <a:noAutofit/>
          </a:bodyPr>
          <a:lstStyle/>
          <a:p>
            <a:r>
              <a:rPr lang="fr-FR" sz="2800" dirty="0">
                <a:solidFill>
                  <a:srgbClr val="0070C0"/>
                </a:solidFill>
              </a:rPr>
              <a:t>L’infection nosocomiale est une infection provoquée par un acte de soin ou un séjour </a:t>
            </a:r>
            <a:r>
              <a:rPr lang="fr-FR" sz="2800" b="1" dirty="0">
                <a:solidFill>
                  <a:srgbClr val="0070C0"/>
                </a:solidFill>
              </a:rPr>
              <a:t>en milieu hospitalier (établissement de santé).</a:t>
            </a:r>
          </a:p>
          <a:p>
            <a:r>
              <a:rPr lang="fr-FR" sz="2800" dirty="0"/>
              <a:t>L’acte de soins peut être </a:t>
            </a:r>
          </a:p>
          <a:p>
            <a:pPr lvl="1">
              <a:buFont typeface="Wingdings" pitchFamily="2" charset="2"/>
              <a:buChar char="ü"/>
            </a:pPr>
            <a:r>
              <a:rPr lang="fr-FR" sz="2800" dirty="0"/>
              <a:t>Diagnostique (examen de laboratoire…),</a:t>
            </a:r>
          </a:p>
          <a:p>
            <a:pPr lvl="1">
              <a:buFont typeface="Wingdings" pitchFamily="2" charset="2"/>
              <a:buChar char="ü"/>
            </a:pPr>
            <a:r>
              <a:rPr lang="fr-FR" sz="2800" dirty="0"/>
              <a:t> Thérapeutique (injection…), </a:t>
            </a:r>
          </a:p>
          <a:p>
            <a:pPr lvl="1">
              <a:buFont typeface="Wingdings" pitchFamily="2" charset="2"/>
              <a:buChar char="ü"/>
            </a:pPr>
            <a:r>
              <a:rPr lang="fr-FR" sz="2800" dirty="0"/>
              <a:t>De dépistage (glycémie capillaire…), </a:t>
            </a:r>
          </a:p>
          <a:p>
            <a:pPr lvl="1">
              <a:buFont typeface="Wingdings" pitchFamily="2" charset="2"/>
              <a:buChar char="ü"/>
            </a:pPr>
            <a:r>
              <a:rPr lang="fr-FR" sz="2800" dirty="0"/>
              <a:t>Ou de prévention primaire (vaccination).</a:t>
            </a:r>
          </a:p>
          <a:p>
            <a:r>
              <a:rPr lang="fr-FR" sz="2800" dirty="0"/>
              <a:t>Les IAS concernent les patients, mais également le personnel hospitalier et les visiteurs.</a:t>
            </a:r>
          </a:p>
        </p:txBody>
      </p:sp>
      <p:sp>
        <p:nvSpPr>
          <p:cNvPr id="4" name="Espace réservé du pied de page 3">
            <a:extLst>
              <a:ext uri="{FF2B5EF4-FFF2-40B4-BE49-F238E27FC236}">
                <a16:creationId xmlns:a16="http://schemas.microsoft.com/office/drawing/2014/main" id="{10984469-8271-403E-9F65-12013EA7488B}"/>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51787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2. IAS et micro-organismes les plus fréquents.</a:t>
            </a:r>
          </a:p>
        </p:txBody>
      </p:sp>
      <p:sp>
        <p:nvSpPr>
          <p:cNvPr id="3" name="Espace réservé du contenu 2"/>
          <p:cNvSpPr>
            <a:spLocks noGrp="1"/>
          </p:cNvSpPr>
          <p:nvPr>
            <p:ph idx="1"/>
          </p:nvPr>
        </p:nvSpPr>
        <p:spPr>
          <a:xfrm>
            <a:off x="0" y="1845734"/>
            <a:ext cx="9144000" cy="4463586"/>
          </a:xfrm>
        </p:spPr>
        <p:txBody>
          <a:bodyPr>
            <a:normAutofit fontScale="92500"/>
          </a:bodyPr>
          <a:lstStyle/>
          <a:p>
            <a:r>
              <a:rPr lang="fr-FR" sz="2200" dirty="0"/>
              <a:t>Les plus fréquentes (enquête nationale de prévalence 2022):</a:t>
            </a:r>
          </a:p>
          <a:p>
            <a:pPr lvl="1">
              <a:buFont typeface="Wingdings" pitchFamily="2" charset="2"/>
              <a:buChar char="ü"/>
            </a:pPr>
            <a:r>
              <a:rPr lang="fr-FR" sz="2200" dirty="0"/>
              <a:t>Les infections urinaires (28%)</a:t>
            </a:r>
          </a:p>
          <a:p>
            <a:pPr lvl="1">
              <a:buFont typeface="Wingdings" pitchFamily="2" charset="2"/>
              <a:buChar char="ü"/>
            </a:pPr>
            <a:r>
              <a:rPr lang="fr-FR" sz="2200" dirty="0"/>
              <a:t>Les pneumopathies (16,3%)</a:t>
            </a:r>
          </a:p>
          <a:p>
            <a:pPr lvl="1">
              <a:buFont typeface="Wingdings" pitchFamily="2" charset="2"/>
              <a:buChar char="ü"/>
            </a:pPr>
            <a:r>
              <a:rPr lang="fr-FR" sz="2200" dirty="0"/>
              <a:t>Les infections du site opératoire (14,3%)</a:t>
            </a:r>
          </a:p>
          <a:p>
            <a:pPr marL="457200" lvl="1" indent="0">
              <a:buNone/>
            </a:pPr>
            <a:endParaRPr lang="fr-FR" sz="2200" dirty="0"/>
          </a:p>
          <a:p>
            <a:r>
              <a:rPr lang="fr-FR" sz="2200" dirty="0"/>
              <a:t>Les micro-organismes les plus fréquents: les bactéries sont à l’origine de 90% des IN.</a:t>
            </a:r>
          </a:p>
          <a:p>
            <a:pPr lvl="1">
              <a:buFont typeface="Wingdings" pitchFamily="2" charset="2"/>
              <a:buChar char="ü"/>
            </a:pPr>
            <a:r>
              <a:rPr lang="fr-FR" sz="2200" dirty="0"/>
              <a:t>L’Escherichia coli (vit naturellement dans le tube digestif)</a:t>
            </a:r>
          </a:p>
          <a:p>
            <a:pPr lvl="1">
              <a:buFont typeface="Wingdings" pitchFamily="2" charset="2"/>
              <a:buChar char="ü"/>
            </a:pPr>
            <a:r>
              <a:rPr lang="fr-FR" sz="2200" dirty="0"/>
              <a:t>Le staphylocoque doré (présent dans la muqueuse nasale, de la gorge, et sur le périnée d’environ 15 à 30 % des humains)</a:t>
            </a:r>
          </a:p>
          <a:p>
            <a:pPr lvl="1">
              <a:buFont typeface="Wingdings" pitchFamily="2" charset="2"/>
              <a:buChar char="ü"/>
            </a:pPr>
            <a:r>
              <a:rPr lang="fr-FR" sz="2200" dirty="0"/>
              <a:t>Enterococcus faecalis (7 %), une autre bactérie naturellement présente dans les intestins</a:t>
            </a:r>
          </a:p>
          <a:p>
            <a:pPr lvl="1">
              <a:buFont typeface="Wingdings" pitchFamily="2" charset="2"/>
              <a:buChar char="ü"/>
            </a:pPr>
            <a:r>
              <a:rPr lang="fr-FR" sz="2200" dirty="0"/>
              <a:t>Le </a:t>
            </a:r>
            <a:r>
              <a:rPr lang="fr-FR" sz="2200" dirty="0" err="1"/>
              <a:t>pseudomonas</a:t>
            </a:r>
            <a:r>
              <a:rPr lang="fr-FR" sz="2200" dirty="0"/>
              <a:t> </a:t>
            </a:r>
            <a:r>
              <a:rPr lang="fr-FR" sz="2200" dirty="0" err="1"/>
              <a:t>aeruginosa</a:t>
            </a:r>
            <a:r>
              <a:rPr lang="fr-FR" sz="2200" dirty="0"/>
              <a:t> ( pyocyanique), fréquent dans l’environnement hospitalier (sols, l’eau).</a:t>
            </a:r>
          </a:p>
          <a:p>
            <a:pPr marL="0" indent="0">
              <a:buNone/>
            </a:pPr>
            <a:endParaRPr lang="fr-FR" dirty="0"/>
          </a:p>
        </p:txBody>
      </p:sp>
      <p:sp>
        <p:nvSpPr>
          <p:cNvPr id="4" name="Espace réservé du pied de page 3">
            <a:extLst>
              <a:ext uri="{FF2B5EF4-FFF2-40B4-BE49-F238E27FC236}">
                <a16:creationId xmlns:a16="http://schemas.microsoft.com/office/drawing/2014/main" id="{8D27ABB2-7598-4422-8A34-C834DDE4818F}"/>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259714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arn(inVertical)">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1000"/>
                                        <p:tgtEl>
                                          <p:spTgt spid="3">
                                            <p:txEl>
                                              <p:pRg st="7" end="7"/>
                                            </p:txEl>
                                          </p:spTgt>
                                        </p:tgtEl>
                                      </p:cBhvr>
                                    </p:animEffect>
                                    <p:anim calcmode="lin" valueType="num">
                                      <p:cBhvr>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1000"/>
                                        <p:tgtEl>
                                          <p:spTgt spid="3">
                                            <p:txEl>
                                              <p:pRg st="8" end="8"/>
                                            </p:txEl>
                                          </p:spTgt>
                                        </p:tgtEl>
                                      </p:cBhvr>
                                    </p:animEffect>
                                    <p:anim calcmode="lin" valueType="num">
                                      <p:cBhvr>
                                        <p:cTn id="5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Effect transition="in" filter="fade">
                                      <p:cBhvr>
                                        <p:cTn id="59" dur="1000"/>
                                        <p:tgtEl>
                                          <p:spTgt spid="3">
                                            <p:txEl>
                                              <p:pRg st="9" end="9"/>
                                            </p:txEl>
                                          </p:spTgt>
                                        </p:tgtEl>
                                      </p:cBhvr>
                                    </p:animEffect>
                                    <p:anim calcmode="lin" valueType="num">
                                      <p:cBhvr>
                                        <p:cTn id="6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2. IAS et micro-organismes les plus fréquents.</a:t>
            </a:r>
          </a:p>
        </p:txBody>
      </p:sp>
      <p:sp>
        <p:nvSpPr>
          <p:cNvPr id="3" name="Espace réservé du contenu 2"/>
          <p:cNvSpPr>
            <a:spLocks noGrp="1"/>
          </p:cNvSpPr>
          <p:nvPr>
            <p:ph idx="1"/>
          </p:nvPr>
        </p:nvSpPr>
        <p:spPr/>
        <p:txBody>
          <a:bodyPr>
            <a:normAutofit lnSpcReduction="10000"/>
          </a:bodyPr>
          <a:lstStyle/>
          <a:p>
            <a:pPr marL="0" indent="0">
              <a:buNone/>
            </a:pPr>
            <a:r>
              <a:rPr lang="fr-FR" sz="2800" dirty="0"/>
              <a:t>La contamination peut être </a:t>
            </a:r>
          </a:p>
          <a:p>
            <a:r>
              <a:rPr lang="fr-FR" sz="2800" dirty="0">
                <a:solidFill>
                  <a:srgbClr val="0070C0"/>
                </a:solidFill>
              </a:rPr>
              <a:t>Endogène = </a:t>
            </a:r>
            <a:r>
              <a:rPr lang="fr-FR" sz="2800" dirty="0"/>
              <a:t>le patient s’auto-infecte (flore commensale).</a:t>
            </a:r>
          </a:p>
          <a:p>
            <a:pPr marL="400050" lvl="1" indent="0">
              <a:buNone/>
            </a:pPr>
            <a:r>
              <a:rPr lang="fr-FR" sz="2800" dirty="0"/>
              <a:t>Ex: l’infection urinaire à Escherichia coli</a:t>
            </a:r>
          </a:p>
          <a:p>
            <a:pPr marL="457200" lvl="1" indent="0">
              <a:buNone/>
            </a:pPr>
            <a:endParaRPr lang="fr-FR" sz="2800" dirty="0"/>
          </a:p>
          <a:p>
            <a:r>
              <a:rPr lang="fr-FR" sz="2800" dirty="0">
                <a:solidFill>
                  <a:srgbClr val="0070C0"/>
                </a:solidFill>
              </a:rPr>
              <a:t>Exogène = </a:t>
            </a:r>
            <a:r>
              <a:rPr lang="fr-FR" sz="2800" dirty="0"/>
              <a:t>la transmission peut être directe, par simple contact (mains mal lavées du soignant), ou indirecte, par le matériel mal décontaminé, ou par l’environnement (eau, air, équipements, alimentation…)</a:t>
            </a:r>
          </a:p>
          <a:p>
            <a:pPr marL="0" indent="0">
              <a:buNone/>
            </a:pPr>
            <a:endParaRPr lang="fr-FR" dirty="0"/>
          </a:p>
        </p:txBody>
      </p:sp>
      <p:sp>
        <p:nvSpPr>
          <p:cNvPr id="4" name="Espace réservé du pied de page 3">
            <a:extLst>
              <a:ext uri="{FF2B5EF4-FFF2-40B4-BE49-F238E27FC236}">
                <a16:creationId xmlns:a16="http://schemas.microsoft.com/office/drawing/2014/main" id="{5F490A1D-2B9F-4872-A610-5789448643A7}"/>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293501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2. IAS et micro-organismes les plus fréquents.</a:t>
            </a:r>
          </a:p>
        </p:txBody>
      </p:sp>
      <p:sp>
        <p:nvSpPr>
          <p:cNvPr id="3" name="Espace réservé du contenu 2"/>
          <p:cNvSpPr>
            <a:spLocks noGrp="1"/>
          </p:cNvSpPr>
          <p:nvPr>
            <p:ph idx="1"/>
          </p:nvPr>
        </p:nvSpPr>
        <p:spPr>
          <a:xfrm>
            <a:off x="798592" y="2675483"/>
            <a:ext cx="7498080" cy="2088232"/>
          </a:xfrm>
        </p:spPr>
        <p:txBody>
          <a:bodyPr>
            <a:normAutofit/>
          </a:bodyPr>
          <a:lstStyle/>
          <a:p>
            <a:pPr marL="0" indent="0">
              <a:buNone/>
            </a:pPr>
            <a:r>
              <a:rPr lang="fr-FR" sz="2800" dirty="0"/>
              <a:t>La transmission interhumaine est le principal mode de transmission avec un rôle majeur joué par les mains =&gt; transmission manuportée.</a:t>
            </a:r>
          </a:p>
          <a:p>
            <a:pPr marL="0" indent="0">
              <a:buNone/>
            </a:pPr>
            <a:endParaRPr lang="fr-FR" dirty="0"/>
          </a:p>
        </p:txBody>
      </p:sp>
      <p:sp>
        <p:nvSpPr>
          <p:cNvPr id="4" name="Espace réservé du pied de page 3">
            <a:extLst>
              <a:ext uri="{FF2B5EF4-FFF2-40B4-BE49-F238E27FC236}">
                <a16:creationId xmlns:a16="http://schemas.microsoft.com/office/drawing/2014/main" id="{000D39CB-1694-4219-96F4-6A56BC433765}"/>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9741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3.Facteurs favorisants</a:t>
            </a:r>
          </a:p>
        </p:txBody>
      </p:sp>
      <p:sp>
        <p:nvSpPr>
          <p:cNvPr id="3" name="Espace réservé du contenu 2"/>
          <p:cNvSpPr>
            <a:spLocks noGrp="1"/>
          </p:cNvSpPr>
          <p:nvPr>
            <p:ph idx="1"/>
          </p:nvPr>
        </p:nvSpPr>
        <p:spPr/>
        <p:txBody>
          <a:bodyPr>
            <a:normAutofit/>
          </a:bodyPr>
          <a:lstStyle/>
          <a:p>
            <a:pPr marL="0" indent="0">
              <a:buNone/>
            </a:pPr>
            <a:r>
              <a:rPr lang="fr-FR" sz="2000" b="1" dirty="0"/>
              <a:t>1. Etat du patient</a:t>
            </a:r>
            <a:r>
              <a:rPr lang="fr-FR" sz="2000" dirty="0"/>
              <a:t>.</a:t>
            </a:r>
          </a:p>
          <a:p>
            <a:pPr>
              <a:buFont typeface="Wingdings" pitchFamily="2" charset="2"/>
              <a:buChar char="ü"/>
            </a:pPr>
            <a:r>
              <a:rPr lang="fr-FR" sz="2000" dirty="0"/>
              <a:t>Son âge: personnes âgées, nouveau-né, en particulier les prématurés</a:t>
            </a:r>
          </a:p>
          <a:p>
            <a:pPr>
              <a:buFont typeface="Wingdings" pitchFamily="2" charset="2"/>
              <a:buChar char="ü"/>
            </a:pPr>
            <a:r>
              <a:rPr lang="fr-FR" sz="2000" dirty="0"/>
              <a:t>Sa pathologie: polytraumatisé, grand brûlé, opéré, diabétique, malnutris (maigreur), immunodéprimé, cumulant plusieurs facteurs de risque… </a:t>
            </a:r>
          </a:p>
          <a:p>
            <a:pPr marL="0" indent="0">
              <a:buNone/>
            </a:pPr>
            <a:endParaRPr lang="fr-FR" sz="2000" dirty="0"/>
          </a:p>
          <a:p>
            <a:pPr marL="0" indent="0">
              <a:buNone/>
            </a:pPr>
            <a:r>
              <a:rPr lang="fr-FR" sz="2000" b="1" dirty="0"/>
              <a:t>2. Les thérapies.</a:t>
            </a:r>
          </a:p>
          <a:p>
            <a:pPr>
              <a:buFont typeface="Wingdings" pitchFamily="2" charset="2"/>
              <a:buChar char="ü"/>
            </a:pPr>
            <a:r>
              <a:rPr lang="fr-FR" sz="2000" dirty="0"/>
              <a:t>Certaines thérapeutiques peuvent affaiblir les défenses immunitaires: les corticoïdes, les antibiotiques, les immunodépresseurs</a:t>
            </a:r>
          </a:p>
          <a:p>
            <a:pPr>
              <a:buFont typeface="Wingdings" pitchFamily="2" charset="2"/>
              <a:buChar char="ü"/>
            </a:pPr>
            <a:r>
              <a:rPr lang="fr-FR" sz="2000" dirty="0"/>
              <a:t>Certains traitements déséquilibrent la flore bactérienne, et des bactéries deviennent résistantes</a:t>
            </a:r>
          </a:p>
        </p:txBody>
      </p:sp>
      <p:sp>
        <p:nvSpPr>
          <p:cNvPr id="4" name="Espace réservé du pied de page 3">
            <a:extLst>
              <a:ext uri="{FF2B5EF4-FFF2-40B4-BE49-F238E27FC236}">
                <a16:creationId xmlns:a16="http://schemas.microsoft.com/office/drawing/2014/main" id="{EA2D69E1-3766-4B48-9E5D-899A769E27E4}"/>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294193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3.Facteurs favorisants</a:t>
            </a:r>
          </a:p>
        </p:txBody>
      </p:sp>
      <p:sp>
        <p:nvSpPr>
          <p:cNvPr id="3" name="Espace réservé du contenu 2"/>
          <p:cNvSpPr>
            <a:spLocks noGrp="1"/>
          </p:cNvSpPr>
          <p:nvPr>
            <p:ph idx="1"/>
          </p:nvPr>
        </p:nvSpPr>
        <p:spPr/>
        <p:txBody>
          <a:bodyPr>
            <a:normAutofit/>
          </a:bodyPr>
          <a:lstStyle/>
          <a:p>
            <a:pPr marL="0" indent="0">
              <a:buNone/>
            </a:pPr>
            <a:r>
              <a:rPr lang="fr-FR" sz="2800" b="1" dirty="0"/>
              <a:t>3. Les techniques de soins invasives.</a:t>
            </a:r>
          </a:p>
          <a:p>
            <a:pPr>
              <a:buFont typeface="Wingdings" pitchFamily="2" charset="2"/>
              <a:buChar char="ü"/>
            </a:pPr>
            <a:r>
              <a:rPr lang="fr-FR" sz="2800" dirty="0"/>
              <a:t>Certaines techniques restent des actes à risque pour le patient: pose de sonde urinaire, de perfusion, de cathéter, de drains, ponction lombaire, intubation, trachéotomie</a:t>
            </a:r>
          </a:p>
          <a:p>
            <a:pPr>
              <a:buFont typeface="Wingdings" pitchFamily="2" charset="2"/>
              <a:buChar char="ü"/>
            </a:pPr>
            <a:r>
              <a:rPr lang="fr-FR" sz="2800" dirty="0"/>
              <a:t>Des appareils médicaux peuvent constituer des réservoirs de germes importants: respirateur, hémodialyseur…</a:t>
            </a:r>
          </a:p>
          <a:p>
            <a:pPr marL="0" indent="0">
              <a:buNone/>
            </a:pPr>
            <a:endParaRPr lang="fr-FR" dirty="0"/>
          </a:p>
        </p:txBody>
      </p:sp>
      <p:sp>
        <p:nvSpPr>
          <p:cNvPr id="4" name="Espace réservé du pied de page 3">
            <a:extLst>
              <a:ext uri="{FF2B5EF4-FFF2-40B4-BE49-F238E27FC236}">
                <a16:creationId xmlns:a16="http://schemas.microsoft.com/office/drawing/2014/main" id="{78249D77-B68F-4532-90FC-FD8ADE1574FB}"/>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390691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3.Facteurs favorisants</a:t>
            </a:r>
          </a:p>
        </p:txBody>
      </p:sp>
      <p:sp>
        <p:nvSpPr>
          <p:cNvPr id="3" name="Espace réservé du contenu 2"/>
          <p:cNvSpPr>
            <a:spLocks noGrp="1"/>
          </p:cNvSpPr>
          <p:nvPr>
            <p:ph idx="1"/>
          </p:nvPr>
        </p:nvSpPr>
        <p:spPr>
          <a:xfrm>
            <a:off x="683568" y="1882804"/>
            <a:ext cx="7992888" cy="4463586"/>
          </a:xfrm>
        </p:spPr>
        <p:txBody>
          <a:bodyPr>
            <a:normAutofit fontScale="92500" lnSpcReduction="10000"/>
          </a:bodyPr>
          <a:lstStyle/>
          <a:p>
            <a:pPr marL="0" indent="0">
              <a:buNone/>
            </a:pPr>
            <a:r>
              <a:rPr lang="fr-FR" sz="2000" b="1" dirty="0"/>
              <a:t>4. L’infrastructure hospitalière.</a:t>
            </a:r>
          </a:p>
          <a:p>
            <a:pPr marL="0" indent="0">
              <a:buNone/>
            </a:pPr>
            <a:r>
              <a:rPr lang="fr-FR" sz="2000" dirty="0"/>
              <a:t>L’hôpital est un milieu particulier.</a:t>
            </a:r>
          </a:p>
          <a:p>
            <a:pPr>
              <a:buFont typeface="Wingdings" pitchFamily="2" charset="2"/>
              <a:buChar char="ü"/>
            </a:pPr>
            <a:r>
              <a:rPr lang="fr-FR" sz="2000" dirty="0"/>
              <a:t>Concentration de population: malades, personnel, visiteurs, consultants…</a:t>
            </a:r>
          </a:p>
          <a:p>
            <a:pPr>
              <a:buFont typeface="Wingdings" pitchFamily="2" charset="2"/>
              <a:buChar char="ü"/>
            </a:pPr>
            <a:r>
              <a:rPr lang="fr-FR" sz="2000" dirty="0"/>
              <a:t>Nombreux déplacements=&gt; brassage d’air, rencontre avec beaucoup de personnes</a:t>
            </a:r>
          </a:p>
          <a:p>
            <a:pPr>
              <a:buFont typeface="Wingdings" pitchFamily="2" charset="2"/>
              <a:buChar char="ü"/>
            </a:pPr>
            <a:r>
              <a:rPr lang="fr-FR" sz="2000" dirty="0"/>
              <a:t>Atmosphère confinée, chaleur, nombreux lieux humides, nombreux déchets</a:t>
            </a:r>
          </a:p>
          <a:p>
            <a:pPr>
              <a:buFont typeface="Wingdings" pitchFamily="2" charset="2"/>
              <a:buChar char="ü"/>
            </a:pPr>
            <a:r>
              <a:rPr lang="fr-FR" sz="2000" dirty="0"/>
              <a:t>Circuits d’alimentation en eau, en air, les revêtement muraux, les faux plafonds, sont des réservoirs de germes</a:t>
            </a:r>
          </a:p>
          <a:p>
            <a:pPr>
              <a:buFont typeface="Wingdings" pitchFamily="2" charset="2"/>
              <a:buChar char="ü"/>
            </a:pPr>
            <a:r>
              <a:rPr lang="fr-FR" sz="2000" dirty="0"/>
              <a:t>Regroupement dans un même lieu de patients infectés</a:t>
            </a:r>
          </a:p>
          <a:p>
            <a:pPr>
              <a:buFont typeface="Wingdings" pitchFamily="2" charset="2"/>
              <a:buChar char="ü"/>
            </a:pPr>
            <a:r>
              <a:rPr lang="fr-FR" sz="2000" dirty="0"/>
              <a:t>Nombre important de personnes s’occupants de malades</a:t>
            </a:r>
          </a:p>
          <a:p>
            <a:pPr>
              <a:buFont typeface="Wingdings" pitchFamily="2" charset="2"/>
              <a:buChar char="ü"/>
            </a:pPr>
            <a:r>
              <a:rPr lang="fr-FR" sz="2000" dirty="0"/>
              <a:t>Mobilité des patients d’un service à l’autre, d’un lieu à l’autre</a:t>
            </a:r>
          </a:p>
          <a:p>
            <a:pPr>
              <a:buFont typeface="Wingdings" pitchFamily="2" charset="2"/>
              <a:buChar char="ü"/>
            </a:pPr>
            <a:r>
              <a:rPr lang="fr-FR" sz="2000" dirty="0"/>
              <a:t>Germes très pathogènes, résistants…</a:t>
            </a:r>
          </a:p>
          <a:p>
            <a:pPr marL="0" indent="0">
              <a:buNone/>
            </a:pPr>
            <a:endParaRPr lang="fr-FR" dirty="0"/>
          </a:p>
        </p:txBody>
      </p:sp>
      <p:sp>
        <p:nvSpPr>
          <p:cNvPr id="4" name="Espace réservé du pied de page 3">
            <a:extLst>
              <a:ext uri="{FF2B5EF4-FFF2-40B4-BE49-F238E27FC236}">
                <a16:creationId xmlns:a16="http://schemas.microsoft.com/office/drawing/2014/main" id="{EDD4F5E0-28BE-49C6-9FC3-8B2FD2E1D158}"/>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411611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3.Facteurs favorisants</a:t>
            </a:r>
          </a:p>
        </p:txBody>
      </p:sp>
      <p:sp>
        <p:nvSpPr>
          <p:cNvPr id="3" name="Espace réservé du contenu 2"/>
          <p:cNvSpPr>
            <a:spLocks noGrp="1"/>
          </p:cNvSpPr>
          <p:nvPr>
            <p:ph idx="1"/>
          </p:nvPr>
        </p:nvSpPr>
        <p:spPr>
          <a:xfrm>
            <a:off x="822960" y="2673278"/>
            <a:ext cx="7543800" cy="2447362"/>
          </a:xfrm>
        </p:spPr>
        <p:txBody>
          <a:bodyPr>
            <a:normAutofit/>
          </a:bodyPr>
          <a:lstStyle/>
          <a:p>
            <a:pPr marL="0" indent="0">
              <a:buNone/>
            </a:pPr>
            <a:r>
              <a:rPr lang="fr-FR" sz="2800" dirty="0"/>
              <a:t>Les  patients à risque sont des personnes </a:t>
            </a:r>
            <a:r>
              <a:rPr lang="fr-FR" sz="2800" b="1" dirty="0"/>
              <a:t>hospitalisées</a:t>
            </a:r>
            <a:r>
              <a:rPr lang="fr-FR" sz="2800" dirty="0"/>
              <a:t> présentant des </a:t>
            </a:r>
            <a:r>
              <a:rPr lang="fr-FR" sz="2800" b="1" dirty="0"/>
              <a:t>pathologies associées</a:t>
            </a:r>
            <a:r>
              <a:rPr lang="fr-FR" sz="2800" dirty="0"/>
              <a:t>, et pour lesquels seront utilisés certains </a:t>
            </a:r>
            <a:r>
              <a:rPr lang="fr-FR" sz="2800" b="1" dirty="0"/>
              <a:t>dispositifs médicaux </a:t>
            </a:r>
            <a:r>
              <a:rPr lang="fr-FR" sz="2800" dirty="0"/>
              <a:t>(perfusion, sonde…)</a:t>
            </a:r>
          </a:p>
          <a:p>
            <a:pPr marL="0" indent="0">
              <a:buNone/>
            </a:pPr>
            <a:endParaRPr lang="fr-FR" dirty="0"/>
          </a:p>
        </p:txBody>
      </p:sp>
      <p:sp>
        <p:nvSpPr>
          <p:cNvPr id="4" name="Espace réservé du pied de page 3">
            <a:extLst>
              <a:ext uri="{FF2B5EF4-FFF2-40B4-BE49-F238E27FC236}">
                <a16:creationId xmlns:a16="http://schemas.microsoft.com/office/drawing/2014/main" id="{9F48B8A0-613E-4F38-852F-9834BA1F54E9}"/>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717484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4. Conséquences des IN.</a:t>
            </a:r>
          </a:p>
        </p:txBody>
      </p:sp>
      <p:sp>
        <p:nvSpPr>
          <p:cNvPr id="3" name="Espace réservé du contenu 2"/>
          <p:cNvSpPr>
            <a:spLocks noGrp="1"/>
          </p:cNvSpPr>
          <p:nvPr>
            <p:ph idx="1"/>
          </p:nvPr>
        </p:nvSpPr>
        <p:spPr>
          <a:xfrm>
            <a:off x="822960" y="1845734"/>
            <a:ext cx="7543800" cy="4463586"/>
          </a:xfrm>
        </p:spPr>
        <p:txBody>
          <a:bodyPr>
            <a:normAutofit lnSpcReduction="10000"/>
          </a:bodyPr>
          <a:lstStyle/>
          <a:p>
            <a:r>
              <a:rPr lang="fr-FR" sz="2400" b="1" dirty="0"/>
              <a:t>Coût humain: </a:t>
            </a:r>
          </a:p>
          <a:p>
            <a:pPr lvl="1">
              <a:buFont typeface="Wingdings" pitchFamily="2" charset="2"/>
              <a:buChar char="ü"/>
            </a:pPr>
            <a:r>
              <a:rPr lang="fr-FR" sz="2400" dirty="0"/>
              <a:t>Préjudice physique, douleur</a:t>
            </a:r>
          </a:p>
          <a:p>
            <a:pPr lvl="1">
              <a:buFont typeface="Wingdings" pitchFamily="2" charset="2"/>
              <a:buChar char="ü"/>
            </a:pPr>
            <a:r>
              <a:rPr lang="fr-FR" sz="2400" dirty="0"/>
              <a:t>Atteinte morale du patient et de sa famille</a:t>
            </a:r>
          </a:p>
          <a:p>
            <a:r>
              <a:rPr lang="fr-FR" sz="2400" b="1" dirty="0"/>
              <a:t>Coût social:</a:t>
            </a:r>
          </a:p>
          <a:p>
            <a:pPr lvl="1">
              <a:buFont typeface="Wingdings" pitchFamily="2" charset="2"/>
              <a:buChar char="ü"/>
            </a:pPr>
            <a:r>
              <a:rPr lang="fr-FR" sz="2400" dirty="0"/>
              <a:t>Perte plus ou moins importante de l’activité professionnelle</a:t>
            </a:r>
          </a:p>
          <a:p>
            <a:pPr lvl="1">
              <a:buFont typeface="Wingdings" pitchFamily="2" charset="2"/>
              <a:buChar char="ü"/>
            </a:pPr>
            <a:r>
              <a:rPr lang="fr-FR" sz="2400" dirty="0"/>
              <a:t>Parfois invalidité ou décès</a:t>
            </a:r>
          </a:p>
          <a:p>
            <a:r>
              <a:rPr lang="fr-FR" sz="2400" b="1" dirty="0"/>
              <a:t>Coût économique:</a:t>
            </a:r>
          </a:p>
          <a:p>
            <a:pPr lvl="1">
              <a:buFont typeface="Wingdings" pitchFamily="2" charset="2"/>
              <a:buChar char="ü"/>
            </a:pPr>
            <a:r>
              <a:rPr lang="fr-FR" sz="2400" dirty="0"/>
              <a:t>Augmentation des actes médicaux</a:t>
            </a:r>
          </a:p>
          <a:p>
            <a:pPr lvl="1">
              <a:buFont typeface="Wingdings" pitchFamily="2" charset="2"/>
              <a:buChar char="ü"/>
            </a:pPr>
            <a:r>
              <a:rPr lang="fr-FR" sz="2400" dirty="0"/>
              <a:t>Augmentation de la consommation de médicaments</a:t>
            </a:r>
          </a:p>
          <a:p>
            <a:pPr lvl="1">
              <a:buFont typeface="Wingdings" pitchFamily="2" charset="2"/>
              <a:buChar char="ü"/>
            </a:pPr>
            <a:r>
              <a:rPr lang="fr-FR" sz="2400" dirty="0"/>
              <a:t>Augmentation de la durée de séjour</a:t>
            </a:r>
          </a:p>
          <a:p>
            <a:pPr lvl="1">
              <a:buFont typeface="Wingdings" pitchFamily="2" charset="2"/>
              <a:buChar char="ü"/>
            </a:pPr>
            <a:r>
              <a:rPr lang="fr-FR" sz="2400" dirty="0"/>
              <a:t>Augmentation de la charge de travail des personnels….</a:t>
            </a:r>
          </a:p>
          <a:p>
            <a:pPr>
              <a:buFont typeface="Wingdings" pitchFamily="2" charset="2"/>
              <a:buChar char="ü"/>
            </a:pPr>
            <a:endParaRPr lang="fr-FR" dirty="0"/>
          </a:p>
        </p:txBody>
      </p:sp>
      <p:sp>
        <p:nvSpPr>
          <p:cNvPr id="4" name="Espace réservé du pied de page 3">
            <a:extLst>
              <a:ext uri="{FF2B5EF4-FFF2-40B4-BE49-F238E27FC236}">
                <a16:creationId xmlns:a16="http://schemas.microsoft.com/office/drawing/2014/main" id="{6AE8C437-3CD5-4FFF-B982-A12D9E7AB153}"/>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199028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1000"/>
                                        <p:tgtEl>
                                          <p:spTgt spid="3">
                                            <p:txEl>
                                              <p:pRg st="8" end="8"/>
                                            </p:txEl>
                                          </p:spTgt>
                                        </p:tgtEl>
                                      </p:cBhvr>
                                    </p:animEffect>
                                    <p:anim calcmode="lin" valueType="num">
                                      <p:cBhvr>
                                        <p:cTn id="5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3608" y="274638"/>
            <a:ext cx="7643192" cy="634082"/>
          </a:xfrm>
        </p:spPr>
        <p:txBody>
          <a:bodyPr>
            <a:normAutofit/>
          </a:bodyPr>
          <a:lstStyle/>
          <a:p>
            <a:r>
              <a:rPr lang="fr-FR" dirty="0"/>
              <a:t>5. La prévention des IN.</a:t>
            </a:r>
          </a:p>
        </p:txBody>
      </p:sp>
      <p:sp>
        <p:nvSpPr>
          <p:cNvPr id="3" name="Espace réservé du contenu 2"/>
          <p:cNvSpPr>
            <a:spLocks noGrp="1"/>
          </p:cNvSpPr>
          <p:nvPr>
            <p:ph idx="1"/>
          </p:nvPr>
        </p:nvSpPr>
        <p:spPr>
          <a:xfrm>
            <a:off x="467544" y="1152375"/>
            <a:ext cx="8579296" cy="5040560"/>
          </a:xfrm>
        </p:spPr>
        <p:txBody>
          <a:bodyPr>
            <a:noAutofit/>
          </a:bodyPr>
          <a:lstStyle/>
          <a:p>
            <a:pPr marL="0" indent="0">
              <a:buNone/>
            </a:pPr>
            <a:r>
              <a:rPr lang="fr-FR" sz="2000" dirty="0">
                <a:solidFill>
                  <a:srgbClr val="0070C0"/>
                </a:solidFill>
              </a:rPr>
              <a:t>Le respect des mesures d’hygiène est le meilleur moyen d’éviter les infections nosocomiales et professionnelles.</a:t>
            </a:r>
          </a:p>
          <a:p>
            <a:r>
              <a:rPr lang="fr-FR" sz="2000" b="1" dirty="0"/>
              <a:t>Au niveau du patient</a:t>
            </a:r>
            <a:r>
              <a:rPr lang="fr-FR" sz="2000" dirty="0"/>
              <a:t>:</a:t>
            </a:r>
          </a:p>
          <a:p>
            <a:pPr>
              <a:buFont typeface="Wingdings" pitchFamily="2" charset="2"/>
              <a:buChar char="ü"/>
            </a:pPr>
            <a:r>
              <a:rPr lang="fr-FR" sz="2000" dirty="0"/>
              <a:t>Lavage des mains</a:t>
            </a:r>
          </a:p>
          <a:p>
            <a:pPr>
              <a:buFont typeface="Wingdings" pitchFamily="2" charset="2"/>
              <a:buChar char="ü"/>
            </a:pPr>
            <a:r>
              <a:rPr lang="fr-FR" sz="2000" dirty="0"/>
              <a:t>Hygiène corporelle: changement de vêtements, de linge de lit</a:t>
            </a:r>
          </a:p>
          <a:p>
            <a:pPr>
              <a:buFont typeface="Wingdings" pitchFamily="2" charset="2"/>
              <a:buChar char="ü"/>
            </a:pPr>
            <a:r>
              <a:rPr lang="fr-FR" sz="2000" dirty="0"/>
              <a:t>Qualité des soins: respect de l’asepsie, du + propre au + sale, du – contaminé, au + contaminé</a:t>
            </a:r>
          </a:p>
          <a:p>
            <a:pPr>
              <a:buFont typeface="Wingdings" pitchFamily="2" charset="2"/>
              <a:buChar char="ü"/>
            </a:pPr>
            <a:r>
              <a:rPr lang="fr-FR" sz="2000" dirty="0"/>
              <a:t>Isolement des malades infectés et respect des protocoles</a:t>
            </a:r>
          </a:p>
          <a:p>
            <a:pPr>
              <a:buFont typeface="Wingdings" pitchFamily="2" charset="2"/>
              <a:buChar char="ü"/>
            </a:pPr>
            <a:r>
              <a:rPr lang="fr-FR" sz="2000" dirty="0"/>
              <a:t>Entretien des locaux et du matériel: nettoyage, décontamination, stérilisation</a:t>
            </a:r>
          </a:p>
          <a:p>
            <a:pPr>
              <a:buFont typeface="Wingdings" pitchFamily="2" charset="2"/>
              <a:buChar char="ü"/>
            </a:pPr>
            <a:r>
              <a:rPr lang="fr-FR" sz="2000" dirty="0"/>
              <a:t>Respect des circuits </a:t>
            </a:r>
          </a:p>
          <a:p>
            <a:pPr marL="857250" lvl="1" indent="-457200">
              <a:buFont typeface="Courier New" pitchFamily="49" charset="0"/>
              <a:buChar char="o"/>
            </a:pPr>
            <a:r>
              <a:rPr lang="fr-FR" sz="2000" dirty="0"/>
              <a:t>De linge</a:t>
            </a:r>
          </a:p>
          <a:p>
            <a:pPr marL="857250" lvl="1" indent="-457200">
              <a:buFont typeface="Courier New" pitchFamily="49" charset="0"/>
              <a:buChar char="o"/>
            </a:pPr>
            <a:r>
              <a:rPr lang="fr-FR" sz="2000" dirty="0"/>
              <a:t>De repas</a:t>
            </a:r>
          </a:p>
          <a:p>
            <a:pPr marL="857250" lvl="1" indent="-457200">
              <a:buFont typeface="Courier New" pitchFamily="49" charset="0"/>
              <a:buChar char="o"/>
            </a:pPr>
            <a:r>
              <a:rPr lang="fr-FR" sz="2000" dirty="0"/>
              <a:t>De tri et d ’élimination des déchets</a:t>
            </a:r>
          </a:p>
          <a:p>
            <a:pPr marL="857250" lvl="1" indent="-457200">
              <a:buFont typeface="Courier New" pitchFamily="49" charset="0"/>
              <a:buChar char="o"/>
            </a:pPr>
            <a:r>
              <a:rPr lang="fr-FR" sz="2000" dirty="0"/>
              <a:t>De nettoyage et désinfection du matériel, des locaux</a:t>
            </a:r>
          </a:p>
        </p:txBody>
      </p:sp>
      <p:sp>
        <p:nvSpPr>
          <p:cNvPr id="4" name="Espace réservé du pied de page 3">
            <a:extLst>
              <a:ext uri="{FF2B5EF4-FFF2-40B4-BE49-F238E27FC236}">
                <a16:creationId xmlns:a16="http://schemas.microsoft.com/office/drawing/2014/main" id="{AE7C3835-8C2D-45E7-B86B-6D8655DB28D1}"/>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153594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fade">
                                      <p:cBhvr>
                                        <p:cTn id="48" dur="500"/>
                                        <p:tgtEl>
                                          <p:spTgt spid="3">
                                            <p:txEl>
                                              <p:pRg st="10" end="10"/>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fade">
                                      <p:cBhvr>
                                        <p:cTn id="5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prévention des IN.</a:t>
            </a:r>
          </a:p>
        </p:txBody>
      </p:sp>
      <p:sp>
        <p:nvSpPr>
          <p:cNvPr id="3" name="Espace réservé du contenu 2"/>
          <p:cNvSpPr>
            <a:spLocks noGrp="1"/>
          </p:cNvSpPr>
          <p:nvPr>
            <p:ph idx="1"/>
          </p:nvPr>
        </p:nvSpPr>
        <p:spPr>
          <a:xfrm>
            <a:off x="467544" y="1845734"/>
            <a:ext cx="7899216" cy="4023360"/>
          </a:xfrm>
        </p:spPr>
        <p:txBody>
          <a:bodyPr>
            <a:normAutofit lnSpcReduction="10000"/>
          </a:bodyPr>
          <a:lstStyle/>
          <a:p>
            <a:r>
              <a:rPr lang="fr-FR" sz="2800" b="1" dirty="0"/>
              <a:t>Au niveau du personnel:</a:t>
            </a:r>
          </a:p>
          <a:p>
            <a:pPr>
              <a:buFont typeface="Wingdings" pitchFamily="2" charset="2"/>
              <a:buChar char="ü"/>
            </a:pPr>
            <a:r>
              <a:rPr lang="fr-FR" sz="2800" dirty="0"/>
              <a:t>Lavage des mains</a:t>
            </a:r>
          </a:p>
          <a:p>
            <a:pPr>
              <a:buFont typeface="Wingdings" pitchFamily="2" charset="2"/>
              <a:buChar char="ü"/>
            </a:pPr>
            <a:r>
              <a:rPr lang="fr-FR" sz="2800" dirty="0"/>
              <a:t>Ongles propres et courts</a:t>
            </a:r>
          </a:p>
          <a:p>
            <a:pPr>
              <a:buFont typeface="Wingdings" pitchFamily="2" charset="2"/>
              <a:buChar char="ü"/>
            </a:pPr>
            <a:r>
              <a:rPr lang="fr-FR" sz="2800" dirty="0"/>
              <a:t>Absence de bijoux</a:t>
            </a:r>
          </a:p>
          <a:p>
            <a:pPr>
              <a:buFont typeface="Wingdings" pitchFamily="2" charset="2"/>
              <a:buChar char="ü"/>
            </a:pPr>
            <a:r>
              <a:rPr lang="fr-FR" sz="2800" dirty="0"/>
              <a:t>Hygiène de base du soignant</a:t>
            </a:r>
          </a:p>
          <a:p>
            <a:pPr>
              <a:buFont typeface="Wingdings" pitchFamily="2" charset="2"/>
              <a:buChar char="ü"/>
            </a:pPr>
            <a:r>
              <a:rPr lang="fr-FR" sz="2800" dirty="0"/>
              <a:t>Tenue professionnelle adaptée aux soins</a:t>
            </a:r>
          </a:p>
          <a:p>
            <a:pPr>
              <a:buFont typeface="Wingdings" pitchFamily="2" charset="2"/>
              <a:buChar char="ü"/>
            </a:pPr>
            <a:r>
              <a:rPr lang="fr-FR" sz="2800" dirty="0"/>
              <a:t>Port de gants si nécessaire</a:t>
            </a:r>
          </a:p>
          <a:p>
            <a:pPr>
              <a:buFont typeface="Wingdings" pitchFamily="2" charset="2"/>
              <a:buChar char="ü"/>
            </a:pPr>
            <a:r>
              <a:rPr lang="fr-FR" sz="2800" dirty="0"/>
              <a:t>Médecine du travail, vaccination</a:t>
            </a:r>
          </a:p>
          <a:p>
            <a:pPr marL="82296" indent="0">
              <a:buNone/>
            </a:pPr>
            <a:endParaRPr lang="fr-FR" dirty="0"/>
          </a:p>
          <a:p>
            <a:pPr>
              <a:buFont typeface="Wingdings" pitchFamily="2" charset="2"/>
              <a:buChar char="ü"/>
            </a:pPr>
            <a:endParaRPr lang="fr-FR" dirty="0"/>
          </a:p>
        </p:txBody>
      </p:sp>
      <p:sp>
        <p:nvSpPr>
          <p:cNvPr id="4" name="Espace réservé du pied de page 3">
            <a:extLst>
              <a:ext uri="{FF2B5EF4-FFF2-40B4-BE49-F238E27FC236}">
                <a16:creationId xmlns:a16="http://schemas.microsoft.com/office/drawing/2014/main" id="{F49836C0-BA24-48EF-BFD0-692CD89E6196}"/>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378389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5. La prévention des IN.</a:t>
            </a:r>
          </a:p>
        </p:txBody>
      </p:sp>
      <p:sp>
        <p:nvSpPr>
          <p:cNvPr id="3" name="Espace réservé du contenu 2"/>
          <p:cNvSpPr>
            <a:spLocks noGrp="1"/>
          </p:cNvSpPr>
          <p:nvPr>
            <p:ph idx="1"/>
          </p:nvPr>
        </p:nvSpPr>
        <p:spPr>
          <a:xfrm>
            <a:off x="501236" y="1830776"/>
            <a:ext cx="8187248" cy="4535594"/>
          </a:xfrm>
        </p:spPr>
        <p:txBody>
          <a:bodyPr>
            <a:normAutofit lnSpcReduction="10000"/>
          </a:bodyPr>
          <a:lstStyle/>
          <a:p>
            <a:pPr marL="457200" indent="-457200">
              <a:buFont typeface="Arial" panose="020B0604020202020204" pitchFamily="34" charset="0"/>
              <a:buChar char="•"/>
            </a:pPr>
            <a:r>
              <a:rPr lang="fr-FR" sz="2400" b="1" dirty="0"/>
              <a:t>Au niveau de l’établissement:</a:t>
            </a:r>
          </a:p>
          <a:p>
            <a:pPr marL="0" indent="0">
              <a:buNone/>
            </a:pPr>
            <a:r>
              <a:rPr lang="fr-FR" sz="2400" dirty="0"/>
              <a:t>Chaque établissement de santé, public ou privé,  possède:</a:t>
            </a:r>
          </a:p>
          <a:p>
            <a:pPr>
              <a:buFont typeface="Wingdings" pitchFamily="2" charset="2"/>
              <a:buChar char="ü"/>
            </a:pPr>
            <a:r>
              <a:rPr lang="fr-FR" sz="2400" dirty="0"/>
              <a:t>Un CLIN (Comité de Lutte contre les Infections Nosocomiales)</a:t>
            </a:r>
          </a:p>
          <a:p>
            <a:pPr>
              <a:buFont typeface="Wingdings" pitchFamily="2" charset="2"/>
              <a:buChar char="ü"/>
            </a:pPr>
            <a:r>
              <a:rPr lang="fr-FR" sz="2400" dirty="0"/>
              <a:t>Une équipe opérationnelle d’hygiène composée de professionnels qui mettent en œuvre des actions de surveillance, d’évaluation et de formation au sein des services de soins.</a:t>
            </a:r>
          </a:p>
          <a:p>
            <a:pPr>
              <a:buFont typeface="Wingdings" pitchFamily="2" charset="2"/>
              <a:buChar char="ü"/>
            </a:pPr>
            <a:r>
              <a:rPr lang="fr-FR" sz="2400" dirty="0"/>
              <a:t>Des correspondants en hygiène, soignants au sein des services, plus particulièrement sensibilisés , chargés d’informer leurs collègues des nouveaux protocoles de prévention.</a:t>
            </a:r>
          </a:p>
          <a:p>
            <a:pPr marL="0" indent="0">
              <a:buNone/>
            </a:pPr>
            <a:r>
              <a:rPr lang="fr-FR" sz="2400" dirty="0"/>
              <a:t>Les établissements sont tenus de faire chaque année un bilan standardisé d’activité de la lutte contre les infections nosocomiales</a:t>
            </a:r>
          </a:p>
          <a:p>
            <a:pPr>
              <a:buFont typeface="Wingdings" pitchFamily="2" charset="2"/>
              <a:buChar char="ü"/>
            </a:pPr>
            <a:endParaRPr lang="fr-FR" dirty="0"/>
          </a:p>
        </p:txBody>
      </p:sp>
      <p:sp>
        <p:nvSpPr>
          <p:cNvPr id="4" name="Espace réservé du pied de page 3">
            <a:extLst>
              <a:ext uri="{FF2B5EF4-FFF2-40B4-BE49-F238E27FC236}">
                <a16:creationId xmlns:a16="http://schemas.microsoft.com/office/drawing/2014/main" id="{925CF0F7-5E00-44D1-9C69-926881F3BAD8}"/>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190616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Cas concrets</a:t>
            </a:r>
          </a:p>
        </p:txBody>
      </p:sp>
      <p:sp>
        <p:nvSpPr>
          <p:cNvPr id="3" name="Espace réservé du contenu 2"/>
          <p:cNvSpPr>
            <a:spLocks noGrp="1"/>
          </p:cNvSpPr>
          <p:nvPr>
            <p:ph idx="1"/>
          </p:nvPr>
        </p:nvSpPr>
        <p:spPr/>
        <p:txBody>
          <a:bodyPr>
            <a:noAutofit/>
          </a:bodyPr>
          <a:lstStyle/>
          <a:p>
            <a:r>
              <a:rPr lang="fr-FR" sz="2400" dirty="0"/>
              <a:t>Paul, infirmier en service de chirurgie, va réaliser le pansement de Mme M., 82 ans, opérée (J3) d’une fracture ouverte du poignet D. Il vient de quitter la chambre de Mr V. après avoir refait son pansement d’escarre. Surchargé de travail, il oublie de se laver les mains. </a:t>
            </a:r>
          </a:p>
          <a:p>
            <a:r>
              <a:rPr lang="fr-FR" sz="2400" dirty="0"/>
              <a:t>Mme M. présente le lendemain une hyperthermie à 39°5, accompagnée de frissons, et de douleurs.</a:t>
            </a:r>
          </a:p>
          <a:p>
            <a:r>
              <a:rPr lang="fr-FR" sz="2400" dirty="0"/>
              <a:t>Une hémoculture est réalisée, qui retrouve un bacille (staphylocoque epidermis), puis localement une suppuration de la plaie est observée.</a:t>
            </a:r>
          </a:p>
          <a:p>
            <a:r>
              <a:rPr lang="fr-FR" sz="2400" dirty="0"/>
              <a:t>Expliquez ce qui s’est passé.</a:t>
            </a:r>
          </a:p>
        </p:txBody>
      </p:sp>
      <p:sp>
        <p:nvSpPr>
          <p:cNvPr id="4" name="Espace réservé du pied de page 3">
            <a:extLst>
              <a:ext uri="{FF2B5EF4-FFF2-40B4-BE49-F238E27FC236}">
                <a16:creationId xmlns:a16="http://schemas.microsoft.com/office/drawing/2014/main" id="{F656A023-4C0E-412F-9440-4DFC4A8EA592}"/>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4205130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Cas concrets</a:t>
            </a:r>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Ø"/>
            </a:pPr>
            <a:r>
              <a:rPr lang="fr-FR" sz="2800" dirty="0"/>
              <a:t>Rôle joué par Paul?</a:t>
            </a:r>
          </a:p>
          <a:p>
            <a:pPr>
              <a:buFont typeface="Wingdings" panose="05000000000000000000" pitchFamily="2" charset="2"/>
              <a:buChar char="Ø"/>
            </a:pPr>
            <a:r>
              <a:rPr lang="fr-FR" sz="2800" dirty="0"/>
              <a:t>Quel type de transmission?</a:t>
            </a:r>
          </a:p>
          <a:p>
            <a:pPr>
              <a:buFont typeface="Wingdings" panose="05000000000000000000" pitchFamily="2" charset="2"/>
              <a:buChar char="Ø"/>
            </a:pPr>
            <a:r>
              <a:rPr lang="fr-FR" sz="2800" dirty="0"/>
              <a:t>Agent causal?</a:t>
            </a:r>
          </a:p>
          <a:p>
            <a:pPr>
              <a:buFont typeface="Wingdings" panose="05000000000000000000" pitchFamily="2" charset="2"/>
              <a:buChar char="Ø"/>
            </a:pPr>
            <a:r>
              <a:rPr lang="fr-FR" sz="2800" dirty="0"/>
              <a:t>Voie de pénétration? </a:t>
            </a:r>
          </a:p>
          <a:p>
            <a:pPr>
              <a:buFont typeface="Wingdings" panose="05000000000000000000" pitchFamily="2" charset="2"/>
              <a:buChar char="Ø"/>
            </a:pPr>
            <a:r>
              <a:rPr lang="fr-FR" sz="2800" dirty="0"/>
              <a:t>Facteurs favorisants?</a:t>
            </a:r>
          </a:p>
          <a:p>
            <a:pPr>
              <a:buFont typeface="Wingdings" panose="05000000000000000000" pitchFamily="2" charset="2"/>
              <a:buChar char="Ø"/>
            </a:pPr>
            <a:r>
              <a:rPr lang="fr-FR" sz="2800" dirty="0"/>
              <a:t>Type d’infection?</a:t>
            </a:r>
          </a:p>
        </p:txBody>
      </p:sp>
      <p:sp>
        <p:nvSpPr>
          <p:cNvPr id="4" name="Espace réservé du pied de page 3">
            <a:extLst>
              <a:ext uri="{FF2B5EF4-FFF2-40B4-BE49-F238E27FC236}">
                <a16:creationId xmlns:a16="http://schemas.microsoft.com/office/drawing/2014/main" id="{4366F719-81C6-4A18-BAA8-40647D7D1AF4}"/>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2514404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3527"/>
            <a:ext cx="7543800" cy="1077241"/>
          </a:xfrm>
        </p:spPr>
        <p:txBody>
          <a:bodyPr/>
          <a:lstStyle/>
          <a:p>
            <a:r>
              <a:rPr lang="fr-FR" dirty="0"/>
              <a:t>Cas concrets</a:t>
            </a:r>
          </a:p>
        </p:txBody>
      </p:sp>
      <p:sp>
        <p:nvSpPr>
          <p:cNvPr id="3" name="Espace réservé du contenu 2"/>
          <p:cNvSpPr>
            <a:spLocks noGrp="1"/>
          </p:cNvSpPr>
          <p:nvPr>
            <p:ph idx="1"/>
          </p:nvPr>
        </p:nvSpPr>
        <p:spPr>
          <a:xfrm>
            <a:off x="827584" y="1340768"/>
            <a:ext cx="8064896" cy="4824536"/>
          </a:xfrm>
        </p:spPr>
        <p:txBody>
          <a:bodyPr>
            <a:noAutofit/>
          </a:bodyPr>
          <a:lstStyle/>
          <a:p>
            <a:pPr algn="ctr">
              <a:buFont typeface="Wingdings" panose="05000000000000000000" pitchFamily="2" charset="2"/>
              <a:buChar char="Ø"/>
            </a:pPr>
            <a:r>
              <a:rPr lang="fr-FR" sz="2000" b="1" dirty="0">
                <a:solidFill>
                  <a:srgbClr val="0070C0"/>
                </a:solidFill>
              </a:rPr>
              <a:t>Paul: </a:t>
            </a:r>
          </a:p>
          <a:p>
            <a:pPr>
              <a:buFont typeface="Arial" panose="020B0604020202020204" pitchFamily="34" charset="0"/>
              <a:buChar char="•"/>
            </a:pPr>
            <a:r>
              <a:rPr lang="fr-FR" sz="2000" dirty="0"/>
              <a:t>est allé du + sale au + propre.</a:t>
            </a:r>
          </a:p>
          <a:p>
            <a:pPr>
              <a:buFont typeface="Arial" panose="020B0604020202020204" pitchFamily="34" charset="0"/>
              <a:buChar char="•"/>
            </a:pPr>
            <a:r>
              <a:rPr lang="fr-FR" sz="2000" dirty="0"/>
              <a:t> il oublie de se laver les mains. </a:t>
            </a:r>
          </a:p>
          <a:p>
            <a:pPr>
              <a:buFont typeface="Wingdings" panose="05000000000000000000" pitchFamily="2" charset="2"/>
              <a:buChar char="Ø"/>
            </a:pPr>
            <a:r>
              <a:rPr lang="fr-FR" sz="2000" dirty="0">
                <a:solidFill>
                  <a:srgbClr val="0070C0"/>
                </a:solidFill>
              </a:rPr>
              <a:t>Transmission:  </a:t>
            </a:r>
            <a:r>
              <a:rPr lang="fr-FR" sz="2000" dirty="0"/>
              <a:t>directe, mains souillées du soignant =&gt;infection </a:t>
            </a:r>
            <a:r>
              <a:rPr lang="fr-FR" sz="2000" dirty="0" err="1"/>
              <a:t>manuportée</a:t>
            </a:r>
            <a:endParaRPr lang="fr-FR" sz="2000" dirty="0"/>
          </a:p>
          <a:p>
            <a:pPr>
              <a:buFont typeface="Wingdings" panose="05000000000000000000" pitchFamily="2" charset="2"/>
              <a:buChar char="Ø"/>
            </a:pPr>
            <a:r>
              <a:rPr lang="fr-FR" sz="2000" dirty="0">
                <a:solidFill>
                  <a:srgbClr val="0070C0"/>
                </a:solidFill>
              </a:rPr>
              <a:t>Agent causal: </a:t>
            </a:r>
          </a:p>
          <a:p>
            <a:pPr marL="82296" indent="0">
              <a:buNone/>
            </a:pPr>
            <a:r>
              <a:rPr lang="fr-FR" sz="2000" dirty="0"/>
              <a:t>   staphylocoque epidermis, bactérie pathogène</a:t>
            </a:r>
          </a:p>
          <a:p>
            <a:pPr>
              <a:buFont typeface="Wingdings" panose="05000000000000000000" pitchFamily="2" charset="2"/>
              <a:buChar char="Ø"/>
            </a:pPr>
            <a:r>
              <a:rPr lang="fr-FR" sz="2000" dirty="0">
                <a:solidFill>
                  <a:srgbClr val="0070C0"/>
                </a:solidFill>
              </a:rPr>
              <a:t>Voie de pénétration:  </a:t>
            </a:r>
            <a:r>
              <a:rPr lang="fr-FR" sz="2000" dirty="0"/>
              <a:t>la plaie de la patiente</a:t>
            </a:r>
          </a:p>
          <a:p>
            <a:pPr>
              <a:buFont typeface="Wingdings" panose="05000000000000000000" pitchFamily="2" charset="2"/>
              <a:buChar char="Ø"/>
            </a:pPr>
            <a:r>
              <a:rPr lang="fr-FR" sz="2000" dirty="0">
                <a:solidFill>
                  <a:srgbClr val="0070C0"/>
                </a:solidFill>
              </a:rPr>
              <a:t>Facteurs favorisants: </a:t>
            </a:r>
          </a:p>
          <a:p>
            <a:pPr>
              <a:buFont typeface="Arial" panose="020B0604020202020204" pitchFamily="34" charset="0"/>
              <a:buChar char="•"/>
            </a:pPr>
            <a:r>
              <a:rPr lang="fr-FR" sz="2000" dirty="0"/>
              <a:t>Patiente âgée</a:t>
            </a:r>
          </a:p>
          <a:p>
            <a:pPr>
              <a:buFont typeface="Arial" panose="020B0604020202020204" pitchFamily="34" charset="0"/>
              <a:buChar char="•"/>
            </a:pPr>
            <a:r>
              <a:rPr lang="fr-FR" sz="2000" dirty="0"/>
              <a:t>Ayant subi une opération</a:t>
            </a:r>
          </a:p>
          <a:p>
            <a:pPr>
              <a:buFont typeface="Arial" panose="020B0604020202020204" pitchFamily="34" charset="0"/>
              <a:buChar char="•"/>
            </a:pPr>
            <a:r>
              <a:rPr lang="fr-FR" sz="2000" dirty="0"/>
              <a:t>Hospitalisation </a:t>
            </a:r>
          </a:p>
          <a:p>
            <a:pPr>
              <a:buFont typeface="Wingdings" panose="05000000000000000000" pitchFamily="2" charset="2"/>
              <a:buChar char="Ø"/>
            </a:pPr>
            <a:r>
              <a:rPr lang="fr-FR" sz="2000" dirty="0">
                <a:solidFill>
                  <a:srgbClr val="0070C0"/>
                </a:solidFill>
              </a:rPr>
              <a:t>Type d’infection: </a:t>
            </a:r>
            <a:r>
              <a:rPr lang="fr-FR" sz="2000" dirty="0"/>
              <a:t>exogène (personnel/patient)</a:t>
            </a:r>
          </a:p>
        </p:txBody>
      </p:sp>
      <p:sp>
        <p:nvSpPr>
          <p:cNvPr id="4" name="Espace réservé du pied de page 3">
            <a:extLst>
              <a:ext uri="{FF2B5EF4-FFF2-40B4-BE49-F238E27FC236}">
                <a16:creationId xmlns:a16="http://schemas.microsoft.com/office/drawing/2014/main" id="{B408C031-7A40-420C-971E-272E0F5C907C}"/>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969921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Cas concrets</a:t>
            </a:r>
          </a:p>
        </p:txBody>
      </p:sp>
      <p:sp>
        <p:nvSpPr>
          <p:cNvPr id="3" name="Espace réservé du contenu 2"/>
          <p:cNvSpPr>
            <a:spLocks noGrp="1"/>
          </p:cNvSpPr>
          <p:nvPr>
            <p:ph idx="1"/>
          </p:nvPr>
        </p:nvSpPr>
        <p:spPr/>
        <p:txBody>
          <a:bodyPr>
            <a:normAutofit/>
          </a:bodyPr>
          <a:lstStyle/>
          <a:p>
            <a:r>
              <a:rPr lang="fr-FR" sz="2800" dirty="0"/>
              <a:t>Anne,  AS en réanimation, s’occupe de Mr B. , 60 ans, en post-opératoire. Il présente une sonde urinaire. Il a eu un traitement antibiotique pour des problèmes dentaires, avant son opération.</a:t>
            </a:r>
          </a:p>
          <a:p>
            <a:r>
              <a:rPr lang="fr-FR" sz="2800" dirty="0"/>
              <a:t>Ce jour, Mr B. présente subitement une hyperthermie à 38°.  Anne le signale à l’infirmière.</a:t>
            </a:r>
          </a:p>
          <a:p>
            <a:r>
              <a:rPr lang="fr-FR" sz="2800" dirty="0"/>
              <a:t>À l’ECBU, on retrouve une bactérie (</a:t>
            </a:r>
            <a:r>
              <a:rPr lang="fr-FR" sz="2800" dirty="0" err="1"/>
              <a:t>eschérichia</a:t>
            </a:r>
            <a:r>
              <a:rPr lang="fr-FR" sz="2800" dirty="0"/>
              <a:t> coli) =&gt; une infection urinaire est diagnostiquée.</a:t>
            </a:r>
          </a:p>
          <a:p>
            <a:r>
              <a:rPr lang="fr-FR" sz="2800" dirty="0"/>
              <a:t>Expliquez ce qui s’est passé.</a:t>
            </a:r>
          </a:p>
        </p:txBody>
      </p:sp>
      <p:sp>
        <p:nvSpPr>
          <p:cNvPr id="4" name="Espace réservé du pied de page 3">
            <a:extLst>
              <a:ext uri="{FF2B5EF4-FFF2-40B4-BE49-F238E27FC236}">
                <a16:creationId xmlns:a16="http://schemas.microsoft.com/office/drawing/2014/main" id="{27D15C2C-39AB-4232-860A-E45C6CE53018}"/>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456080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Cas concrets</a:t>
            </a:r>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Ø"/>
            </a:pPr>
            <a:r>
              <a:rPr lang="fr-FR" sz="2800" dirty="0"/>
              <a:t>Rôle d’Anne?</a:t>
            </a:r>
          </a:p>
          <a:p>
            <a:pPr>
              <a:buFont typeface="Wingdings" panose="05000000000000000000" pitchFamily="2" charset="2"/>
              <a:buChar char="Ø"/>
            </a:pPr>
            <a:r>
              <a:rPr lang="fr-FR" sz="2800" dirty="0"/>
              <a:t>Quel type de transmission?</a:t>
            </a:r>
          </a:p>
          <a:p>
            <a:pPr>
              <a:buFont typeface="Wingdings" panose="05000000000000000000" pitchFamily="2" charset="2"/>
              <a:buChar char="Ø"/>
            </a:pPr>
            <a:r>
              <a:rPr lang="fr-FR" sz="2800" dirty="0"/>
              <a:t>Agent causal?</a:t>
            </a:r>
          </a:p>
          <a:p>
            <a:pPr>
              <a:buFont typeface="Wingdings" panose="05000000000000000000" pitchFamily="2" charset="2"/>
              <a:buChar char="Ø"/>
            </a:pPr>
            <a:r>
              <a:rPr lang="fr-FR" sz="2800" dirty="0"/>
              <a:t>Voie de pénétration? </a:t>
            </a:r>
          </a:p>
          <a:p>
            <a:pPr>
              <a:buFont typeface="Wingdings" panose="05000000000000000000" pitchFamily="2" charset="2"/>
              <a:buChar char="Ø"/>
            </a:pPr>
            <a:r>
              <a:rPr lang="fr-FR" sz="2800" dirty="0"/>
              <a:t>Facteurs favorisants?</a:t>
            </a:r>
          </a:p>
          <a:p>
            <a:pPr>
              <a:buFont typeface="Wingdings" panose="05000000000000000000" pitchFamily="2" charset="2"/>
              <a:buChar char="Ø"/>
            </a:pPr>
            <a:r>
              <a:rPr lang="fr-FR" sz="2800" dirty="0"/>
              <a:t>Type d’infection?</a:t>
            </a:r>
          </a:p>
        </p:txBody>
      </p:sp>
      <p:sp>
        <p:nvSpPr>
          <p:cNvPr id="4" name="Espace réservé du pied de page 3">
            <a:extLst>
              <a:ext uri="{FF2B5EF4-FFF2-40B4-BE49-F238E27FC236}">
                <a16:creationId xmlns:a16="http://schemas.microsoft.com/office/drawing/2014/main" id="{FFECE3B6-647A-44A1-B55A-6BD9E2F93254}"/>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2732551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Cas concrets</a:t>
            </a:r>
          </a:p>
        </p:txBody>
      </p:sp>
      <p:sp>
        <p:nvSpPr>
          <p:cNvPr id="3" name="Espace réservé du contenu 2"/>
          <p:cNvSpPr>
            <a:spLocks noGrp="1"/>
          </p:cNvSpPr>
          <p:nvPr>
            <p:ph idx="1"/>
          </p:nvPr>
        </p:nvSpPr>
        <p:spPr>
          <a:xfrm>
            <a:off x="822960" y="1845734"/>
            <a:ext cx="7543800" cy="4463586"/>
          </a:xfrm>
        </p:spPr>
        <p:txBody>
          <a:bodyPr>
            <a:noAutofit/>
          </a:bodyPr>
          <a:lstStyle/>
          <a:p>
            <a:pPr>
              <a:buFont typeface="Wingdings" panose="05000000000000000000" pitchFamily="2" charset="2"/>
              <a:buChar char="Ø"/>
            </a:pPr>
            <a:r>
              <a:rPr lang="fr-FR" sz="2000" dirty="0"/>
              <a:t>Anne: </a:t>
            </a:r>
          </a:p>
          <a:p>
            <a:pPr>
              <a:buFont typeface="Arial" panose="020B0604020202020204" pitchFamily="34" charset="0"/>
              <a:buChar char="•"/>
            </a:pPr>
            <a:r>
              <a:rPr lang="fr-FR" sz="2000" dirty="0"/>
              <a:t>Prévient l’IDE de l’hyperthermie</a:t>
            </a:r>
          </a:p>
          <a:p>
            <a:pPr>
              <a:buFont typeface="Wingdings" panose="05000000000000000000" pitchFamily="2" charset="2"/>
              <a:buChar char="Ø"/>
            </a:pPr>
            <a:r>
              <a:rPr lang="fr-FR" sz="2000" dirty="0">
                <a:solidFill>
                  <a:srgbClr val="0070C0"/>
                </a:solidFill>
              </a:rPr>
              <a:t>Transmission: </a:t>
            </a:r>
            <a:r>
              <a:rPr lang="fr-FR" sz="2000" dirty="0"/>
              <a:t>bactérie présente sur le patient =&gt;flore commensale</a:t>
            </a:r>
          </a:p>
          <a:p>
            <a:pPr>
              <a:buFont typeface="Wingdings" panose="05000000000000000000" pitchFamily="2" charset="2"/>
              <a:buChar char="Ø"/>
            </a:pPr>
            <a:r>
              <a:rPr lang="fr-FR" sz="2000" dirty="0">
                <a:solidFill>
                  <a:srgbClr val="0070C0"/>
                </a:solidFill>
              </a:rPr>
              <a:t>Agent causal: </a:t>
            </a:r>
          </a:p>
          <a:p>
            <a:pPr marL="82296" indent="0">
              <a:buNone/>
            </a:pPr>
            <a:r>
              <a:rPr lang="fr-FR" sz="2000" dirty="0"/>
              <a:t>   colibacille E.C., bactérie opportuniste</a:t>
            </a:r>
          </a:p>
          <a:p>
            <a:pPr>
              <a:buFont typeface="Wingdings" panose="05000000000000000000" pitchFamily="2" charset="2"/>
              <a:buChar char="Ø"/>
            </a:pPr>
            <a:r>
              <a:rPr lang="fr-FR" sz="2000" dirty="0">
                <a:solidFill>
                  <a:srgbClr val="0070C0"/>
                </a:solidFill>
              </a:rPr>
              <a:t>Voie de pénétration: </a:t>
            </a:r>
            <a:r>
              <a:rPr lang="fr-FR" sz="2000" dirty="0"/>
              <a:t>sonde urinaire</a:t>
            </a:r>
          </a:p>
          <a:p>
            <a:pPr>
              <a:buFont typeface="Wingdings" panose="05000000000000000000" pitchFamily="2" charset="2"/>
              <a:buChar char="Ø"/>
            </a:pPr>
            <a:r>
              <a:rPr lang="fr-FR" sz="2000" dirty="0">
                <a:solidFill>
                  <a:srgbClr val="0070C0"/>
                </a:solidFill>
              </a:rPr>
              <a:t>Facteurs favorisants: </a:t>
            </a:r>
          </a:p>
          <a:p>
            <a:pPr>
              <a:buFont typeface="Arial" panose="020B0604020202020204" pitchFamily="34" charset="0"/>
              <a:buChar char="•"/>
            </a:pPr>
            <a:r>
              <a:rPr lang="fr-FR" sz="2000" dirty="0"/>
              <a:t>Patient affaibli (opéré)</a:t>
            </a:r>
          </a:p>
          <a:p>
            <a:pPr>
              <a:buFont typeface="Arial" panose="020B0604020202020204" pitchFamily="34" charset="0"/>
              <a:buChar char="•"/>
            </a:pPr>
            <a:r>
              <a:rPr lang="fr-FR" sz="2000" dirty="0"/>
              <a:t>Hospitalisation</a:t>
            </a:r>
          </a:p>
          <a:p>
            <a:pPr>
              <a:buFont typeface="Arial" panose="020B0604020202020204" pitchFamily="34" charset="0"/>
              <a:buChar char="•"/>
            </a:pPr>
            <a:r>
              <a:rPr lang="fr-FR" sz="2000" dirty="0"/>
              <a:t>Traitement antibiotique préopératoire</a:t>
            </a:r>
          </a:p>
          <a:p>
            <a:pPr>
              <a:buFont typeface="Wingdings" panose="05000000000000000000" pitchFamily="2" charset="2"/>
              <a:buChar char="Ø"/>
            </a:pPr>
            <a:r>
              <a:rPr lang="fr-FR" sz="2000" dirty="0">
                <a:solidFill>
                  <a:srgbClr val="0070C0"/>
                </a:solidFill>
              </a:rPr>
              <a:t>Type d’infection</a:t>
            </a:r>
            <a:r>
              <a:rPr lang="fr-FR" sz="2000" dirty="0"/>
              <a:t>: endogène (auto-infection)</a:t>
            </a:r>
          </a:p>
        </p:txBody>
      </p:sp>
      <p:sp>
        <p:nvSpPr>
          <p:cNvPr id="4" name="Espace réservé du pied de page 3">
            <a:extLst>
              <a:ext uri="{FF2B5EF4-FFF2-40B4-BE49-F238E27FC236}">
                <a16:creationId xmlns:a16="http://schemas.microsoft.com/office/drawing/2014/main" id="{4ACBF553-1BC3-4F8F-A4EE-D15F0B331E1C}"/>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663269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Cas concrets</a:t>
            </a:r>
          </a:p>
        </p:txBody>
      </p:sp>
      <p:sp>
        <p:nvSpPr>
          <p:cNvPr id="3" name="Espace réservé du contenu 2"/>
          <p:cNvSpPr>
            <a:spLocks noGrp="1"/>
          </p:cNvSpPr>
          <p:nvPr>
            <p:ph idx="1"/>
          </p:nvPr>
        </p:nvSpPr>
        <p:spPr/>
        <p:txBody>
          <a:bodyPr>
            <a:noAutofit/>
          </a:bodyPr>
          <a:lstStyle/>
          <a:p>
            <a:r>
              <a:rPr lang="fr-FR" sz="2400" dirty="0"/>
              <a:t>Sarah,  AP en pédiatrie, s’occupe de Joé , 6 mois, hospitalisé pour une bronchiolite. Il est sous antibiotiques. </a:t>
            </a:r>
          </a:p>
          <a:p>
            <a:r>
              <a:rPr lang="fr-FR" sz="2400" dirty="0"/>
              <a:t>Alors que Joé devait rentrer chez lui cet après-midi, il refuse le biberon que Sarah lui donne. Il a de la fièvre. </a:t>
            </a:r>
          </a:p>
          <a:p>
            <a:r>
              <a:rPr lang="fr-FR" sz="2400" dirty="0"/>
              <a:t>À l’examen le médecin observe de petits points blancs à l’intérieur des joues de l’enfant, qui le font souffrir. Il diagnostique une infection, le muguet, due à un champignon pathogène (candida </a:t>
            </a:r>
            <a:r>
              <a:rPr lang="fr-FR" sz="2400" dirty="0" err="1"/>
              <a:t>albicans</a:t>
            </a:r>
            <a:r>
              <a:rPr lang="fr-FR" sz="2400" dirty="0"/>
              <a:t>), qui peut être liée à un manque d’asepsie lors des manipulations des tétines.</a:t>
            </a:r>
          </a:p>
          <a:p>
            <a:r>
              <a:rPr lang="fr-FR" sz="2400" dirty="0"/>
              <a:t>Expliquez ce qui s’est passé.</a:t>
            </a:r>
          </a:p>
        </p:txBody>
      </p:sp>
      <p:sp>
        <p:nvSpPr>
          <p:cNvPr id="4" name="Espace réservé du pied de page 3">
            <a:extLst>
              <a:ext uri="{FF2B5EF4-FFF2-40B4-BE49-F238E27FC236}">
                <a16:creationId xmlns:a16="http://schemas.microsoft.com/office/drawing/2014/main" id="{40E0426E-D44F-4225-9120-CB93723B4678}"/>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1136307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Cas concrets</a:t>
            </a:r>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Ø"/>
            </a:pPr>
            <a:r>
              <a:rPr lang="fr-FR" sz="2800" dirty="0"/>
              <a:t>Rôle de Sarah?</a:t>
            </a:r>
          </a:p>
          <a:p>
            <a:pPr>
              <a:buFont typeface="Wingdings" panose="05000000000000000000" pitchFamily="2" charset="2"/>
              <a:buChar char="Ø"/>
            </a:pPr>
            <a:r>
              <a:rPr lang="fr-FR" sz="2800" dirty="0"/>
              <a:t>Quel type de transmission?</a:t>
            </a:r>
          </a:p>
          <a:p>
            <a:pPr>
              <a:buFont typeface="Wingdings" panose="05000000000000000000" pitchFamily="2" charset="2"/>
              <a:buChar char="Ø"/>
            </a:pPr>
            <a:r>
              <a:rPr lang="fr-FR" sz="2800" dirty="0"/>
              <a:t>Agent causal?</a:t>
            </a:r>
          </a:p>
          <a:p>
            <a:pPr>
              <a:buFont typeface="Wingdings" panose="05000000000000000000" pitchFamily="2" charset="2"/>
              <a:buChar char="Ø"/>
            </a:pPr>
            <a:r>
              <a:rPr lang="fr-FR" sz="2800" dirty="0"/>
              <a:t>Voie de pénétration? </a:t>
            </a:r>
          </a:p>
          <a:p>
            <a:pPr>
              <a:buFont typeface="Wingdings" panose="05000000000000000000" pitchFamily="2" charset="2"/>
              <a:buChar char="Ø"/>
            </a:pPr>
            <a:r>
              <a:rPr lang="fr-FR" sz="2800" dirty="0"/>
              <a:t>Facteurs favorisants?</a:t>
            </a:r>
          </a:p>
          <a:p>
            <a:pPr>
              <a:buFont typeface="Wingdings" panose="05000000000000000000" pitchFamily="2" charset="2"/>
              <a:buChar char="Ø"/>
            </a:pPr>
            <a:r>
              <a:rPr lang="fr-FR" sz="2800" dirty="0"/>
              <a:t>Type d’infection?</a:t>
            </a:r>
          </a:p>
        </p:txBody>
      </p:sp>
      <p:sp>
        <p:nvSpPr>
          <p:cNvPr id="4" name="Espace réservé du pied de page 3">
            <a:extLst>
              <a:ext uri="{FF2B5EF4-FFF2-40B4-BE49-F238E27FC236}">
                <a16:creationId xmlns:a16="http://schemas.microsoft.com/office/drawing/2014/main" id="{AB1A8A48-4FD3-4560-9A64-2F53F6EAF0D5}"/>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935743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2960" y="286605"/>
            <a:ext cx="7543800" cy="982156"/>
          </a:xfrm>
        </p:spPr>
        <p:txBody>
          <a:bodyPr/>
          <a:lstStyle/>
          <a:p>
            <a:r>
              <a:rPr lang="fr-FR" dirty="0"/>
              <a:t>Cas concrets</a:t>
            </a:r>
          </a:p>
        </p:txBody>
      </p:sp>
      <p:sp>
        <p:nvSpPr>
          <p:cNvPr id="3" name="Espace réservé du contenu 2"/>
          <p:cNvSpPr>
            <a:spLocks noGrp="1"/>
          </p:cNvSpPr>
          <p:nvPr>
            <p:ph idx="1"/>
          </p:nvPr>
        </p:nvSpPr>
        <p:spPr>
          <a:xfrm>
            <a:off x="757456" y="1268760"/>
            <a:ext cx="7543800" cy="5040559"/>
          </a:xfrm>
        </p:spPr>
        <p:txBody>
          <a:bodyPr>
            <a:noAutofit/>
          </a:bodyPr>
          <a:lstStyle/>
          <a:p>
            <a:pPr algn="ctr">
              <a:buFont typeface="Wingdings" panose="05000000000000000000" pitchFamily="2" charset="2"/>
              <a:buChar char="Ø"/>
            </a:pPr>
            <a:r>
              <a:rPr lang="fr-FR" sz="2000" b="1" dirty="0">
                <a:solidFill>
                  <a:srgbClr val="0070C0"/>
                </a:solidFill>
              </a:rPr>
              <a:t>Sarah: </a:t>
            </a:r>
          </a:p>
          <a:p>
            <a:pPr>
              <a:buFont typeface="Arial" panose="020B0604020202020204" pitchFamily="34" charset="0"/>
              <a:buChar char="•"/>
            </a:pPr>
            <a:r>
              <a:rPr lang="fr-FR" sz="2000" dirty="0"/>
              <a:t>Prévient </a:t>
            </a:r>
          </a:p>
          <a:p>
            <a:pPr>
              <a:buFont typeface="Wingdings" panose="05000000000000000000" pitchFamily="2" charset="2"/>
              <a:buChar char="Ø"/>
            </a:pPr>
            <a:r>
              <a:rPr lang="fr-FR" sz="2000" dirty="0">
                <a:solidFill>
                  <a:srgbClr val="0070C0"/>
                </a:solidFill>
              </a:rPr>
              <a:t>Transmission:  </a:t>
            </a:r>
            <a:r>
              <a:rPr lang="fr-FR" sz="2000" dirty="0"/>
              <a:t>indirecte (tétine)</a:t>
            </a:r>
          </a:p>
          <a:p>
            <a:pPr>
              <a:buFont typeface="Wingdings" panose="05000000000000000000" pitchFamily="2" charset="2"/>
              <a:buChar char="Ø"/>
            </a:pPr>
            <a:r>
              <a:rPr lang="fr-FR" sz="2000" dirty="0">
                <a:solidFill>
                  <a:srgbClr val="0070C0"/>
                </a:solidFill>
              </a:rPr>
              <a:t>Agent causal: </a:t>
            </a:r>
          </a:p>
          <a:p>
            <a:pPr marL="82296" indent="0">
              <a:buNone/>
            </a:pPr>
            <a:r>
              <a:rPr lang="fr-FR" sz="2000" dirty="0"/>
              <a:t>   champignon pathogène, candida </a:t>
            </a:r>
            <a:r>
              <a:rPr lang="fr-FR" sz="2000" dirty="0" err="1"/>
              <a:t>albicans</a:t>
            </a:r>
            <a:endParaRPr lang="fr-FR" sz="2000" dirty="0"/>
          </a:p>
          <a:p>
            <a:pPr>
              <a:buFont typeface="Wingdings" panose="05000000000000000000" pitchFamily="2" charset="2"/>
              <a:buChar char="Ø"/>
            </a:pPr>
            <a:r>
              <a:rPr lang="fr-FR" sz="2000" dirty="0">
                <a:solidFill>
                  <a:srgbClr val="0070C0"/>
                </a:solidFill>
              </a:rPr>
              <a:t>Voie de pénétration: </a:t>
            </a:r>
            <a:r>
              <a:rPr lang="fr-FR" sz="2000" dirty="0" err="1"/>
              <a:t>oro-pharingée</a:t>
            </a:r>
            <a:r>
              <a:rPr lang="fr-FR" sz="2000" dirty="0"/>
              <a:t>.</a:t>
            </a:r>
          </a:p>
          <a:p>
            <a:pPr>
              <a:buFont typeface="Wingdings" panose="05000000000000000000" pitchFamily="2" charset="2"/>
              <a:buChar char="Ø"/>
            </a:pPr>
            <a:r>
              <a:rPr lang="fr-FR" sz="2000" dirty="0">
                <a:solidFill>
                  <a:srgbClr val="0070C0"/>
                </a:solidFill>
              </a:rPr>
              <a:t>Facteurs favorisants: </a:t>
            </a:r>
          </a:p>
          <a:p>
            <a:pPr>
              <a:buFont typeface="Arial" panose="020B0604020202020204" pitchFamily="34" charset="0"/>
              <a:buChar char="•"/>
            </a:pPr>
            <a:r>
              <a:rPr lang="fr-FR" sz="2000" dirty="0"/>
              <a:t>Age (bébé)</a:t>
            </a:r>
          </a:p>
          <a:p>
            <a:pPr>
              <a:buFont typeface="Arial" panose="020B0604020202020204" pitchFamily="34" charset="0"/>
              <a:buChar char="•"/>
            </a:pPr>
            <a:r>
              <a:rPr lang="fr-FR" sz="2000" dirty="0"/>
              <a:t>Patient affaibli (bronchiolite)</a:t>
            </a:r>
          </a:p>
          <a:p>
            <a:pPr>
              <a:buFont typeface="Arial" panose="020B0604020202020204" pitchFamily="34" charset="0"/>
              <a:buChar char="•"/>
            </a:pPr>
            <a:r>
              <a:rPr lang="fr-FR" sz="2000" dirty="0"/>
              <a:t>Hospitalisation</a:t>
            </a:r>
          </a:p>
          <a:p>
            <a:pPr>
              <a:buFont typeface="Arial" panose="020B0604020202020204" pitchFamily="34" charset="0"/>
              <a:buChar char="•"/>
            </a:pPr>
            <a:r>
              <a:rPr lang="fr-FR" sz="2000" dirty="0"/>
              <a:t>Traitement antibiotique </a:t>
            </a:r>
          </a:p>
          <a:p>
            <a:pPr>
              <a:buFont typeface="Wingdings" panose="05000000000000000000" pitchFamily="2" charset="2"/>
              <a:buChar char="Ø"/>
            </a:pPr>
            <a:r>
              <a:rPr lang="fr-FR" sz="2000" dirty="0">
                <a:solidFill>
                  <a:srgbClr val="0070C0"/>
                </a:solidFill>
              </a:rPr>
              <a:t>Type d’infection: </a:t>
            </a:r>
            <a:r>
              <a:rPr lang="fr-FR" sz="2000" dirty="0"/>
              <a:t>exogène (matériel/patient)</a:t>
            </a:r>
          </a:p>
        </p:txBody>
      </p:sp>
      <p:sp>
        <p:nvSpPr>
          <p:cNvPr id="4" name="Espace réservé du pied de page 3">
            <a:extLst>
              <a:ext uri="{FF2B5EF4-FFF2-40B4-BE49-F238E27FC236}">
                <a16:creationId xmlns:a16="http://schemas.microsoft.com/office/drawing/2014/main" id="{5B98A796-BAF7-424D-9C4D-565356C02127}"/>
              </a:ext>
            </a:extLst>
          </p:cNvPr>
          <p:cNvSpPr>
            <a:spLocks noGrp="1"/>
          </p:cNvSpPr>
          <p:nvPr>
            <p:ph type="ftr" sz="quarter" idx="11"/>
          </p:nvPr>
        </p:nvSpPr>
        <p:spPr/>
        <p:txBody>
          <a:bodyPr/>
          <a:lstStyle/>
          <a:p>
            <a:r>
              <a:rPr lang="en-US"/>
              <a:t>Fabienne GARRIEN-MAIRE- 2026</a:t>
            </a:r>
            <a:endParaRPr lang="en-US" dirty="0"/>
          </a:p>
        </p:txBody>
      </p:sp>
    </p:spTree>
    <p:extLst>
      <p:ext uri="{BB962C8B-B14F-4D97-AF65-F5344CB8AC3E}">
        <p14:creationId xmlns:p14="http://schemas.microsoft.com/office/powerpoint/2010/main" val="2454182650"/>
      </p:ext>
    </p:extLst>
  </p:cSld>
  <p:clrMapOvr>
    <a:masterClrMapping/>
  </p:clrMapOvr>
</p:sld>
</file>

<file path=ppt/theme/theme1.xml><?xml version="1.0" encoding="utf-8"?>
<a:theme xmlns:a="http://schemas.openxmlformats.org/drawingml/2006/main" name="Thème1">
  <a:themeElements>
    <a:clrScheme name="Personnalisé 8">
      <a:dk1>
        <a:srgbClr val="000000"/>
      </a:dk1>
      <a:lt1>
        <a:sysClr val="window" lastClr="FFFFFF"/>
      </a:lt1>
      <a:dk2>
        <a:srgbClr val="637052"/>
      </a:dk2>
      <a:lt2>
        <a:srgbClr val="CCDDEA"/>
      </a:lt2>
      <a:accent1>
        <a:srgbClr val="2E4F96"/>
      </a:accent1>
      <a:accent2>
        <a:srgbClr val="EEBB44"/>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ème1" id="{57DFDBB1-DBEC-429C-A1B1-73EC87A5F97E}" vid="{1E712DE7-9270-444F-A97D-5EA98172F48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Thème1</Template>
  <TotalTime>1213</TotalTime>
  <Words>1734</Words>
  <Application>Microsoft Office PowerPoint</Application>
  <PresentationFormat>Affichage à l'écran (4:3)</PresentationFormat>
  <Paragraphs>208</Paragraphs>
  <Slides>26</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26</vt:i4>
      </vt:variant>
    </vt:vector>
  </HeadingPairs>
  <TitlesOfParts>
    <vt:vector size="33" baseType="lpstr">
      <vt:lpstr>Arial</vt:lpstr>
      <vt:lpstr>Calibri</vt:lpstr>
      <vt:lpstr>Calibri Light</vt:lpstr>
      <vt:lpstr>Courier New</vt:lpstr>
      <vt:lpstr>Trebuchet MS</vt:lpstr>
      <vt:lpstr>Wingdings</vt:lpstr>
      <vt:lpstr>Thème1</vt:lpstr>
      <vt:lpstr>Les infections associées aux soins </vt:lpstr>
      <vt:lpstr>Une infection nosocomiale,  c’est quoi? </vt:lpstr>
      <vt:lpstr>Présentation PowerPoint</vt:lpstr>
      <vt:lpstr>1. DEFINITION.</vt:lpstr>
      <vt:lpstr>1. DEFINITION.</vt:lpstr>
      <vt:lpstr>1. DEFINITION.</vt:lpstr>
      <vt:lpstr>2. IAS et micro-organismes les plus fréquents.</vt:lpstr>
      <vt:lpstr>2. IAS et micro-organismes les plus fréquents.</vt:lpstr>
      <vt:lpstr>2. IAS et micro-organismes les plus fréquents.</vt:lpstr>
      <vt:lpstr>3.Facteurs favorisants</vt:lpstr>
      <vt:lpstr>3.Facteurs favorisants</vt:lpstr>
      <vt:lpstr>3.Facteurs favorisants</vt:lpstr>
      <vt:lpstr>3.Facteurs favorisants</vt:lpstr>
      <vt:lpstr>4. Conséquences des IN.</vt:lpstr>
      <vt:lpstr>5. La prévention des IN.</vt:lpstr>
      <vt:lpstr>5. La prévention des IN.</vt:lpstr>
      <vt:lpstr>5. La prévention des IN.</vt:lpstr>
      <vt:lpstr>Cas concrets</vt:lpstr>
      <vt:lpstr>Cas concrets</vt:lpstr>
      <vt:lpstr>Cas concrets</vt:lpstr>
      <vt:lpstr>Cas concrets</vt:lpstr>
      <vt:lpstr>Cas concrets</vt:lpstr>
      <vt:lpstr>Cas concrets</vt:lpstr>
      <vt:lpstr>Cas concrets</vt:lpstr>
      <vt:lpstr>Cas concrets</vt:lpstr>
      <vt:lpstr>Cas concrets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L’INFECTION NOSOCOMIALE ou  INFECTION ASSOCIEE AUX SOINS</dc:title>
  <dc:creator>scuinet</dc:creator>
  <cp:lastModifiedBy>GARRIEN-MAIRE Fabienne (CHLP)</cp:lastModifiedBy>
  <cp:revision>92</cp:revision>
  <cp:lastPrinted>2024-09-11T10:03:20Z</cp:lastPrinted>
  <dcterms:created xsi:type="dcterms:W3CDTF">2017-10-03T09:36:13Z</dcterms:created>
  <dcterms:modified xsi:type="dcterms:W3CDTF">2026-07-08T12:12:04Z</dcterms:modified>
</cp:coreProperties>
</file>